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20" d="100"/>
          <a:sy n="120" d="100"/>
        </p:scale>
        <p:origin x="120"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12/28/2020</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0821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12/28/2020</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663865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12/28/2020</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626092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12/28/2020</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825085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12/28/2020</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864958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12/28/2020</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311656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12/28/2020</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019044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12/28/2020</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55897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12/28/2020</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680559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12/28/2020</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713510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12/28/2020</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471686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12/28/2020</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2010205390"/>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738845F-7A3A-44B5-96DF-42506C684CB3}"/>
              </a:ext>
            </a:extLst>
          </p:cNvPr>
          <p:cNvPicPr>
            <a:picLocks noChangeAspect="1"/>
          </p:cNvPicPr>
          <p:nvPr/>
        </p:nvPicPr>
        <p:blipFill rotWithShape="1">
          <a:blip r:embed="rId2"/>
          <a:srcRect l="13732" r="1" b="1"/>
          <a:stretch/>
        </p:blipFill>
        <p:spPr>
          <a:xfrm>
            <a:off x="20" y="10"/>
            <a:ext cx="8668492" cy="6857990"/>
          </a:xfrm>
          <a:prstGeom prst="rect">
            <a:avLst/>
          </a:prstGeom>
        </p:spPr>
      </p:pic>
      <p:sp>
        <p:nvSpPr>
          <p:cNvPr id="11" name="Rectangle 10">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a:extLst>
              <a:ext uri="{FF2B5EF4-FFF2-40B4-BE49-F238E27FC236}">
                <a16:creationId xmlns:a16="http://schemas.microsoft.com/office/drawing/2014/main" id="{C87C86DC-39E0-4C31-982A-E31A6400BA60}"/>
              </a:ext>
            </a:extLst>
          </p:cNvPr>
          <p:cNvSpPr>
            <a:spLocks noGrp="1"/>
          </p:cNvSpPr>
          <p:nvPr>
            <p:ph type="ctrTitle"/>
          </p:nvPr>
        </p:nvSpPr>
        <p:spPr>
          <a:xfrm>
            <a:off x="7848600" y="1122363"/>
            <a:ext cx="4023360" cy="3204134"/>
          </a:xfrm>
        </p:spPr>
        <p:txBody>
          <a:bodyPr anchor="b">
            <a:normAutofit fontScale="90000"/>
          </a:bodyPr>
          <a:lstStyle/>
          <a:p>
            <a:pPr>
              <a:spcAft>
                <a:spcPts val="1200"/>
              </a:spcAft>
            </a:pPr>
            <a:r>
              <a:rPr lang="ru-RU" sz="4800" b="1" i="1" kern="1800" dirty="0">
                <a:solidFill>
                  <a:srgbClr val="002060"/>
                </a:solidFill>
                <a:effectLst/>
                <a:latin typeface="Tahoma" panose="020B0604030504040204" pitchFamily="34" charset="0"/>
                <a:ea typeface="Times New Roman" panose="02020603050405020304" pitchFamily="18" charset="0"/>
                <a:cs typeface="Times New Roman" panose="02020603050405020304" pitchFamily="18" charset="0"/>
              </a:rPr>
              <a:t>Советы учителя-дефектолога</a:t>
            </a:r>
            <a:br>
              <a:rPr lang="ru-RU" sz="2400" dirty="0">
                <a:effectLst/>
                <a:latin typeface="Times New Roman" panose="02020603050405020304" pitchFamily="18" charset="0"/>
                <a:ea typeface="Calibri" panose="020F0502020204030204" pitchFamily="34" charset="0"/>
                <a:cs typeface="Times New Roman" panose="02020603050405020304" pitchFamily="18" charset="0"/>
              </a:rPr>
            </a:br>
            <a:endParaRPr lang="ru-RU" sz="4800" dirty="0"/>
          </a:p>
        </p:txBody>
      </p:sp>
      <p:sp>
        <p:nvSpPr>
          <p:cNvPr id="3" name="Подзаголовок 2">
            <a:extLst>
              <a:ext uri="{FF2B5EF4-FFF2-40B4-BE49-F238E27FC236}">
                <a16:creationId xmlns:a16="http://schemas.microsoft.com/office/drawing/2014/main" id="{A4B31388-1189-43A2-8B4B-D288278CA7CF}"/>
              </a:ext>
            </a:extLst>
          </p:cNvPr>
          <p:cNvSpPr>
            <a:spLocks noGrp="1"/>
          </p:cNvSpPr>
          <p:nvPr>
            <p:ph type="subTitle" idx="1"/>
          </p:nvPr>
        </p:nvSpPr>
        <p:spPr>
          <a:xfrm>
            <a:off x="7848600" y="4872922"/>
            <a:ext cx="4023360" cy="1208141"/>
          </a:xfrm>
        </p:spPr>
        <p:txBody>
          <a:bodyPr>
            <a:normAutofit/>
          </a:bodyPr>
          <a:lstStyle/>
          <a:p>
            <a:pPr algn="ctr"/>
            <a:r>
              <a:rPr lang="ru-RU" sz="2000" dirty="0">
                <a:solidFill>
                  <a:srgbClr val="002060"/>
                </a:solidFill>
              </a:rPr>
              <a:t>Русанова А.И., учитель-дефектолог              МКУ «ППМС-центр»</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chemeClr val="tx2">
              <a:lumMod val="25000"/>
              <a:lumOff val="75000"/>
            </a:schemeClr>
          </a:solidFill>
          <a:ln w="3175">
            <a:solidFill>
              <a:schemeClr val="tx2">
                <a:lumMod val="25000"/>
                <a:lumOff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0947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a:extLst>
              <a:ext uri="{FF2B5EF4-FFF2-40B4-BE49-F238E27FC236}">
                <a16:creationId xmlns:a16="http://schemas.microsoft.com/office/drawing/2014/main" id="{90410F54-F6D2-4779-9118-173775F51C3C}"/>
              </a:ext>
            </a:extLst>
          </p:cNvPr>
          <p:cNvPicPr>
            <a:picLocks noChangeAspect="1"/>
          </p:cNvPicPr>
          <p:nvPr/>
        </p:nvPicPr>
        <p:blipFill rotWithShape="1">
          <a:blip r:embed="rId2"/>
          <a:srcRect l="13732" r="1" b="1"/>
          <a:stretch/>
        </p:blipFill>
        <p:spPr>
          <a:xfrm>
            <a:off x="20" y="10"/>
            <a:ext cx="12191980" cy="6857990"/>
          </a:xfrm>
          <a:prstGeom prst="rect">
            <a:avLst/>
          </a:prstGeom>
        </p:spPr>
      </p:pic>
      <p:sp>
        <p:nvSpPr>
          <p:cNvPr id="3" name="Прямоугольник 2">
            <a:extLst>
              <a:ext uri="{FF2B5EF4-FFF2-40B4-BE49-F238E27FC236}">
                <a16:creationId xmlns:a16="http://schemas.microsoft.com/office/drawing/2014/main" id="{84EDD65D-0688-4D81-BE5E-D2AD03AA9F8C}"/>
              </a:ext>
            </a:extLst>
          </p:cNvPr>
          <p:cNvSpPr/>
          <p:nvPr/>
        </p:nvSpPr>
        <p:spPr>
          <a:xfrm>
            <a:off x="4223110" y="2967335"/>
            <a:ext cx="3745770" cy="830997"/>
          </a:xfrm>
          <a:prstGeom prst="rect">
            <a:avLst/>
          </a:prstGeom>
          <a:noFill/>
        </p:spPr>
        <p:txBody>
          <a:bodyPr wrap="none" lIns="91440" tIns="45720" rIns="91440" bIns="45720">
            <a:spAutoFit/>
          </a:bodyPr>
          <a:lstStyle/>
          <a:p>
            <a:pPr algn="ctr"/>
            <a:r>
              <a:rPr lang="ru-RU" sz="4800" b="1" dirty="0">
                <a:ln w="22225">
                  <a:solidFill>
                    <a:schemeClr val="accent2"/>
                  </a:solidFill>
                  <a:prstDash val="solid"/>
                </a:ln>
                <a:solidFill>
                  <a:schemeClr val="accent2">
                    <a:lumMod val="40000"/>
                    <a:lumOff val="60000"/>
                  </a:schemeClr>
                </a:solidFill>
              </a:rPr>
              <a:t>Успехов Вам!</a:t>
            </a:r>
            <a:endParaRPr lang="ru-RU" sz="4800" b="1" cap="none" spc="0" dirty="0">
              <a:ln w="22225">
                <a:solidFill>
                  <a:schemeClr val="accent2"/>
                </a:solidFill>
                <a:prstDash val="solid"/>
              </a:ln>
              <a:solidFill>
                <a:schemeClr val="accent2">
                  <a:lumMod val="40000"/>
                  <a:lumOff val="60000"/>
                </a:schemeClr>
              </a:solidFill>
              <a:effectLst/>
            </a:endParaRPr>
          </a:p>
        </p:txBody>
      </p:sp>
      <p:sp>
        <p:nvSpPr>
          <p:cNvPr id="7" name="TextBox 6">
            <a:extLst>
              <a:ext uri="{FF2B5EF4-FFF2-40B4-BE49-F238E27FC236}">
                <a16:creationId xmlns:a16="http://schemas.microsoft.com/office/drawing/2014/main" id="{EED335E5-3CC4-4598-A002-6FDCFBF25E17}"/>
              </a:ext>
            </a:extLst>
          </p:cNvPr>
          <p:cNvSpPr txBox="1"/>
          <p:nvPr/>
        </p:nvSpPr>
        <p:spPr>
          <a:xfrm>
            <a:off x="4893713" y="1568352"/>
            <a:ext cx="6150334" cy="83099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4800" b="1" i="0" u="none" strike="noStrike" kern="1200" cap="none" spc="0" normalizeH="0" baseline="0" noProof="0" dirty="0">
                <a:ln w="22225">
                  <a:solidFill>
                    <a:srgbClr val="4AB0B8"/>
                  </a:solidFill>
                  <a:prstDash val="solid"/>
                </a:ln>
                <a:solidFill>
                  <a:srgbClr val="4AB0B8">
                    <a:lumMod val="40000"/>
                    <a:lumOff val="60000"/>
                  </a:srgbClr>
                </a:solidFill>
                <a:effectLst/>
                <a:uLnTx/>
                <a:uFillTx/>
                <a:ea typeface="+mn-ea"/>
                <a:cs typeface="+mn-cs"/>
              </a:rPr>
              <a:t>Успехов Вам!</a:t>
            </a:r>
          </a:p>
        </p:txBody>
      </p:sp>
      <p:sp>
        <p:nvSpPr>
          <p:cNvPr id="9" name="TextBox 8">
            <a:extLst>
              <a:ext uri="{FF2B5EF4-FFF2-40B4-BE49-F238E27FC236}">
                <a16:creationId xmlns:a16="http://schemas.microsoft.com/office/drawing/2014/main" id="{C83A4950-6F3D-4F15-91CD-EDBEC4330080}"/>
              </a:ext>
            </a:extLst>
          </p:cNvPr>
          <p:cNvSpPr txBox="1"/>
          <p:nvPr/>
        </p:nvSpPr>
        <p:spPr>
          <a:xfrm>
            <a:off x="1421296" y="4366318"/>
            <a:ext cx="6150334" cy="83099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4800" b="1" i="0" u="none" strike="noStrike" kern="1200" cap="none" spc="0" normalizeH="0" baseline="0" noProof="0" dirty="0">
                <a:ln w="22225">
                  <a:solidFill>
                    <a:srgbClr val="4AB0B8"/>
                  </a:solidFill>
                  <a:prstDash val="solid"/>
                </a:ln>
                <a:solidFill>
                  <a:srgbClr val="4AB0B8">
                    <a:lumMod val="40000"/>
                    <a:lumOff val="60000"/>
                  </a:srgbClr>
                </a:solidFill>
                <a:effectLst/>
                <a:uLnTx/>
                <a:uFillTx/>
                <a:ea typeface="+mn-ea"/>
                <a:cs typeface="+mn-cs"/>
              </a:rPr>
              <a:t>Успехов Вам!</a:t>
            </a:r>
          </a:p>
        </p:txBody>
      </p:sp>
    </p:spTree>
    <p:extLst>
      <p:ext uri="{BB962C8B-B14F-4D97-AF65-F5344CB8AC3E}">
        <p14:creationId xmlns:p14="http://schemas.microsoft.com/office/powerpoint/2010/main" val="4147913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a:extLst>
              <a:ext uri="{FF2B5EF4-FFF2-40B4-BE49-F238E27FC236}">
                <a16:creationId xmlns:a16="http://schemas.microsoft.com/office/drawing/2014/main" id="{90410F54-F6D2-4779-9118-173775F51C3C}"/>
              </a:ext>
            </a:extLst>
          </p:cNvPr>
          <p:cNvPicPr>
            <a:picLocks noChangeAspect="1"/>
          </p:cNvPicPr>
          <p:nvPr/>
        </p:nvPicPr>
        <p:blipFill rotWithShape="1">
          <a:blip r:embed="rId2"/>
          <a:srcRect l="13732" r="1" b="1"/>
          <a:stretch/>
        </p:blipFill>
        <p:spPr>
          <a:xfrm>
            <a:off x="20" y="10"/>
            <a:ext cx="12191980" cy="6857990"/>
          </a:xfrm>
          <a:prstGeom prst="rect">
            <a:avLst/>
          </a:prstGeom>
        </p:spPr>
      </p:pic>
      <p:sp>
        <p:nvSpPr>
          <p:cNvPr id="4" name="TextBox 3">
            <a:extLst>
              <a:ext uri="{FF2B5EF4-FFF2-40B4-BE49-F238E27FC236}">
                <a16:creationId xmlns:a16="http://schemas.microsoft.com/office/drawing/2014/main" id="{C29D7269-E01D-4386-BFD0-02411DBEFAD2}"/>
              </a:ext>
            </a:extLst>
          </p:cNvPr>
          <p:cNvSpPr txBox="1"/>
          <p:nvPr/>
        </p:nvSpPr>
        <p:spPr>
          <a:xfrm>
            <a:off x="421419" y="201499"/>
            <a:ext cx="11020508" cy="954107"/>
          </a:xfrm>
          <a:prstGeom prst="rect">
            <a:avLst/>
          </a:prstGeom>
          <a:noFill/>
        </p:spPr>
        <p:txBody>
          <a:bodyPr wrap="square">
            <a:spAutoFit/>
          </a:bodyPr>
          <a:lstStyle/>
          <a:p>
            <a:pPr algn="ctr"/>
            <a:r>
              <a:rPr lang="ru-RU" sz="2800" b="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Памятка родителям детей, посещающих занятия дефектолога</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ru-RU" sz="2800" b="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Уважаемые родители!</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C967DE33-3F73-4B5D-8EA4-0F7EDB3AE07F}"/>
              </a:ext>
            </a:extLst>
          </p:cNvPr>
          <p:cNvSpPr txBox="1"/>
          <p:nvPr/>
        </p:nvSpPr>
        <p:spPr>
          <a:xfrm>
            <a:off x="39766" y="1222746"/>
            <a:ext cx="12112467" cy="5324535"/>
          </a:xfrm>
          <a:prstGeom prst="rect">
            <a:avLst/>
          </a:prstGeom>
          <a:noFill/>
        </p:spPr>
        <p:txBody>
          <a:bodyPr wrap="square">
            <a:spAutoFit/>
          </a:bodyPr>
          <a:lstStyle/>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Коррекционные занятия по устранению нарушений звукопроизношения  проводятся два раза в неделю – индивидуально, в зависимости от сложности речевого нарушения. После занятий индивидуально каждому воспитаннику, в соответствии с его речевым нарушением, даются задания на дом.  Домашние задания даются с целью закрепления знаний и умений, полученных на коррекционных занятиях.</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i="1" u="sng"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При выполнении домашних заданий следует соблюдать ряд условий:</a:t>
            </a:r>
            <a:endParaRPr lang="ru-RU" sz="1400" i="1" u="sng"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1. Приступать к выполнению домашнего задания следует лишь в том случае, когда ваш ребенок  здоров, сыт, спокоен.</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2. Необходимо создать мотивацию ребенку, т.е. объяснить, какие лично для него плюсы создаст  правильное звукопроизношение, четкая  и разборчивая речь.</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3. Домашние задания выполняются систематически, ежедневно, точно по  рекомендации дефектолога.</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4. У ребенка обязательно должно быть место для выполнения заданий, оснащенное небольшим зеркалом (для возможности самоконтроля у ребенка во время выполнения заданий), бумажными салфетками для выполнения артикуляционных упражнений, цветными карандашами т.п.</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5. Выполнять задания должен сам ребенок, а родители лишь контролируют правильность выполнения и при необходимости поправляют.</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6. Если ребенок устал во время выполнения, обязательно нужно дать ему отдохнуть. Если в данный момент ребенок не хочет заниматься, нужно перенести занятие, но обязательно выполнить задание позже.</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7. Никогда не ругайте ребенка, если у него не получается задание, ободрите, выполните  предыдущее задание, для вселения уверенности в свои силы и возможности не потерять ранее полученные навыки.</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8. Чаще хвалите ребенка, формируйте у него уверенность в своих силах, создавайте ситуацию успеха.</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9027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a:extLst>
              <a:ext uri="{FF2B5EF4-FFF2-40B4-BE49-F238E27FC236}">
                <a16:creationId xmlns:a16="http://schemas.microsoft.com/office/drawing/2014/main" id="{90410F54-F6D2-4779-9118-173775F51C3C}"/>
              </a:ext>
            </a:extLst>
          </p:cNvPr>
          <p:cNvPicPr>
            <a:picLocks noChangeAspect="1"/>
          </p:cNvPicPr>
          <p:nvPr/>
        </p:nvPicPr>
        <p:blipFill rotWithShape="1">
          <a:blip r:embed="rId2"/>
          <a:srcRect l="13732" r="1" b="1"/>
          <a:stretch/>
        </p:blipFill>
        <p:spPr>
          <a:xfrm>
            <a:off x="0" y="-151065"/>
            <a:ext cx="12191980" cy="6857990"/>
          </a:xfrm>
          <a:prstGeom prst="rect">
            <a:avLst/>
          </a:prstGeom>
        </p:spPr>
      </p:pic>
      <p:sp>
        <p:nvSpPr>
          <p:cNvPr id="4" name="TextBox 3">
            <a:extLst>
              <a:ext uri="{FF2B5EF4-FFF2-40B4-BE49-F238E27FC236}">
                <a16:creationId xmlns:a16="http://schemas.microsoft.com/office/drawing/2014/main" id="{74196C51-3FAE-4927-8589-AF87A68E6266}"/>
              </a:ext>
            </a:extLst>
          </p:cNvPr>
          <p:cNvSpPr txBox="1"/>
          <p:nvPr/>
        </p:nvSpPr>
        <p:spPr>
          <a:xfrm>
            <a:off x="1566406" y="334995"/>
            <a:ext cx="9136049" cy="1107996"/>
          </a:xfrm>
          <a:prstGeom prst="rect">
            <a:avLst/>
          </a:prstGeom>
          <a:noFill/>
        </p:spPr>
        <p:txBody>
          <a:bodyPr wrap="square">
            <a:spAutoFit/>
          </a:bodyPr>
          <a:lstStyle/>
          <a:p>
            <a:pPr algn="ctr"/>
            <a:r>
              <a:rPr lang="ru-RU" sz="2400" b="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Автоматизация звуков в домашних условиях  </a:t>
            </a:r>
          </a:p>
          <a:p>
            <a:pPr algn="ct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ru-RU" sz="2400" b="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Дорогие родители!</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D7E0FCFC-788C-4BCA-A106-25781C8FC44D}"/>
              </a:ext>
            </a:extLst>
          </p:cNvPr>
          <p:cNvSpPr txBox="1"/>
          <p:nvPr/>
        </p:nvSpPr>
        <p:spPr>
          <a:xfrm>
            <a:off x="231903" y="1604395"/>
            <a:ext cx="11728174" cy="4970591"/>
          </a:xfrm>
          <a:prstGeom prst="rect">
            <a:avLst/>
          </a:prstGeom>
          <a:noFill/>
        </p:spPr>
        <p:txBody>
          <a:bodyPr wrap="square">
            <a:spAutoFit/>
          </a:bodyPr>
          <a:lstStyle/>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Вы обеспокоены состоянием речи своего ребёнка? Ваш ученик ходит (или ходил) на занятия к логопеду, а звукопроизношение до сих пор не исправлено. Причём в кабинете логопеда (или при просьбе повторить правильно)  звуки получаются чёткими, а в произвольной речи эти же звуки ребёнок произносит искажённо. Значит, процесс коррекции звукопроизношения находится на  этапе так называемой </a:t>
            </a:r>
            <a:r>
              <a:rPr lang="ru-RU" b="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«автоматизации»</a:t>
            </a: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 Скорость прохождения этого этапа зависит от частоты занятий автоматизацией поставленных  звуков. В идеале необходимы ежедневные занятия по автоматизации хотя бы по 5-15 минут в день. Данная консультация поможет заботливым и думающим родителям  ввести в речь своих детей поставленные логопедом звуки. </a:t>
            </a:r>
          </a:p>
          <a:p>
            <a:pPr algn="just"/>
            <a:endPar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ru-RU" sz="2000"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 Общие положения</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b="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Автоматизировать звук</a:t>
            </a: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 – это значит ввести его в слоги, слова, предложения, связную речь.  С физиологической точки зрения этап автоматизации звука представляет собой закрепление  условно-рефлекторных </a:t>
            </a:r>
            <a:r>
              <a:rPr lang="ru-RU" dirty="0" err="1">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речедвигательных</a:t>
            </a: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 связей на различном речевом материале. Поставленный звук еще очень хрупкий, условно-рефлекторная связь без подкрепления может быстро разрушиться.</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К автоматизации поставленного звука можно переходить лишь тогда, когда ребенок произносит его изолированно совершенно правильно и четко при продолжительном или многократном повторении. Ни в коем случае не следует вводить в слоги и слова звук, который произносится еще недостаточно отчетливо, так как это приведет лишь к закреплению неправильных навыков и не даст улучшения в произношении.</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8253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a:extLst>
              <a:ext uri="{FF2B5EF4-FFF2-40B4-BE49-F238E27FC236}">
                <a16:creationId xmlns:a16="http://schemas.microsoft.com/office/drawing/2014/main" id="{90410F54-F6D2-4779-9118-173775F51C3C}"/>
              </a:ext>
            </a:extLst>
          </p:cNvPr>
          <p:cNvPicPr>
            <a:picLocks noChangeAspect="1"/>
          </p:cNvPicPr>
          <p:nvPr/>
        </p:nvPicPr>
        <p:blipFill rotWithShape="1">
          <a:blip r:embed="rId2"/>
          <a:srcRect l="13732" r="1" b="1"/>
          <a:stretch/>
        </p:blipFill>
        <p:spPr>
          <a:xfrm>
            <a:off x="20" y="10"/>
            <a:ext cx="12191980" cy="6857990"/>
          </a:xfrm>
          <a:prstGeom prst="rect">
            <a:avLst/>
          </a:prstGeom>
        </p:spPr>
      </p:pic>
      <p:sp>
        <p:nvSpPr>
          <p:cNvPr id="4" name="TextBox 3">
            <a:extLst>
              <a:ext uri="{FF2B5EF4-FFF2-40B4-BE49-F238E27FC236}">
                <a16:creationId xmlns:a16="http://schemas.microsoft.com/office/drawing/2014/main" id="{D8C3B3CB-9B67-4F4D-8B9F-AE061985D4C5}"/>
              </a:ext>
            </a:extLst>
          </p:cNvPr>
          <p:cNvSpPr txBox="1"/>
          <p:nvPr/>
        </p:nvSpPr>
        <p:spPr>
          <a:xfrm>
            <a:off x="0" y="535783"/>
            <a:ext cx="12191979" cy="4308872"/>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a:ln>
                  <a:noFill/>
                </a:ln>
                <a:solidFill>
                  <a:srgbClr val="003366"/>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У детей с дефектами звукопроизношения закреплены стереотипы неправильного произношения слов, предложений и т.д.    Автоматизация звука осуществляется по принципу от легкого к трудному, от простого к сложному.</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1" u="none" strike="noStrike" kern="1200" cap="none" spc="0" normalizeH="0" baseline="0" noProof="0" dirty="0">
                <a:ln>
                  <a:noFill/>
                </a:ln>
                <a:solidFill>
                  <a:srgbClr val="003366"/>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Автоматизация поставленного звука должна проводиться в строгой последовательности:</a:t>
            </a:r>
            <a:endParaRPr kumimoji="0" lang="ru-RU" sz="1400" b="0" i="1"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a:ln>
                  <a:noFill/>
                </a:ln>
                <a:solidFill>
                  <a:srgbClr val="003366"/>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автоматизация звука в слогах (прямых, обратных, со стечением согласных);</a:t>
            </a:r>
            <a:endParaRPr kumimoji="0" lang="ru-RU" sz="1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a:ln>
                  <a:noFill/>
                </a:ln>
                <a:solidFill>
                  <a:srgbClr val="003366"/>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автоматизация звука в словах (в начале слова, середине, конце);</a:t>
            </a:r>
            <a:endParaRPr kumimoji="0" lang="ru-RU" sz="1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a:ln>
                  <a:noFill/>
                </a:ln>
                <a:solidFill>
                  <a:srgbClr val="003366"/>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автоматизация звука в предложениях;</a:t>
            </a:r>
            <a:endParaRPr kumimoji="0" lang="ru-RU" sz="1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a:ln>
                  <a:noFill/>
                </a:ln>
                <a:solidFill>
                  <a:srgbClr val="003366"/>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автоматизация звука в чистоговорках, скороговорках и стихах;</a:t>
            </a:r>
            <a:endParaRPr kumimoji="0" lang="ru-RU" sz="1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a:ln>
                  <a:noFill/>
                </a:ln>
                <a:solidFill>
                  <a:srgbClr val="003366"/>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автоматизация звука в коротких, а затем длинных рассказах;</a:t>
            </a:r>
            <a:endParaRPr kumimoji="0" lang="ru-RU" sz="1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a:ln>
                  <a:noFill/>
                </a:ln>
                <a:solidFill>
                  <a:srgbClr val="003366"/>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автоматизация звука в разговорной речи.</a:t>
            </a:r>
            <a:endParaRPr kumimoji="0" lang="ru-RU" sz="1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0" u="none" strike="noStrike" kern="1200" cap="none" spc="0" normalizeH="0" baseline="0" noProof="0" dirty="0">
                <a:ln>
                  <a:noFill/>
                </a:ln>
                <a:solidFill>
                  <a:srgbClr val="003366"/>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В процессе автоматизации звуков проводится работа над произносительной стороной речи: над ударением при автоматизации звука в слогах и словах, над логическим ударением в процессе автоматизации звуков в предложениях, над интонацией при закреплении произношения звука в предложении, связной речи.</a:t>
            </a:r>
            <a:endParaRPr kumimoji="0" lang="ru-RU" sz="14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3DBEAF5-C6A0-4DE0-B2CC-565DB6BB8419}"/>
              </a:ext>
            </a:extLst>
          </p:cNvPr>
          <p:cNvSpPr txBox="1"/>
          <p:nvPr/>
        </p:nvSpPr>
        <p:spPr>
          <a:xfrm>
            <a:off x="1" y="4844655"/>
            <a:ext cx="12191978" cy="1477328"/>
          </a:xfrm>
          <a:prstGeom prst="rect">
            <a:avLst/>
          </a:prstGeom>
          <a:noFill/>
        </p:spPr>
        <p:txBody>
          <a:bodyPr wrap="square">
            <a:spAutoFit/>
          </a:bodyPr>
          <a:lstStyle/>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Наряду с развитием звуковой (звукопроизношением и </a:t>
            </a:r>
            <a:r>
              <a:rPr lang="ru-RU" dirty="0" err="1">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звукоразличением</a:t>
            </a: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 стороны речи, на этапе автоматизации звуков происходит обогащение словаря, его систематизация, формирование грамматического строя речи.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Главная задача этапа автоматизации звуков  – постепенно, последовательно ввести поставленный звук в слоги, слова, предложения (стихи, рассказы) и в самостоятельную речь ребенка. К новому материалу можно переходить только в том случае, если усвоен предыдущий.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4316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a:extLst>
              <a:ext uri="{FF2B5EF4-FFF2-40B4-BE49-F238E27FC236}">
                <a16:creationId xmlns:a16="http://schemas.microsoft.com/office/drawing/2014/main" id="{90410F54-F6D2-4779-9118-173775F51C3C}"/>
              </a:ext>
            </a:extLst>
          </p:cNvPr>
          <p:cNvPicPr>
            <a:picLocks noChangeAspect="1"/>
          </p:cNvPicPr>
          <p:nvPr/>
        </p:nvPicPr>
        <p:blipFill rotWithShape="1">
          <a:blip r:embed="rId2"/>
          <a:srcRect l="13732" r="1" b="1"/>
          <a:stretch/>
        </p:blipFill>
        <p:spPr>
          <a:xfrm>
            <a:off x="20" y="10"/>
            <a:ext cx="12191980" cy="6857990"/>
          </a:xfrm>
          <a:prstGeom prst="rect">
            <a:avLst/>
          </a:prstGeom>
        </p:spPr>
      </p:pic>
      <p:sp>
        <p:nvSpPr>
          <p:cNvPr id="4" name="TextBox 3">
            <a:extLst>
              <a:ext uri="{FF2B5EF4-FFF2-40B4-BE49-F238E27FC236}">
                <a16:creationId xmlns:a16="http://schemas.microsoft.com/office/drawing/2014/main" id="{17A113E7-8CA7-4E90-BB4B-977D338CF228}"/>
              </a:ext>
            </a:extLst>
          </p:cNvPr>
          <p:cNvSpPr txBox="1"/>
          <p:nvPr/>
        </p:nvSpPr>
        <p:spPr>
          <a:xfrm>
            <a:off x="413468" y="294198"/>
            <a:ext cx="11282901" cy="830997"/>
          </a:xfrm>
          <a:prstGeom prst="rect">
            <a:avLst/>
          </a:prstGeom>
          <a:noFill/>
        </p:spPr>
        <p:txBody>
          <a:bodyPr wrap="square">
            <a:spAutoFit/>
          </a:bodyPr>
          <a:lstStyle/>
          <a:p>
            <a:pPr algn="ctr"/>
            <a:r>
              <a:rPr lang="ru-RU" sz="2400" b="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Памятка  родителям детей с тяжелыми нарушениями речи</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ru-RU" sz="2400"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(советы учителя-дефектолога)</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3E5A468B-94E2-40BE-A3B9-BDADDC23E952}"/>
              </a:ext>
            </a:extLst>
          </p:cNvPr>
          <p:cNvSpPr txBox="1"/>
          <p:nvPr/>
        </p:nvSpPr>
        <p:spPr>
          <a:xfrm>
            <a:off x="63610" y="1125195"/>
            <a:ext cx="12062130" cy="4770537"/>
          </a:xfrm>
          <a:prstGeom prst="rect">
            <a:avLst/>
          </a:prstGeom>
          <a:noFill/>
        </p:spPr>
        <p:txBody>
          <a:bodyPr wrap="square">
            <a:spAutoFit/>
          </a:bodyPr>
          <a:lstStyle/>
          <a:p>
            <a:pPr algn="just"/>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Чтобы Ваш ребёнок смог освоить всю сложную систему русского языка, ему требуется помощь не только специалистов (логопеда, невролога, психолога, дефектолога и др.), но и Ваша поддержка и внимание. При правильном понимании и отношении родителей к речевому дефекту ребёнка, при активном участии мамы и папы в процессе преодоления речевого недуга, специалисты гораздо быстрее добиваются таких долгожданных слов, фраз, предложений из уст малыша.</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Регулярно выполняйте вместе с ребёнком артикуляционную гимнастику (перед зеркалом 1-2 раза в день).</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Формируйте звуковую культуру у Вашего ребёнка («Как шумит ветер?», «Как шипит змея?» и т.д.).</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Озвучивайте как можно больше действий  ребёнка и своих, в повседневной жизни («Одеваем на правую ножку, носочек», «Я беру сок, наливаю его в стакан» и т. д.).</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По возможности не выполняйте просьбу ребёнка, если она высказана жестами, мимикой (попросите озвучить).</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Превратите прогулки ребёнка в увлекательные путешествия, эмоционально рассказывайте ему о происходящем на улице, просите показать различные предметы.</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Если ребёнок путает, пропускает, искажает слоги в словах, помогите ему сформировать ритм собственной речи (проговаривайте трудное слово по слогам, с помощью хлопков и т.д.).</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Учите ребёнка ориентироваться в собственном теле. Стоя вместе с ним перед зеркалом, показывайте и называйте  «Вверху у нас голова, а внизу стопы; Вот правая рука (нога, ухо, глаз), вот левая» и т. д. (это необходимо для овладения чтением, письмом, математическими операциями, когда ребёнок пойдёт в школу).</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Регулярно консультируйтесь со специалистами по вопросам речевого развития Вашего ребёнка.</a:t>
            </a:r>
            <a:endParaRPr lang="ru-RU"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6323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a:extLst>
              <a:ext uri="{FF2B5EF4-FFF2-40B4-BE49-F238E27FC236}">
                <a16:creationId xmlns:a16="http://schemas.microsoft.com/office/drawing/2014/main" id="{90410F54-F6D2-4779-9118-173775F51C3C}"/>
              </a:ext>
            </a:extLst>
          </p:cNvPr>
          <p:cNvPicPr>
            <a:picLocks noChangeAspect="1"/>
          </p:cNvPicPr>
          <p:nvPr/>
        </p:nvPicPr>
        <p:blipFill rotWithShape="1">
          <a:blip r:embed="rId2"/>
          <a:srcRect l="13732" r="1" b="1"/>
          <a:stretch/>
        </p:blipFill>
        <p:spPr>
          <a:xfrm>
            <a:off x="20" y="10"/>
            <a:ext cx="12191980" cy="6857990"/>
          </a:xfrm>
          <a:prstGeom prst="rect">
            <a:avLst/>
          </a:prstGeom>
        </p:spPr>
      </p:pic>
      <p:sp>
        <p:nvSpPr>
          <p:cNvPr id="4" name="TextBox 3">
            <a:extLst>
              <a:ext uri="{FF2B5EF4-FFF2-40B4-BE49-F238E27FC236}">
                <a16:creationId xmlns:a16="http://schemas.microsoft.com/office/drawing/2014/main" id="{45047664-0033-457F-8F23-1989A24D5AAB}"/>
              </a:ext>
            </a:extLst>
          </p:cNvPr>
          <p:cNvSpPr txBox="1"/>
          <p:nvPr/>
        </p:nvSpPr>
        <p:spPr>
          <a:xfrm>
            <a:off x="0" y="244301"/>
            <a:ext cx="12192001" cy="6724918"/>
          </a:xfrm>
          <a:prstGeom prst="rect">
            <a:avLst/>
          </a:prstGeom>
          <a:noFill/>
        </p:spPr>
        <p:txBody>
          <a:bodyPr wrap="square">
            <a:spAutoFit/>
          </a:bodyPr>
          <a:lstStyle/>
          <a:p>
            <a:pPr algn="ctr"/>
            <a:r>
              <a:rPr lang="ru-RU" sz="2000" b="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Советы дефектолога родителям детей с особенностями психофизического развития</a:t>
            </a:r>
          </a:p>
          <a:p>
            <a:pPr algn="ct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1. Разговаривайте со своим ребенком во время всех видов деятельности, таких как приготовление еды, уборка, одевание-раздевание, игра, прогулка и т.д. Говорите о том, что вы делаете, видите, что делает ребенок, что делают другие люди и что видит ваш ребенок.</a:t>
            </a:r>
            <a:br>
              <a:rPr lang="ru-RU" sz="14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br>
            <a: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2. Говорите спокойно, в нормальном темпе, с интонацией.</a:t>
            </a:r>
            <a:br>
              <a:rPr lang="ru-RU" sz="14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br>
            <a: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3. Говорите, используя ПРАВИЛЬНО построенные фразы, предложения. Ваше предложение должно быть на 1 – 2 слова длиннее, чем у ребенка. Если ваш ребенок пока еще изъясняется только однословными предложениями, то ваша фраза должна состоять из 2 слов.</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4. Задавайте ОТКРЫТЫЕ вопросы. Это будет стимулировать вашего ребенка использовать несколько слов для ответа. Например, спрашивайте «Что он делает?» вместо «Он играет?». Если ребенок затрудняется в ответе, задавая вопрос, используйте слово «или». Например: «Мальчик прыгает или бегает».</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5. Выдерживайте временную паузу, чтобы у ребенка была возможность говорить и отвечать на вопросы.</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6. Слушайте звуки и шумы, которые нас окружают. Скажите ребенку: «Послушай, как лает собака, а вот шумит ветер» и т.д. А потом спросите «Что это?» Это может быть лай собаки, шум ветра, мотор самолета, шелест листвы, журчание ручейка и т.д.</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7. Расскажите короткий рассказ, историю. Затем помогите ребенку рассказать эту же историю Вам или кому-нибудь еще. При затруднениях, задавайте ребенку наводящие вопросы.</a:t>
            </a:r>
            <a:br>
              <a:rPr lang="ru-RU" sz="1400"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br>
            <a: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8. Если ребенок употребляет всего лишь несколько слов в речи, помогайте ему обогащать свою речь новыми словами. Выберите 5-6 слов (части тела, игрушки, продукты) и назовите их ребенку. Дайте ему возможность повторить эти слова. Не ожидайте, что ребенок произнесет их отлично. Воодушевите ребенка и продолжайте их заучивать. После того, как ребенок произнес эти слова, введите 5-6 новых слов. Продолжайте добавлять слова до тех пор, пока ребенок не узнает большинство предметов, окружающей жизни. Занимайтесь каждый день.</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9. Если ребенок называет только одно слово, начните учить его коротким фразам. Используйте слова, которые ваш ребенок знает. Добавьте цвет, размер, действие. Например, если ребенок говорит «мяч», последовательно научите его говорить «Большой мяч», «Танин мяч», «круглый мяч» и т.д.</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10. Большинство занятий проводите в игровой форме. Работа с ребенком должна активизировать речевое подражание, формировать элементы связной речи, развивать память и внимание. </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Не забывайте: учите ребенка, играя с ним. Ваш ребенок самый замечательный!</a:t>
            </a:r>
            <a:br>
              <a:rPr lang="ru-RU" sz="16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6900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a:extLst>
              <a:ext uri="{FF2B5EF4-FFF2-40B4-BE49-F238E27FC236}">
                <a16:creationId xmlns:a16="http://schemas.microsoft.com/office/drawing/2014/main" id="{90410F54-F6D2-4779-9118-173775F51C3C}"/>
              </a:ext>
            </a:extLst>
          </p:cNvPr>
          <p:cNvPicPr>
            <a:picLocks noChangeAspect="1"/>
          </p:cNvPicPr>
          <p:nvPr/>
        </p:nvPicPr>
        <p:blipFill rotWithShape="1">
          <a:blip r:embed="rId2"/>
          <a:srcRect l="13732" r="1" b="1"/>
          <a:stretch/>
        </p:blipFill>
        <p:spPr>
          <a:xfrm>
            <a:off x="20" y="10"/>
            <a:ext cx="12191980" cy="6857990"/>
          </a:xfrm>
          <a:prstGeom prst="rect">
            <a:avLst/>
          </a:prstGeom>
        </p:spPr>
      </p:pic>
      <p:sp>
        <p:nvSpPr>
          <p:cNvPr id="4" name="TextBox 3">
            <a:extLst>
              <a:ext uri="{FF2B5EF4-FFF2-40B4-BE49-F238E27FC236}">
                <a16:creationId xmlns:a16="http://schemas.microsoft.com/office/drawing/2014/main" id="{CC0B326A-F62F-4FFF-B48F-E264AD40BEDD}"/>
              </a:ext>
            </a:extLst>
          </p:cNvPr>
          <p:cNvSpPr txBox="1"/>
          <p:nvPr/>
        </p:nvSpPr>
        <p:spPr>
          <a:xfrm>
            <a:off x="0" y="0"/>
            <a:ext cx="12191980" cy="5109091"/>
          </a:xfrm>
          <a:prstGeom prst="rect">
            <a:avLst/>
          </a:prstGeom>
          <a:noFill/>
        </p:spPr>
        <p:txBody>
          <a:bodyPr wrap="square">
            <a:spAutoFit/>
          </a:bodyPr>
          <a:lstStyle/>
          <a:p>
            <a:pPr algn="ctr"/>
            <a:r>
              <a:rPr lang="ru-RU" sz="2000"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Советы дефектолога</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ru-RU" sz="2000"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СКОРО В ШКОЛУ</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ru-RU" sz="2000"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Памятка для родителей</a:t>
            </a:r>
          </a:p>
          <a:p>
            <a:pPr algn="ct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Когда начинать готовить ребенка к школе? Как лучше это делать? Чему и как учить?</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Единого для всех рецепта нет, да и быть не может: с одним нужно больше говорить, другого больше слушать, с третьим бегать и прыгать, а четвертого учить "по минуточкам" сидеть и внимательно работать. Одно ясно - готовить ребенка к школе нужно; и все, чему вы научите ребенка сейчас, а главное - чему он научится сам, поможет ему быть успешным в школе.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Для вас, заботливые родители, мы создали эту памятку, чтобы вы смогли воспользоваться рекомендациями по подготовке ребенка к школе. От того, как пройдет первый учебный год, зависит вся последующая жизнь ребёнка.</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На этапе подготовки:</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Избегайте чрезмерных требований</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Предоставляйте  право на ошибку</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Не думайте за ребёнка</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Не перегружайте ребёнка</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Не пропустите первые трудности и обратитесь к узким специалистам.</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Устраивайте ребенку маленькие праздники</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1168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a:extLst>
              <a:ext uri="{FF2B5EF4-FFF2-40B4-BE49-F238E27FC236}">
                <a16:creationId xmlns:a16="http://schemas.microsoft.com/office/drawing/2014/main" id="{90410F54-F6D2-4779-9118-173775F51C3C}"/>
              </a:ext>
            </a:extLst>
          </p:cNvPr>
          <p:cNvPicPr>
            <a:picLocks noChangeAspect="1"/>
          </p:cNvPicPr>
          <p:nvPr/>
        </p:nvPicPr>
        <p:blipFill rotWithShape="1">
          <a:blip r:embed="rId2"/>
          <a:srcRect l="13732" r="1" b="1"/>
          <a:stretch/>
        </p:blipFill>
        <p:spPr>
          <a:xfrm>
            <a:off x="20" y="10"/>
            <a:ext cx="12191980" cy="6857990"/>
          </a:xfrm>
          <a:prstGeom prst="rect">
            <a:avLst/>
          </a:prstGeom>
        </p:spPr>
      </p:pic>
      <p:sp>
        <p:nvSpPr>
          <p:cNvPr id="4" name="TextBox 3">
            <a:extLst>
              <a:ext uri="{FF2B5EF4-FFF2-40B4-BE49-F238E27FC236}">
                <a16:creationId xmlns:a16="http://schemas.microsoft.com/office/drawing/2014/main" id="{F1C6278F-D335-4402-8B03-E38AAD5F09C8}"/>
              </a:ext>
            </a:extLst>
          </p:cNvPr>
          <p:cNvSpPr txBox="1"/>
          <p:nvPr/>
        </p:nvSpPr>
        <p:spPr>
          <a:xfrm>
            <a:off x="63610" y="279048"/>
            <a:ext cx="11974665" cy="5201424"/>
          </a:xfrm>
          <a:prstGeom prst="rect">
            <a:avLst/>
          </a:prstGeom>
          <a:noFill/>
        </p:spPr>
        <p:txBody>
          <a:bodyPr wrap="square">
            <a:spAutoFit/>
          </a:bodyPr>
          <a:lstStyle/>
          <a:p>
            <a:pPr algn="ctr"/>
            <a:r>
              <a:rPr lang="ru-RU" sz="2000"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КАК РОДИТЕЛИ МОГУТ ПОМОЧЬ РЕБЁНКУ</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ru-RU" sz="2000"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ИЗБЕЖАТЬ НЕКОТОРЫХ ТРУДНОСТЕЙ?</a:t>
            </a:r>
          </a:p>
          <a:p>
            <a:pPr algn="ct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1) Организуйте распорядок дня:</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 стабильный режим дня;</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 полноценный сон;</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 прогулки на воздухе.</a:t>
            </a:r>
          </a:p>
          <a:p>
            <a:pPr marL="342900" lvl="0" indent="-342900" algn="just">
              <a:buSzPts val="1000"/>
              <a:buFont typeface="Wingdings" panose="05000000000000000000" pitchFamily="2" charset="2"/>
              <a:buChar char=""/>
              <a:tabLst>
                <a:tab pos="457200" algn="l"/>
              </a:tabLst>
            </a:pP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2) Формируйте у ребенка умения общаться</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Обратите внимание на то, умеет ли ваш ребенок вступать в контакт с новым взрослым, с другими детьми,   умеет ли он взаимодействовать, сотрудничать.</a:t>
            </a:r>
          </a:p>
          <a:p>
            <a:pPr marL="342900" lvl="0" indent="-342900" algn="just">
              <a:buSzPts val="1000"/>
              <a:buFont typeface="Wingdings" panose="05000000000000000000" pitchFamily="2" charset="2"/>
              <a:buChar char=""/>
              <a:tabLst>
                <a:tab pos="457200" algn="l"/>
              </a:tabLst>
            </a:pP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3)Уделите особое внимание  развитию произвольности</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Учите ребенка управлять своими желаниями, эмоциями, поступками. Он должен уметь подчиняться правилам поведения, выполнять действия по образцу.</a:t>
            </a:r>
          </a:p>
          <a:p>
            <a:pPr lvl="0" algn="just">
              <a:buSzPts val="1000"/>
              <a:tabLst>
                <a:tab pos="457200" algn="l"/>
              </a:tabLst>
            </a:pP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4)Ежедневно занимайтесь интеллектуальным развитием ребенка       </a:t>
            </a:r>
            <a:r>
              <a:rPr lang="ru-RU" b="1" i="1" dirty="0">
                <a:solidFill>
                  <a:srgbClr val="003366"/>
                </a:solidFill>
                <a:effectLst/>
                <a:latin typeface="Tahoma" panose="020B0604030504040204" pitchFamily="34" charset="0"/>
                <a:ea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b="1" i="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 Внимание! Ребенок 5-6 лет не может работать долго: 10-15 минут - вот предел, а потом он должен отдохнуть, отвлечься. Потому все занятия должны быть рассчитаны на 10-15 минут.</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6916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a:extLst>
              <a:ext uri="{FF2B5EF4-FFF2-40B4-BE49-F238E27FC236}">
                <a16:creationId xmlns:a16="http://schemas.microsoft.com/office/drawing/2014/main" id="{90410F54-F6D2-4779-9118-173775F51C3C}"/>
              </a:ext>
            </a:extLst>
          </p:cNvPr>
          <p:cNvPicPr>
            <a:picLocks noChangeAspect="1"/>
          </p:cNvPicPr>
          <p:nvPr/>
        </p:nvPicPr>
        <p:blipFill rotWithShape="1">
          <a:blip r:embed="rId2"/>
          <a:srcRect l="13732" r="1" b="1"/>
          <a:stretch/>
        </p:blipFill>
        <p:spPr>
          <a:xfrm>
            <a:off x="20" y="10"/>
            <a:ext cx="12191980" cy="6857990"/>
          </a:xfrm>
          <a:prstGeom prst="rect">
            <a:avLst/>
          </a:prstGeom>
        </p:spPr>
      </p:pic>
      <p:sp>
        <p:nvSpPr>
          <p:cNvPr id="4" name="TextBox 3">
            <a:extLst>
              <a:ext uri="{FF2B5EF4-FFF2-40B4-BE49-F238E27FC236}">
                <a16:creationId xmlns:a16="http://schemas.microsoft.com/office/drawing/2014/main" id="{72FD3BCF-0FC1-4A91-9E4A-EBC9CAEA0101}"/>
              </a:ext>
            </a:extLst>
          </p:cNvPr>
          <p:cNvSpPr txBox="1"/>
          <p:nvPr/>
        </p:nvSpPr>
        <p:spPr>
          <a:xfrm>
            <a:off x="135171" y="548139"/>
            <a:ext cx="11926957" cy="4247317"/>
          </a:xfrm>
          <a:prstGeom prst="rect">
            <a:avLst/>
          </a:prstGeom>
          <a:noFill/>
        </p:spPr>
        <p:txBody>
          <a:bodyPr wrap="square">
            <a:spAutoFit/>
          </a:bodyPr>
          <a:lstStyle/>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Развивайте связную речь детей. Учите пересказывать сказки, содержания мультфильмов.</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Составляйте рассказы по картинкам.</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Следите за правильным произношением и дикцией детей. Проговаривайте скороговорки.</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Можно заниматься с ребенком звуковым анализом  простых слов (дом, лес, шар, суп). Научите находить слова имеющие, например, звук «л».</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Знакомьте ребенка с буквами и их печатным изображением, а так же звуком, обозначающим конкретную букву.</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Научите ребенка различать и правильно называть основные геометрические фигуры (круг, квадрат, треугольник, прямоугольник), сравнивать и различать предметы по величине (больший, меньший) и цвету.</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Научите ребенка считать до 10 и обратно, сравнивать количество предметов (больше, меньше, столько же). Познакомьте с изображением цифр (не надо учить их писать, только знать)</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Научите определять положение предметов на плоскости, знать слова, обозначающие местоположение и правильно понимать их значения: впереди, сзади, справа, слева, сверху, над, под, за, перед.</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SzPts val="1000"/>
              <a:buFont typeface="Wingdings" panose="05000000000000000000" pitchFamily="2" charset="2"/>
              <a:buChar char=""/>
              <a:tabLst>
                <a:tab pos="457200" algn="l"/>
              </a:tabLst>
            </a:pPr>
            <a:r>
              <a:rPr lang="ru-RU"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Развитию мелкой моторики руки ребенка помогут рисование, штриховка, раскрашивание (но - небольших поверхностей), нанизывание бусинок, пуговиц, лепка, определение вслепую формы предметов (сначала самых простых, потом можно усложнять), игры с мелкими предметами (мозаика).</a:t>
            </a:r>
            <a:endParaRPr lang="ru-RU"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3943583"/>
      </p:ext>
    </p:extLst>
  </p:cSld>
  <p:clrMapOvr>
    <a:masterClrMapping/>
  </p:clrMapOvr>
</p:sld>
</file>

<file path=ppt/theme/theme1.xml><?xml version="1.0" encoding="utf-8"?>
<a:theme xmlns:a="http://schemas.openxmlformats.org/drawingml/2006/main" name="AccentBoxVTI">
  <a:themeElements>
    <a:clrScheme name="AnalogousFromLightSeedLeftStep">
      <a:dk1>
        <a:srgbClr val="000000"/>
      </a:dk1>
      <a:lt1>
        <a:srgbClr val="FFFFFF"/>
      </a:lt1>
      <a:dk2>
        <a:srgbClr val="223A3C"/>
      </a:dk2>
      <a:lt2>
        <a:srgbClr val="E8E5E2"/>
      </a:lt2>
      <a:accent1>
        <a:srgbClr val="69A6E1"/>
      </a:accent1>
      <a:accent2>
        <a:srgbClr val="4AB0B8"/>
      </a:accent2>
      <a:accent3>
        <a:srgbClr val="4FB390"/>
      </a:accent3>
      <a:accent4>
        <a:srgbClr val="49B663"/>
      </a:accent4>
      <a:accent5>
        <a:srgbClr val="5FB54D"/>
      </a:accent5>
      <a:accent6>
        <a:srgbClr val="84AE47"/>
      </a:accent6>
      <a:hlink>
        <a:srgbClr val="9D7D5E"/>
      </a:hlink>
      <a:folHlink>
        <a:srgbClr val="7F7F7F"/>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TotalTime>21</TotalTime>
  <Words>2045</Words>
  <Application>Microsoft Office PowerPoint</Application>
  <PresentationFormat>Широкоэкранный</PresentationFormat>
  <Paragraphs>97</Paragraphs>
  <Slides>10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10</vt:i4>
      </vt:variant>
    </vt:vector>
  </HeadingPairs>
  <TitlesOfParts>
    <vt:vector size="17" baseType="lpstr">
      <vt:lpstr>Arial</vt:lpstr>
      <vt:lpstr>Avenir Next LT Pro</vt:lpstr>
      <vt:lpstr>Calibri</vt:lpstr>
      <vt:lpstr>Tahoma</vt:lpstr>
      <vt:lpstr>Times New Roman</vt:lpstr>
      <vt:lpstr>Wingdings</vt:lpstr>
      <vt:lpstr>AccentBoxVTI</vt:lpstr>
      <vt:lpstr>Советы учителя-дефектолога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Советы учителя-дефектолога</dc:title>
  <dc:creator>Светлана Воронцова</dc:creator>
  <cp:lastModifiedBy>Светлана Воронцова</cp:lastModifiedBy>
  <cp:revision>3</cp:revision>
  <dcterms:created xsi:type="dcterms:W3CDTF">2020-12-28T13:02:30Z</dcterms:created>
  <dcterms:modified xsi:type="dcterms:W3CDTF">2020-12-28T13:24:20Z</dcterms:modified>
</cp:coreProperties>
</file>