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24"/>
  </p:notesMasterIdLst>
  <p:sldIdLst>
    <p:sldId id="256" r:id="rId2"/>
    <p:sldId id="300" r:id="rId3"/>
    <p:sldId id="281" r:id="rId4"/>
    <p:sldId id="309" r:id="rId5"/>
    <p:sldId id="310" r:id="rId6"/>
    <p:sldId id="301" r:id="rId7"/>
    <p:sldId id="303" r:id="rId8"/>
    <p:sldId id="304" r:id="rId9"/>
    <p:sldId id="305" r:id="rId10"/>
    <p:sldId id="302" r:id="rId11"/>
    <p:sldId id="297" r:id="rId12"/>
    <p:sldId id="306" r:id="rId13"/>
    <p:sldId id="316" r:id="rId14"/>
    <p:sldId id="317" r:id="rId15"/>
    <p:sldId id="308" r:id="rId16"/>
    <p:sldId id="292" r:id="rId17"/>
    <p:sldId id="311" r:id="rId18"/>
    <p:sldId id="312" r:id="rId19"/>
    <p:sldId id="290" r:id="rId20"/>
    <p:sldId id="313" r:id="rId21"/>
    <p:sldId id="293" r:id="rId22"/>
    <p:sldId id="315" r:id="rId2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00"/>
    <a:srgbClr val="3333CC"/>
    <a:srgbClr val="CCFF99"/>
    <a:srgbClr val="3333FF"/>
    <a:srgbClr val="FFFF99"/>
    <a:srgbClr val="78ADCD"/>
    <a:srgbClr val="000099"/>
    <a:srgbClr val="09671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265" autoAdjust="0"/>
    <p:restoredTop sz="95431" autoAdjust="0"/>
  </p:normalViewPr>
  <p:slideViewPr>
    <p:cSldViewPr>
      <p:cViewPr varScale="1">
        <p:scale>
          <a:sx n="121" d="100"/>
          <a:sy n="121" d="100"/>
        </p:scale>
        <p:origin x="91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E809C38-04AA-43D5-B56E-07AC3ECDCB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233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267942-5EB0-46E6-9363-2FBE0D3428FF}" type="slidenum">
              <a:rPr lang="en-US"/>
              <a:pPr/>
              <a:t>1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09C38-04AA-43D5-B56E-07AC3ECDCBF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F150D65-C64D-44FB-9152-4CC2DE0C9198}" type="datetime1">
              <a:rPr lang="en-US" smtClean="0"/>
              <a:pPr/>
              <a:t>1/19/2021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1/19/2021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1/19/2021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1/19/2021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1/19/2021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1/19/2021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B23FBD-8F7D-4F85-8085-67BFDB05CB71}" type="datetime1">
              <a:rPr lang="en-US" smtClean="0"/>
              <a:pPr/>
              <a:t>1/19/2021</a:t>
            </a:fld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wipe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65D789A-1220-4441-8676-44A034051BFD}" type="datetime1">
              <a:rPr lang="en-US" smtClean="0"/>
              <a:pPr/>
              <a:t>1/19/2021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1/19/2021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1/19/2021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1/19/2021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5D48070-6A81-47D0-9810-1540B9FEFF61}" type="datetime1">
              <a:rPr lang="en-US" smtClean="0"/>
              <a:pPr/>
              <a:t>1/19/2021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ransition spd="slow">
    <p:wipe dir="u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-208981" y="80493"/>
            <a:ext cx="9305089" cy="5486100"/>
            <a:chOff x="-208981" y="80493"/>
            <a:chExt cx="9305089" cy="5486100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043608" y="4797152"/>
              <a:ext cx="7326290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l" fontAlgn="auto">
                <a:spcBef>
                  <a:spcPct val="20000"/>
                </a:spcBef>
                <a:spcAft>
                  <a:spcPts val="0"/>
                </a:spcAft>
                <a:buClr>
                  <a:srgbClr val="AD0101"/>
                </a:buClr>
              </a:pPr>
              <a:r>
                <a:rPr lang="ru-RU" sz="2000" b="1" dirty="0">
                  <a:solidFill>
                    <a:schemeClr val="accent6">
                      <a:lumMod val="50000"/>
                    </a:schemeClr>
                  </a:solidFill>
                  <a:latin typeface="Times New Roman"/>
                </a:rPr>
                <a:t>Социальный  педагог МКУ «ППМС-центр»: Воронцова С.В. </a:t>
              </a:r>
            </a:p>
            <a:p>
              <a:pPr lvl="0" algn="l" fontAlgn="auto">
                <a:spcBef>
                  <a:spcPct val="20000"/>
                </a:spcBef>
                <a:spcAft>
                  <a:spcPts val="0"/>
                </a:spcAft>
                <a:buClr>
                  <a:srgbClr val="AD0101"/>
                </a:buClr>
              </a:pPr>
              <a:r>
                <a:rPr lang="ru-RU" sz="2000" b="1" dirty="0">
                  <a:solidFill>
                    <a:schemeClr val="accent6">
                      <a:lumMod val="50000"/>
                    </a:schemeClr>
                  </a:solidFill>
                  <a:latin typeface="Times New Roman"/>
                </a:rPr>
                <a:t>Педагог-психолог </a:t>
              </a: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5C92B5">
                      <a:lumMod val="50000"/>
                    </a:srgbClr>
                  </a:solidFill>
                  <a:effectLst/>
                  <a:uLnTx/>
                  <a:uFillTx/>
                  <a:latin typeface="Times New Roman"/>
                  <a:ea typeface="+mn-ea"/>
                  <a:cs typeface="+mn-cs"/>
                </a:rPr>
                <a:t>МКУ «ППМС-центр </a:t>
              </a:r>
              <a:r>
                <a:rPr lang="ru-RU" sz="2000" b="1" dirty="0">
                  <a:solidFill>
                    <a:schemeClr val="accent6">
                      <a:lumMod val="50000"/>
                    </a:schemeClr>
                  </a:solidFill>
                  <a:latin typeface="Times New Roman"/>
                </a:rPr>
                <a:t>: Федорова Я.В.</a:t>
              </a:r>
            </a:p>
          </p:txBody>
        </p:sp>
        <p:pic>
          <p:nvPicPr>
            <p:cNvPr id="5" name="Picture 8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68989" y="80493"/>
              <a:ext cx="3227119" cy="3528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Прямоугольник 7"/>
            <p:cNvSpPr/>
            <p:nvPr/>
          </p:nvSpPr>
          <p:spPr>
            <a:xfrm>
              <a:off x="-208981" y="692696"/>
              <a:ext cx="6084168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3200" b="1" dirty="0">
                  <a:solidFill>
                    <a:srgbClr val="FF0000"/>
                  </a:solidFill>
                  <a:latin typeface="Adobe Fangsong Std R" pitchFamily="18" charset="-128"/>
                  <a:ea typeface="Adobe Fangsong Std R" pitchFamily="18" charset="-128"/>
                  <a:cs typeface="+mj-cs"/>
                </a:rPr>
                <a:t>Самовольный</a:t>
              </a:r>
              <a:br>
                <a:rPr lang="en-US" sz="3200" b="1" dirty="0">
                  <a:solidFill>
                    <a:srgbClr val="FF0000"/>
                  </a:solidFill>
                  <a:latin typeface="Adobe Fangsong Std R" pitchFamily="18" charset="-128"/>
                  <a:ea typeface="Adobe Fangsong Std R" pitchFamily="18" charset="-128"/>
                  <a:cs typeface="+mj-cs"/>
                </a:rPr>
              </a:br>
              <a:r>
                <a:rPr lang="ru-RU" sz="3200" b="1" dirty="0">
                  <a:solidFill>
                    <a:srgbClr val="FF0000"/>
                  </a:solidFill>
                  <a:latin typeface="Adobe Fangsong Std R" pitchFamily="18" charset="-128"/>
                  <a:ea typeface="Adobe Fangsong Std R" pitchFamily="18" charset="-128"/>
                  <a:cs typeface="+mj-cs"/>
                </a:rPr>
                <a:t> уход </a:t>
              </a:r>
              <a:br>
                <a:rPr lang="en-US" sz="3200" b="1" dirty="0">
                  <a:solidFill>
                    <a:srgbClr val="FF0000"/>
                  </a:solidFill>
                  <a:latin typeface="Adobe Fangsong Std R" pitchFamily="18" charset="-128"/>
                  <a:ea typeface="Adobe Fangsong Std R" pitchFamily="18" charset="-128"/>
                  <a:cs typeface="+mj-cs"/>
                </a:rPr>
              </a:br>
              <a:r>
                <a:rPr lang="ru-RU" sz="3200" b="1" dirty="0">
                  <a:solidFill>
                    <a:srgbClr val="FF0000"/>
                  </a:solidFill>
                  <a:latin typeface="Adobe Fangsong Std R" pitchFamily="18" charset="-128"/>
                  <a:ea typeface="Adobe Fangsong Std R" pitchFamily="18" charset="-128"/>
                  <a:cs typeface="+mj-cs"/>
                </a:rPr>
                <a:t>из семьи.</a:t>
              </a:r>
              <a:r>
                <a:rPr lang="ru-RU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Защита прав детей</a:t>
              </a:r>
              <a:endParaRPr lang="ru-RU" sz="32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ransition spd="slow">
    <p:wipe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504" y="764704"/>
            <a:ext cx="903649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fontAlgn="auto">
              <a:spcBef>
                <a:spcPct val="20000"/>
              </a:spcBef>
              <a:spcAft>
                <a:spcPts val="0"/>
              </a:spcAft>
              <a:buClr>
                <a:srgbClr val="AD0101"/>
              </a:buClr>
            </a:pP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/>
              </a:rPr>
              <a:t>5. Самоутверждение подростков,  стремление выйти из под контроля родителей, жить самостоятельно.  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/>
              </a:rPr>
              <a:t>Встречаются случаи ухода подростков из благополучных семей, где наоборот существует очень жёсткий контроль поведения ребёнка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002245"/>
            <a:ext cx="3675225" cy="2584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:\Users\cvb\Desktop\Дети и родители=\Родитель и ребёнок\o-HISPANIC-TEENS-PARENTS-faceboo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39249"/>
            <a:ext cx="3635896" cy="2510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3647291"/>
      </p:ext>
    </p:extLst>
  </p:cSld>
  <p:clrMapOvr>
    <a:masterClrMapping/>
  </p:clrMapOvr>
  <p:transition spd="slow">
    <p:wipe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584" y="404664"/>
            <a:ext cx="87484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+mn-lt"/>
                <a:ea typeface="+mj-ea"/>
                <a:cs typeface="+mj-cs"/>
              </a:rPr>
              <a:t>Ответственность за совершение</a:t>
            </a:r>
          </a:p>
          <a:p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+mn-lt"/>
                <a:ea typeface="+mj-ea"/>
                <a:cs typeface="+mj-cs"/>
              </a:rPr>
              <a:t> самовольных уходов  несовершеннолетних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5831" y="1628800"/>
            <a:ext cx="8798657" cy="3551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fontAlgn="auto">
              <a:spcBef>
                <a:spcPct val="20000"/>
              </a:spcBef>
              <a:spcAft>
                <a:spcPts val="0"/>
              </a:spcAft>
              <a:buClr>
                <a:srgbClr val="AD0101"/>
              </a:buClr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/>
              </a:rPr>
              <a:t>К несовершеннолетним, совершающим самовольные уходы в соответствии с Федеральным законом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  <a:buClr>
                <a:srgbClr val="AD0101"/>
              </a:buClr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</a:rPr>
              <a:t>«Об основах системы профилактики безнадзорности и правонарушений несовершеннолетних»</a:t>
            </a:r>
          </a:p>
          <a:p>
            <a:pPr lvl="0" fontAlgn="auto">
              <a:spcBef>
                <a:spcPct val="20000"/>
              </a:spcBef>
              <a:spcAft>
                <a:spcPts val="0"/>
              </a:spcAft>
              <a:buClr>
                <a:srgbClr val="AD0101"/>
              </a:buClr>
            </a:pPr>
            <a:r>
              <a:rPr lang="ru-RU" sz="2800" b="1" dirty="0">
                <a:solidFill>
                  <a:srgbClr val="C00000"/>
                </a:solidFill>
                <a:latin typeface="Times New Roman"/>
              </a:rPr>
              <a:t> от 24 июня 1999 года № 120-ФЗ  </a:t>
            </a:r>
          </a:p>
          <a:p>
            <a:pPr lvl="0" algn="l" fontAlgn="auto">
              <a:spcBef>
                <a:spcPct val="20000"/>
              </a:spcBef>
              <a:spcAft>
                <a:spcPts val="0"/>
              </a:spcAft>
              <a:buClr>
                <a:srgbClr val="AD0101"/>
              </a:buClr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/>
              </a:rPr>
              <a:t>применяются меры профилактического характера и иные меры воздействия в соответствии с законодательством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/>
              </a:rPr>
              <a:t>.</a:t>
            </a:r>
          </a:p>
          <a:p>
            <a:pPr lvl="0" algn="l" fontAlgn="auto">
              <a:spcBef>
                <a:spcPct val="20000"/>
              </a:spcBef>
              <a:spcAft>
                <a:spcPts val="0"/>
              </a:spcAft>
              <a:buClr>
                <a:srgbClr val="AD0101"/>
              </a:buClr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/>
              </a:rPr>
              <a:t>.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581" y="4869160"/>
            <a:ext cx="1186220" cy="1781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5899867"/>
      </p:ext>
    </p:extLst>
  </p:cSld>
  <p:clrMapOvr>
    <a:masterClrMapping/>
  </p:clrMapOvr>
  <p:transition spd="slow">
    <p:wipe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03221"/>
            <a:ext cx="88924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2800" b="1" i="1" dirty="0">
                <a:solidFill>
                  <a:srgbClr val="C00000"/>
                </a:solidFill>
                <a:latin typeface="Times New Roman"/>
              </a:rPr>
              <a:t>Родители привлекаются к административной </a:t>
            </a:r>
            <a:r>
              <a:rPr lang="ru-RU" sz="2800" b="1" dirty="0">
                <a:solidFill>
                  <a:srgbClr val="5C92B5">
                    <a:lumMod val="50000"/>
                  </a:srgbClr>
                </a:solidFill>
                <a:latin typeface="Times New Roman"/>
              </a:rPr>
              <a:t>ответственности в соответствии со </a:t>
            </a:r>
            <a:r>
              <a:rPr lang="ru-RU" sz="2800" b="1" dirty="0">
                <a:solidFill>
                  <a:srgbClr val="C00000"/>
                </a:solidFill>
                <a:latin typeface="Times New Roman"/>
              </a:rPr>
              <a:t>ст. 5.35 КоАП РФ </a:t>
            </a:r>
          </a:p>
          <a:p>
            <a:pPr algn="l"/>
            <a:r>
              <a:rPr lang="ru-RU" sz="2800" b="1" dirty="0">
                <a:solidFill>
                  <a:srgbClr val="5C92B5">
                    <a:lumMod val="50000"/>
                  </a:srgbClr>
                </a:solidFill>
                <a:latin typeface="Times New Roman"/>
              </a:rPr>
              <a:t>в случае ненадлежащего исполнения родительских обязанностей по воспитанию и содержанию детей, </a:t>
            </a:r>
          </a:p>
          <a:p>
            <a:pPr algn="l"/>
            <a:r>
              <a:rPr lang="ru-RU" sz="2800" b="1" dirty="0">
                <a:solidFill>
                  <a:srgbClr val="5C92B5">
                    <a:lumMod val="50000"/>
                  </a:srgbClr>
                </a:solidFill>
                <a:latin typeface="Times New Roman"/>
              </a:rPr>
              <a:t>а также несвоевременного обращения в полицию с заявлением о розыске несовершеннолетних</a:t>
            </a:r>
            <a:endParaRPr lang="ru-RU" sz="2800" b="1" dirty="0"/>
          </a:p>
        </p:txBody>
      </p:sp>
      <p:pic>
        <p:nvPicPr>
          <p:cNvPr id="4099" name="Picture 3" descr="C:\Users\cvb\Desktop\Картинки\Подростки-картинки\Группа риска\1388215429_podrostok-insceniroval-sobstvennoe-pohischenie-v-primore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506" y="4077071"/>
            <a:ext cx="2972342" cy="2270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221087"/>
            <a:ext cx="2793537" cy="2207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Группа 4"/>
          <p:cNvGrpSpPr/>
          <p:nvPr/>
        </p:nvGrpSpPr>
        <p:grpSpPr>
          <a:xfrm>
            <a:off x="3564868" y="4644731"/>
            <a:ext cx="1995518" cy="1754598"/>
            <a:chOff x="1008400" y="2486592"/>
            <a:chExt cx="4406850" cy="2759570"/>
          </a:xfrm>
        </p:grpSpPr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1008400" y="3199514"/>
              <a:ext cx="19050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ru-RU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rPr>
                <a:t>Add Your Text</a:t>
              </a:r>
            </a:p>
          </p:txBody>
        </p:sp>
        <p:sp>
          <p:nvSpPr>
            <p:cNvPr id="7" name="Puzzle4"/>
            <p:cNvSpPr>
              <a:spLocks noEditPoints="1" noChangeArrowheads="1"/>
            </p:cNvSpPr>
            <p:nvPr/>
          </p:nvSpPr>
          <p:spPr bwMode="gray">
            <a:xfrm>
              <a:off x="1331640" y="2486592"/>
              <a:ext cx="1429360" cy="2298005"/>
            </a:xfrm>
            <a:custGeom>
              <a:avLst/>
              <a:gdLst>
                <a:gd name="T0" fmla="*/ 8307 w 21600"/>
                <a:gd name="T1" fmla="*/ 11593 h 21600"/>
                <a:gd name="T2" fmla="*/ 453 w 21600"/>
                <a:gd name="T3" fmla="*/ 16938 h 21600"/>
                <a:gd name="T4" fmla="*/ 11500 w 21600"/>
                <a:gd name="T5" fmla="*/ 21600 h 21600"/>
                <a:gd name="T6" fmla="*/ 20920 w 21600"/>
                <a:gd name="T7" fmla="*/ 16751 h 21600"/>
                <a:gd name="T8" fmla="*/ 13972 w 21600"/>
                <a:gd name="T9" fmla="*/ 10888 h 21600"/>
                <a:gd name="T10" fmla="*/ 21033 w 21600"/>
                <a:gd name="T11" fmla="*/ 4716 h 21600"/>
                <a:gd name="T12" fmla="*/ 11102 w 21600"/>
                <a:gd name="T13" fmla="*/ 11 h 21600"/>
                <a:gd name="T14" fmla="*/ 453 w 21600"/>
                <a:gd name="T15" fmla="*/ 4716 h 21600"/>
                <a:gd name="T16" fmla="*/ 2076 w 21600"/>
                <a:gd name="T17" fmla="*/ 5664 h 21600"/>
                <a:gd name="T18" fmla="*/ 20203 w 21600"/>
                <a:gd name="T19" fmla="*/ 1598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gradFill rotWithShape="1">
              <a:gsLst>
                <a:gs pos="0">
                  <a:srgbClr val="8A52C8"/>
                </a:gs>
                <a:gs pos="100000">
                  <a:srgbClr val="8A52C8">
                    <a:gamma/>
                    <a:tint val="51373"/>
                    <a:invGamma/>
                  </a:srgbClr>
                </a:gs>
              </a:gsLst>
              <a:lin ang="189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8" name="Puzzle3"/>
            <p:cNvSpPr>
              <a:spLocks noEditPoints="1" noChangeArrowheads="1"/>
            </p:cNvSpPr>
            <p:nvPr/>
          </p:nvSpPr>
          <p:spPr bwMode="gray">
            <a:xfrm>
              <a:off x="2691327" y="3745940"/>
              <a:ext cx="1357472" cy="1500222"/>
            </a:xfrm>
            <a:custGeom>
              <a:avLst/>
              <a:gdLst>
                <a:gd name="T0" fmla="*/ 10391 w 21600"/>
                <a:gd name="T1" fmla="*/ 15806 h 21600"/>
                <a:gd name="T2" fmla="*/ 20551 w 21600"/>
                <a:gd name="T3" fmla="*/ 21088 h 21600"/>
                <a:gd name="T4" fmla="*/ 13180 w 21600"/>
                <a:gd name="T5" fmla="*/ 13801 h 21600"/>
                <a:gd name="T6" fmla="*/ 20551 w 21600"/>
                <a:gd name="T7" fmla="*/ 7025 h 21600"/>
                <a:gd name="T8" fmla="*/ 10500 w 21600"/>
                <a:gd name="T9" fmla="*/ 52 h 21600"/>
                <a:gd name="T10" fmla="*/ 692 w 21600"/>
                <a:gd name="T11" fmla="*/ 6802 h 21600"/>
                <a:gd name="T12" fmla="*/ 8064 w 21600"/>
                <a:gd name="T13" fmla="*/ 13526 h 21600"/>
                <a:gd name="T14" fmla="*/ 692 w 21600"/>
                <a:gd name="T15" fmla="*/ 21088 h 21600"/>
                <a:gd name="T16" fmla="*/ 2273 w 21600"/>
                <a:gd name="T17" fmla="*/ 7719 h 21600"/>
                <a:gd name="T18" fmla="*/ 19149 w 21600"/>
                <a:gd name="T19" fmla="*/ 202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gradFill rotWithShape="1">
              <a:gsLst>
                <a:gs pos="0">
                  <a:srgbClr val="5AB14B">
                    <a:gamma/>
                    <a:shade val="63529"/>
                    <a:invGamma/>
                  </a:srgbClr>
                </a:gs>
                <a:gs pos="100000">
                  <a:srgbClr val="5AB14B"/>
                </a:gs>
              </a:gsLst>
              <a:lin ang="54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9" name="Puzzle2"/>
            <p:cNvSpPr>
              <a:spLocks noEditPoints="1" noChangeArrowheads="1"/>
            </p:cNvSpPr>
            <p:nvPr/>
          </p:nvSpPr>
          <p:spPr bwMode="gray">
            <a:xfrm rot="5400000">
              <a:off x="3648728" y="2952370"/>
              <a:ext cx="2166594" cy="1366451"/>
            </a:xfrm>
            <a:custGeom>
              <a:avLst/>
              <a:gdLst>
                <a:gd name="T0" fmla="*/ 11 w 21600"/>
                <a:gd name="T1" fmla="*/ 13386 h 21600"/>
                <a:gd name="T2" fmla="*/ 4202 w 21600"/>
                <a:gd name="T3" fmla="*/ 21161 h 21600"/>
                <a:gd name="T4" fmla="*/ 10400 w 21600"/>
                <a:gd name="T5" fmla="*/ 13909 h 21600"/>
                <a:gd name="T6" fmla="*/ 16821 w 21600"/>
                <a:gd name="T7" fmla="*/ 21190 h 21600"/>
                <a:gd name="T8" fmla="*/ 21600 w 21600"/>
                <a:gd name="T9" fmla="*/ 15083 h 21600"/>
                <a:gd name="T10" fmla="*/ 16889 w 21600"/>
                <a:gd name="T11" fmla="*/ 5739 h 21600"/>
                <a:gd name="T12" fmla="*/ 10800 w 21600"/>
                <a:gd name="T13" fmla="*/ 28 h 21600"/>
                <a:gd name="T14" fmla="*/ 4202 w 21600"/>
                <a:gd name="T15" fmla="*/ 5894 h 21600"/>
                <a:gd name="T16" fmla="*/ 5388 w 21600"/>
                <a:gd name="T17" fmla="*/ 6742 h 21600"/>
                <a:gd name="T18" fmla="*/ 16177 w 21600"/>
                <a:gd name="T19" fmla="*/ 2044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gradFill rotWithShape="1">
              <a:gsLst>
                <a:gs pos="0">
                  <a:srgbClr val="2F7ADF">
                    <a:gamma/>
                    <a:tint val="45490"/>
                    <a:invGamma/>
                  </a:srgbClr>
                </a:gs>
                <a:gs pos="100000">
                  <a:srgbClr val="2F7ADF"/>
                </a:gs>
              </a:gsLst>
              <a:lin ang="54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Puzzle1"/>
            <p:cNvSpPr>
              <a:spLocks noEditPoints="1" noChangeArrowheads="1"/>
            </p:cNvSpPr>
            <p:nvPr/>
          </p:nvSpPr>
          <p:spPr bwMode="gray">
            <a:xfrm>
              <a:off x="2247670" y="3114877"/>
              <a:ext cx="2193402" cy="1041436"/>
            </a:xfrm>
            <a:custGeom>
              <a:avLst/>
              <a:gdLst>
                <a:gd name="T0" fmla="*/ 16740 w 21600"/>
                <a:gd name="T1" fmla="*/ 21078 h 21600"/>
                <a:gd name="T2" fmla="*/ 16976 w 21600"/>
                <a:gd name="T3" fmla="*/ 521 h 21600"/>
                <a:gd name="T4" fmla="*/ 4725 w 21600"/>
                <a:gd name="T5" fmla="*/ 856 h 21600"/>
                <a:gd name="T6" fmla="*/ 5040 w 21600"/>
                <a:gd name="T7" fmla="*/ 21004 h 21600"/>
                <a:gd name="T8" fmla="*/ 10811 w 21600"/>
                <a:gd name="T9" fmla="*/ 12885 h 21600"/>
                <a:gd name="T10" fmla="*/ 10845 w 21600"/>
                <a:gd name="T11" fmla="*/ 8714 h 21600"/>
                <a:gd name="T12" fmla="*/ 21600 w 21600"/>
                <a:gd name="T13" fmla="*/ 10000 h 21600"/>
                <a:gd name="T14" fmla="*/ 56 w 21600"/>
                <a:gd name="T15" fmla="*/ 10000 h 21600"/>
                <a:gd name="T16" fmla="*/ 6086 w 21600"/>
                <a:gd name="T17" fmla="*/ 2569 h 21600"/>
                <a:gd name="T18" fmla="*/ 16132 w 21600"/>
                <a:gd name="T19" fmla="*/ 1955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gradFill rotWithShape="1">
              <a:gsLst>
                <a:gs pos="0">
                  <a:srgbClr val="DD8739"/>
                </a:gs>
                <a:gs pos="100000">
                  <a:srgbClr val="DD8739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70741495"/>
      </p:ext>
    </p:extLst>
  </p:cSld>
  <p:clrMapOvr>
    <a:masterClrMapping/>
  </p:clrMapOvr>
  <p:transition spd="slow">
    <p:wipe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6660232" y="4797152"/>
            <a:ext cx="2363062" cy="1926019"/>
            <a:chOff x="1008400" y="2486592"/>
            <a:chExt cx="4406850" cy="2759570"/>
          </a:xfrm>
        </p:grpSpPr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1008400" y="3199514"/>
              <a:ext cx="19050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ru-RU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rPr>
                <a:t>Add Your Text</a:t>
              </a:r>
            </a:p>
          </p:txBody>
        </p:sp>
        <p:sp>
          <p:nvSpPr>
            <p:cNvPr id="7" name="Puzzle4"/>
            <p:cNvSpPr>
              <a:spLocks noEditPoints="1" noChangeArrowheads="1"/>
            </p:cNvSpPr>
            <p:nvPr/>
          </p:nvSpPr>
          <p:spPr bwMode="gray">
            <a:xfrm>
              <a:off x="1331640" y="2486592"/>
              <a:ext cx="1429360" cy="2298005"/>
            </a:xfrm>
            <a:custGeom>
              <a:avLst/>
              <a:gdLst>
                <a:gd name="T0" fmla="*/ 8307 w 21600"/>
                <a:gd name="T1" fmla="*/ 11593 h 21600"/>
                <a:gd name="T2" fmla="*/ 453 w 21600"/>
                <a:gd name="T3" fmla="*/ 16938 h 21600"/>
                <a:gd name="T4" fmla="*/ 11500 w 21600"/>
                <a:gd name="T5" fmla="*/ 21600 h 21600"/>
                <a:gd name="T6" fmla="*/ 20920 w 21600"/>
                <a:gd name="T7" fmla="*/ 16751 h 21600"/>
                <a:gd name="T8" fmla="*/ 13972 w 21600"/>
                <a:gd name="T9" fmla="*/ 10888 h 21600"/>
                <a:gd name="T10" fmla="*/ 21033 w 21600"/>
                <a:gd name="T11" fmla="*/ 4716 h 21600"/>
                <a:gd name="T12" fmla="*/ 11102 w 21600"/>
                <a:gd name="T13" fmla="*/ 11 h 21600"/>
                <a:gd name="T14" fmla="*/ 453 w 21600"/>
                <a:gd name="T15" fmla="*/ 4716 h 21600"/>
                <a:gd name="T16" fmla="*/ 2076 w 21600"/>
                <a:gd name="T17" fmla="*/ 5664 h 21600"/>
                <a:gd name="T18" fmla="*/ 20203 w 21600"/>
                <a:gd name="T19" fmla="*/ 1598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gradFill rotWithShape="1">
              <a:gsLst>
                <a:gs pos="0">
                  <a:srgbClr val="8A52C8"/>
                </a:gs>
                <a:gs pos="100000">
                  <a:srgbClr val="8A52C8">
                    <a:gamma/>
                    <a:tint val="51373"/>
                    <a:invGamma/>
                  </a:srgbClr>
                </a:gs>
              </a:gsLst>
              <a:lin ang="189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8" name="Puzzle3"/>
            <p:cNvSpPr>
              <a:spLocks noEditPoints="1" noChangeArrowheads="1"/>
            </p:cNvSpPr>
            <p:nvPr/>
          </p:nvSpPr>
          <p:spPr bwMode="gray">
            <a:xfrm>
              <a:off x="2691327" y="3745940"/>
              <a:ext cx="1357472" cy="1500222"/>
            </a:xfrm>
            <a:custGeom>
              <a:avLst/>
              <a:gdLst>
                <a:gd name="T0" fmla="*/ 10391 w 21600"/>
                <a:gd name="T1" fmla="*/ 15806 h 21600"/>
                <a:gd name="T2" fmla="*/ 20551 w 21600"/>
                <a:gd name="T3" fmla="*/ 21088 h 21600"/>
                <a:gd name="T4" fmla="*/ 13180 w 21600"/>
                <a:gd name="T5" fmla="*/ 13801 h 21600"/>
                <a:gd name="T6" fmla="*/ 20551 w 21600"/>
                <a:gd name="T7" fmla="*/ 7025 h 21600"/>
                <a:gd name="T8" fmla="*/ 10500 w 21600"/>
                <a:gd name="T9" fmla="*/ 52 h 21600"/>
                <a:gd name="T10" fmla="*/ 692 w 21600"/>
                <a:gd name="T11" fmla="*/ 6802 h 21600"/>
                <a:gd name="T12" fmla="*/ 8064 w 21600"/>
                <a:gd name="T13" fmla="*/ 13526 h 21600"/>
                <a:gd name="T14" fmla="*/ 692 w 21600"/>
                <a:gd name="T15" fmla="*/ 21088 h 21600"/>
                <a:gd name="T16" fmla="*/ 2273 w 21600"/>
                <a:gd name="T17" fmla="*/ 7719 h 21600"/>
                <a:gd name="T18" fmla="*/ 19149 w 21600"/>
                <a:gd name="T19" fmla="*/ 202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gradFill rotWithShape="1">
              <a:gsLst>
                <a:gs pos="0">
                  <a:srgbClr val="5AB14B">
                    <a:gamma/>
                    <a:shade val="63529"/>
                    <a:invGamma/>
                  </a:srgbClr>
                </a:gs>
                <a:gs pos="100000">
                  <a:srgbClr val="5AB14B"/>
                </a:gs>
              </a:gsLst>
              <a:lin ang="54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9" name="Puzzle2"/>
            <p:cNvSpPr>
              <a:spLocks noEditPoints="1" noChangeArrowheads="1"/>
            </p:cNvSpPr>
            <p:nvPr/>
          </p:nvSpPr>
          <p:spPr bwMode="gray">
            <a:xfrm rot="5400000">
              <a:off x="3648728" y="2952370"/>
              <a:ext cx="2166594" cy="1366451"/>
            </a:xfrm>
            <a:custGeom>
              <a:avLst/>
              <a:gdLst>
                <a:gd name="T0" fmla="*/ 11 w 21600"/>
                <a:gd name="T1" fmla="*/ 13386 h 21600"/>
                <a:gd name="T2" fmla="*/ 4202 w 21600"/>
                <a:gd name="T3" fmla="*/ 21161 h 21600"/>
                <a:gd name="T4" fmla="*/ 10400 w 21600"/>
                <a:gd name="T5" fmla="*/ 13909 h 21600"/>
                <a:gd name="T6" fmla="*/ 16821 w 21600"/>
                <a:gd name="T7" fmla="*/ 21190 h 21600"/>
                <a:gd name="T8" fmla="*/ 21600 w 21600"/>
                <a:gd name="T9" fmla="*/ 15083 h 21600"/>
                <a:gd name="T10" fmla="*/ 16889 w 21600"/>
                <a:gd name="T11" fmla="*/ 5739 h 21600"/>
                <a:gd name="T12" fmla="*/ 10800 w 21600"/>
                <a:gd name="T13" fmla="*/ 28 h 21600"/>
                <a:gd name="T14" fmla="*/ 4202 w 21600"/>
                <a:gd name="T15" fmla="*/ 5894 h 21600"/>
                <a:gd name="T16" fmla="*/ 5388 w 21600"/>
                <a:gd name="T17" fmla="*/ 6742 h 21600"/>
                <a:gd name="T18" fmla="*/ 16177 w 21600"/>
                <a:gd name="T19" fmla="*/ 2044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gradFill rotWithShape="1">
              <a:gsLst>
                <a:gs pos="0">
                  <a:srgbClr val="2F7ADF">
                    <a:gamma/>
                    <a:tint val="45490"/>
                    <a:invGamma/>
                  </a:srgbClr>
                </a:gs>
                <a:gs pos="100000">
                  <a:srgbClr val="2F7ADF"/>
                </a:gs>
              </a:gsLst>
              <a:lin ang="54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Puzzle1"/>
            <p:cNvSpPr>
              <a:spLocks noEditPoints="1" noChangeArrowheads="1"/>
            </p:cNvSpPr>
            <p:nvPr/>
          </p:nvSpPr>
          <p:spPr bwMode="gray">
            <a:xfrm>
              <a:off x="2247670" y="3114877"/>
              <a:ext cx="2193402" cy="1041436"/>
            </a:xfrm>
            <a:custGeom>
              <a:avLst/>
              <a:gdLst>
                <a:gd name="T0" fmla="*/ 16740 w 21600"/>
                <a:gd name="T1" fmla="*/ 21078 h 21600"/>
                <a:gd name="T2" fmla="*/ 16976 w 21600"/>
                <a:gd name="T3" fmla="*/ 521 h 21600"/>
                <a:gd name="T4" fmla="*/ 4725 w 21600"/>
                <a:gd name="T5" fmla="*/ 856 h 21600"/>
                <a:gd name="T6" fmla="*/ 5040 w 21600"/>
                <a:gd name="T7" fmla="*/ 21004 h 21600"/>
                <a:gd name="T8" fmla="*/ 10811 w 21600"/>
                <a:gd name="T9" fmla="*/ 12885 h 21600"/>
                <a:gd name="T10" fmla="*/ 10845 w 21600"/>
                <a:gd name="T11" fmla="*/ 8714 h 21600"/>
                <a:gd name="T12" fmla="*/ 21600 w 21600"/>
                <a:gd name="T13" fmla="*/ 10000 h 21600"/>
                <a:gd name="T14" fmla="*/ 56 w 21600"/>
                <a:gd name="T15" fmla="*/ 10000 h 21600"/>
                <a:gd name="T16" fmla="*/ 6086 w 21600"/>
                <a:gd name="T17" fmla="*/ 2569 h 21600"/>
                <a:gd name="T18" fmla="*/ 16132 w 21600"/>
                <a:gd name="T19" fmla="*/ 1955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gradFill rotWithShape="1">
              <a:gsLst>
                <a:gs pos="0">
                  <a:srgbClr val="DD8739"/>
                </a:gs>
                <a:gs pos="100000">
                  <a:srgbClr val="DD8739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" name="Прямоугольник 3"/>
          <p:cNvSpPr/>
          <p:nvPr/>
        </p:nvSpPr>
        <p:spPr>
          <a:xfrm>
            <a:off x="71474" y="1323030"/>
            <a:ext cx="867645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Шаг первый: </a:t>
            </a:r>
            <a:r>
              <a:rPr lang="ru-RU" dirty="0">
                <a:solidFill>
                  <a:srgbClr val="2F2A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Вспомните все, о чем говорил ваш ребенок в последнее время!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2F2A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Соберите родственников, с которыми ваш ребенок общался в последнее время, обзвоните друзей и знакомых подростка.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Шаг второй: </a:t>
            </a:r>
            <a:r>
              <a:rPr lang="ru-RU" dirty="0">
                <a:solidFill>
                  <a:srgbClr val="2F2A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Собрав информацию, так же проверьте, не взял ли ребенок из дома деньги, ценности, теплые вещи, документы.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Шаг третий: </a:t>
            </a:r>
            <a:r>
              <a:rPr lang="ru-RU" dirty="0">
                <a:solidFill>
                  <a:srgbClr val="2F2A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Если проверка собранных сведений не дала никаких результатов и ребенок не найден – обращайтесь в соответствующие органы! Прежде всего, в медицинские учреждения и милицию. Вам необходимо подать заявление на розыск в территориальное отделение милиции. </a:t>
            </a:r>
            <a:endParaRPr lang="en-US" dirty="0">
              <a:solidFill>
                <a:srgbClr val="2F2A22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2F2A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Заявление у вас обязаны принять по первому требованию</a:t>
            </a:r>
            <a:endParaRPr lang="en-US" dirty="0">
              <a:solidFill>
                <a:srgbClr val="2F2A22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2F2A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382480"/>
            <a:ext cx="9023294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900"/>
              </a:spcBef>
              <a:spcAft>
                <a:spcPts val="900"/>
              </a:spcAft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Если ваш ребенок самовольно покинул дом, необходимо своевременно и грамотно организовать поиск ребенка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779474"/>
      </p:ext>
    </p:extLst>
  </p:cSld>
  <p:clrMapOvr>
    <a:masterClrMapping/>
  </p:clrMapOvr>
  <p:transition spd="slow">
    <p:wipe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5796136" y="5013176"/>
            <a:ext cx="3007810" cy="1560435"/>
            <a:chOff x="1008400" y="2486592"/>
            <a:chExt cx="4406850" cy="2759570"/>
          </a:xfrm>
        </p:grpSpPr>
        <p:sp>
          <p:nvSpPr>
            <p:cNvPr id="4" name="Text Box 10"/>
            <p:cNvSpPr txBox="1">
              <a:spLocks noChangeArrowheads="1"/>
            </p:cNvSpPr>
            <p:nvPr/>
          </p:nvSpPr>
          <p:spPr bwMode="auto">
            <a:xfrm>
              <a:off x="1008400" y="3199514"/>
              <a:ext cx="19050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ru-RU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rPr>
                <a:t>Add Your Text</a:t>
              </a:r>
            </a:p>
          </p:txBody>
        </p:sp>
        <p:sp>
          <p:nvSpPr>
            <p:cNvPr id="5" name="Puzzle4"/>
            <p:cNvSpPr>
              <a:spLocks noEditPoints="1" noChangeArrowheads="1"/>
            </p:cNvSpPr>
            <p:nvPr/>
          </p:nvSpPr>
          <p:spPr bwMode="gray">
            <a:xfrm>
              <a:off x="1331640" y="2486592"/>
              <a:ext cx="1429360" cy="2298005"/>
            </a:xfrm>
            <a:custGeom>
              <a:avLst/>
              <a:gdLst>
                <a:gd name="T0" fmla="*/ 8307 w 21600"/>
                <a:gd name="T1" fmla="*/ 11593 h 21600"/>
                <a:gd name="T2" fmla="*/ 453 w 21600"/>
                <a:gd name="T3" fmla="*/ 16938 h 21600"/>
                <a:gd name="T4" fmla="*/ 11500 w 21600"/>
                <a:gd name="T5" fmla="*/ 21600 h 21600"/>
                <a:gd name="T6" fmla="*/ 20920 w 21600"/>
                <a:gd name="T7" fmla="*/ 16751 h 21600"/>
                <a:gd name="T8" fmla="*/ 13972 w 21600"/>
                <a:gd name="T9" fmla="*/ 10888 h 21600"/>
                <a:gd name="T10" fmla="*/ 21033 w 21600"/>
                <a:gd name="T11" fmla="*/ 4716 h 21600"/>
                <a:gd name="T12" fmla="*/ 11102 w 21600"/>
                <a:gd name="T13" fmla="*/ 11 h 21600"/>
                <a:gd name="T14" fmla="*/ 453 w 21600"/>
                <a:gd name="T15" fmla="*/ 4716 h 21600"/>
                <a:gd name="T16" fmla="*/ 2076 w 21600"/>
                <a:gd name="T17" fmla="*/ 5664 h 21600"/>
                <a:gd name="T18" fmla="*/ 20203 w 21600"/>
                <a:gd name="T19" fmla="*/ 1598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gradFill rotWithShape="1">
              <a:gsLst>
                <a:gs pos="0">
                  <a:srgbClr val="8A52C8"/>
                </a:gs>
                <a:gs pos="100000">
                  <a:srgbClr val="8A52C8">
                    <a:gamma/>
                    <a:tint val="51373"/>
                    <a:invGamma/>
                  </a:srgbClr>
                </a:gs>
              </a:gsLst>
              <a:lin ang="189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6" name="Puzzle3"/>
            <p:cNvSpPr>
              <a:spLocks noEditPoints="1" noChangeArrowheads="1"/>
            </p:cNvSpPr>
            <p:nvPr/>
          </p:nvSpPr>
          <p:spPr bwMode="gray">
            <a:xfrm>
              <a:off x="2691327" y="3745940"/>
              <a:ext cx="1357472" cy="1500222"/>
            </a:xfrm>
            <a:custGeom>
              <a:avLst/>
              <a:gdLst>
                <a:gd name="T0" fmla="*/ 10391 w 21600"/>
                <a:gd name="T1" fmla="*/ 15806 h 21600"/>
                <a:gd name="T2" fmla="*/ 20551 w 21600"/>
                <a:gd name="T3" fmla="*/ 21088 h 21600"/>
                <a:gd name="T4" fmla="*/ 13180 w 21600"/>
                <a:gd name="T5" fmla="*/ 13801 h 21600"/>
                <a:gd name="T6" fmla="*/ 20551 w 21600"/>
                <a:gd name="T7" fmla="*/ 7025 h 21600"/>
                <a:gd name="T8" fmla="*/ 10500 w 21600"/>
                <a:gd name="T9" fmla="*/ 52 h 21600"/>
                <a:gd name="T10" fmla="*/ 692 w 21600"/>
                <a:gd name="T11" fmla="*/ 6802 h 21600"/>
                <a:gd name="T12" fmla="*/ 8064 w 21600"/>
                <a:gd name="T13" fmla="*/ 13526 h 21600"/>
                <a:gd name="T14" fmla="*/ 692 w 21600"/>
                <a:gd name="T15" fmla="*/ 21088 h 21600"/>
                <a:gd name="T16" fmla="*/ 2273 w 21600"/>
                <a:gd name="T17" fmla="*/ 7719 h 21600"/>
                <a:gd name="T18" fmla="*/ 19149 w 21600"/>
                <a:gd name="T19" fmla="*/ 202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gradFill rotWithShape="1">
              <a:gsLst>
                <a:gs pos="0">
                  <a:srgbClr val="5AB14B">
                    <a:gamma/>
                    <a:shade val="63529"/>
                    <a:invGamma/>
                  </a:srgbClr>
                </a:gs>
                <a:gs pos="100000">
                  <a:srgbClr val="5AB14B"/>
                </a:gs>
              </a:gsLst>
              <a:lin ang="54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7" name="Puzzle2"/>
            <p:cNvSpPr>
              <a:spLocks noEditPoints="1" noChangeArrowheads="1"/>
            </p:cNvSpPr>
            <p:nvPr/>
          </p:nvSpPr>
          <p:spPr bwMode="gray">
            <a:xfrm rot="5400000">
              <a:off x="3648728" y="2952370"/>
              <a:ext cx="2166594" cy="1366451"/>
            </a:xfrm>
            <a:custGeom>
              <a:avLst/>
              <a:gdLst>
                <a:gd name="T0" fmla="*/ 11 w 21600"/>
                <a:gd name="T1" fmla="*/ 13386 h 21600"/>
                <a:gd name="T2" fmla="*/ 4202 w 21600"/>
                <a:gd name="T3" fmla="*/ 21161 h 21600"/>
                <a:gd name="T4" fmla="*/ 10400 w 21600"/>
                <a:gd name="T5" fmla="*/ 13909 h 21600"/>
                <a:gd name="T6" fmla="*/ 16821 w 21600"/>
                <a:gd name="T7" fmla="*/ 21190 h 21600"/>
                <a:gd name="T8" fmla="*/ 21600 w 21600"/>
                <a:gd name="T9" fmla="*/ 15083 h 21600"/>
                <a:gd name="T10" fmla="*/ 16889 w 21600"/>
                <a:gd name="T11" fmla="*/ 5739 h 21600"/>
                <a:gd name="T12" fmla="*/ 10800 w 21600"/>
                <a:gd name="T13" fmla="*/ 28 h 21600"/>
                <a:gd name="T14" fmla="*/ 4202 w 21600"/>
                <a:gd name="T15" fmla="*/ 5894 h 21600"/>
                <a:gd name="T16" fmla="*/ 5388 w 21600"/>
                <a:gd name="T17" fmla="*/ 6742 h 21600"/>
                <a:gd name="T18" fmla="*/ 16177 w 21600"/>
                <a:gd name="T19" fmla="*/ 2044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gradFill rotWithShape="1">
              <a:gsLst>
                <a:gs pos="0">
                  <a:srgbClr val="2F7ADF">
                    <a:gamma/>
                    <a:tint val="45490"/>
                    <a:invGamma/>
                  </a:srgbClr>
                </a:gs>
                <a:gs pos="100000">
                  <a:srgbClr val="2F7ADF"/>
                </a:gs>
              </a:gsLst>
              <a:lin ang="54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8" name="Puzzle1"/>
            <p:cNvSpPr>
              <a:spLocks noEditPoints="1" noChangeArrowheads="1"/>
            </p:cNvSpPr>
            <p:nvPr/>
          </p:nvSpPr>
          <p:spPr bwMode="gray">
            <a:xfrm>
              <a:off x="2247670" y="3114877"/>
              <a:ext cx="2193402" cy="1041436"/>
            </a:xfrm>
            <a:custGeom>
              <a:avLst/>
              <a:gdLst>
                <a:gd name="T0" fmla="*/ 16740 w 21600"/>
                <a:gd name="T1" fmla="*/ 21078 h 21600"/>
                <a:gd name="T2" fmla="*/ 16976 w 21600"/>
                <a:gd name="T3" fmla="*/ 521 h 21600"/>
                <a:gd name="T4" fmla="*/ 4725 w 21600"/>
                <a:gd name="T5" fmla="*/ 856 h 21600"/>
                <a:gd name="T6" fmla="*/ 5040 w 21600"/>
                <a:gd name="T7" fmla="*/ 21004 h 21600"/>
                <a:gd name="T8" fmla="*/ 10811 w 21600"/>
                <a:gd name="T9" fmla="*/ 12885 h 21600"/>
                <a:gd name="T10" fmla="*/ 10845 w 21600"/>
                <a:gd name="T11" fmla="*/ 8714 h 21600"/>
                <a:gd name="T12" fmla="*/ 21600 w 21600"/>
                <a:gd name="T13" fmla="*/ 10000 h 21600"/>
                <a:gd name="T14" fmla="*/ 56 w 21600"/>
                <a:gd name="T15" fmla="*/ 10000 h 21600"/>
                <a:gd name="T16" fmla="*/ 6086 w 21600"/>
                <a:gd name="T17" fmla="*/ 2569 h 21600"/>
                <a:gd name="T18" fmla="*/ 16132 w 21600"/>
                <a:gd name="T19" fmla="*/ 1955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gradFill rotWithShape="1">
              <a:gsLst>
                <a:gs pos="0">
                  <a:srgbClr val="DD8739"/>
                </a:gs>
                <a:gs pos="100000">
                  <a:srgbClr val="DD8739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107504" y="764704"/>
            <a:ext cx="853244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Шаг четвертый</a:t>
            </a:r>
            <a:r>
              <a:rPr lang="ru-RU" dirty="0">
                <a:solidFill>
                  <a:srgbClr val="2F2A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 Теперь необходимо посетить инспектора по делам несовершеннолетних и оставить ему фотографию ребенка, всю информацию, которую вы собрали по знакомым и родственникам, а так же телефоны, по которым с вами можно связаться.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Шаг пятый: </a:t>
            </a:r>
            <a:r>
              <a:rPr lang="ru-RU" dirty="0">
                <a:solidFill>
                  <a:srgbClr val="2F2A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Необходимо обзвонить учреждения (больницы, приюты), где вы сможете получить информацию о том, не поступал ли ваш ребенок в данное учреждение.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2F2A2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Периодически связывайтесь со знакомыми и друзьями сына (дочери). В большинстве случаев дети, сбежавшие из дома, пытаются найти приют в знакомой среде.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шестой: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Найдя своего ребенка, попытайтесь разобраться, почему подросток сбежал.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377736"/>
      </p:ext>
    </p:extLst>
  </p:cSld>
  <p:clrMapOvr>
    <a:masterClrMapping/>
  </p:clrMapOvr>
  <p:transition spd="slow">
    <p:wipe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9382" y="836712"/>
            <a:ext cx="77768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Родители, помните, что Ваше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бездействие или продолжительные самостоятельные поиски ребёнка подвергают его жизнь опасности! </a:t>
            </a: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698372"/>
            <a:ext cx="1955626" cy="2762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641" y="4042466"/>
            <a:ext cx="3024336" cy="241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Группа 4"/>
          <p:cNvGrpSpPr/>
          <p:nvPr/>
        </p:nvGrpSpPr>
        <p:grpSpPr>
          <a:xfrm>
            <a:off x="3059348" y="3832642"/>
            <a:ext cx="3723625" cy="2598592"/>
            <a:chOff x="1008400" y="2486592"/>
            <a:chExt cx="4406850" cy="2759570"/>
          </a:xfrm>
        </p:grpSpPr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1008400" y="3199514"/>
              <a:ext cx="19050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ru-RU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rPr>
                <a:t>Add Your Text</a:t>
              </a:r>
            </a:p>
          </p:txBody>
        </p:sp>
        <p:sp>
          <p:nvSpPr>
            <p:cNvPr id="7" name="Puzzle4"/>
            <p:cNvSpPr>
              <a:spLocks noEditPoints="1" noChangeArrowheads="1"/>
            </p:cNvSpPr>
            <p:nvPr/>
          </p:nvSpPr>
          <p:spPr bwMode="gray">
            <a:xfrm>
              <a:off x="1331640" y="2486592"/>
              <a:ext cx="1429360" cy="2298005"/>
            </a:xfrm>
            <a:custGeom>
              <a:avLst/>
              <a:gdLst>
                <a:gd name="T0" fmla="*/ 8307 w 21600"/>
                <a:gd name="T1" fmla="*/ 11593 h 21600"/>
                <a:gd name="T2" fmla="*/ 453 w 21600"/>
                <a:gd name="T3" fmla="*/ 16938 h 21600"/>
                <a:gd name="T4" fmla="*/ 11500 w 21600"/>
                <a:gd name="T5" fmla="*/ 21600 h 21600"/>
                <a:gd name="T6" fmla="*/ 20920 w 21600"/>
                <a:gd name="T7" fmla="*/ 16751 h 21600"/>
                <a:gd name="T8" fmla="*/ 13972 w 21600"/>
                <a:gd name="T9" fmla="*/ 10888 h 21600"/>
                <a:gd name="T10" fmla="*/ 21033 w 21600"/>
                <a:gd name="T11" fmla="*/ 4716 h 21600"/>
                <a:gd name="T12" fmla="*/ 11102 w 21600"/>
                <a:gd name="T13" fmla="*/ 11 h 21600"/>
                <a:gd name="T14" fmla="*/ 453 w 21600"/>
                <a:gd name="T15" fmla="*/ 4716 h 21600"/>
                <a:gd name="T16" fmla="*/ 2076 w 21600"/>
                <a:gd name="T17" fmla="*/ 5664 h 21600"/>
                <a:gd name="T18" fmla="*/ 20203 w 21600"/>
                <a:gd name="T19" fmla="*/ 1598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gradFill rotWithShape="1">
              <a:gsLst>
                <a:gs pos="0">
                  <a:srgbClr val="8A52C8"/>
                </a:gs>
                <a:gs pos="100000">
                  <a:srgbClr val="8A52C8">
                    <a:gamma/>
                    <a:tint val="51373"/>
                    <a:invGamma/>
                  </a:srgbClr>
                </a:gs>
              </a:gsLst>
              <a:lin ang="189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8" name="Puzzle3"/>
            <p:cNvSpPr>
              <a:spLocks noEditPoints="1" noChangeArrowheads="1"/>
            </p:cNvSpPr>
            <p:nvPr/>
          </p:nvSpPr>
          <p:spPr bwMode="gray">
            <a:xfrm>
              <a:off x="2691327" y="3745940"/>
              <a:ext cx="1357472" cy="1500222"/>
            </a:xfrm>
            <a:custGeom>
              <a:avLst/>
              <a:gdLst>
                <a:gd name="T0" fmla="*/ 10391 w 21600"/>
                <a:gd name="T1" fmla="*/ 15806 h 21600"/>
                <a:gd name="T2" fmla="*/ 20551 w 21600"/>
                <a:gd name="T3" fmla="*/ 21088 h 21600"/>
                <a:gd name="T4" fmla="*/ 13180 w 21600"/>
                <a:gd name="T5" fmla="*/ 13801 h 21600"/>
                <a:gd name="T6" fmla="*/ 20551 w 21600"/>
                <a:gd name="T7" fmla="*/ 7025 h 21600"/>
                <a:gd name="T8" fmla="*/ 10500 w 21600"/>
                <a:gd name="T9" fmla="*/ 52 h 21600"/>
                <a:gd name="T10" fmla="*/ 692 w 21600"/>
                <a:gd name="T11" fmla="*/ 6802 h 21600"/>
                <a:gd name="T12" fmla="*/ 8064 w 21600"/>
                <a:gd name="T13" fmla="*/ 13526 h 21600"/>
                <a:gd name="T14" fmla="*/ 692 w 21600"/>
                <a:gd name="T15" fmla="*/ 21088 h 21600"/>
                <a:gd name="T16" fmla="*/ 2273 w 21600"/>
                <a:gd name="T17" fmla="*/ 7719 h 21600"/>
                <a:gd name="T18" fmla="*/ 19149 w 21600"/>
                <a:gd name="T19" fmla="*/ 202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gradFill rotWithShape="1">
              <a:gsLst>
                <a:gs pos="0">
                  <a:srgbClr val="5AB14B">
                    <a:gamma/>
                    <a:shade val="63529"/>
                    <a:invGamma/>
                  </a:srgbClr>
                </a:gs>
                <a:gs pos="100000">
                  <a:srgbClr val="5AB14B"/>
                </a:gs>
              </a:gsLst>
              <a:lin ang="54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9" name="Puzzle2"/>
            <p:cNvSpPr>
              <a:spLocks noEditPoints="1" noChangeArrowheads="1"/>
            </p:cNvSpPr>
            <p:nvPr/>
          </p:nvSpPr>
          <p:spPr bwMode="gray">
            <a:xfrm rot="5400000">
              <a:off x="3648728" y="2952370"/>
              <a:ext cx="2166594" cy="1366451"/>
            </a:xfrm>
            <a:custGeom>
              <a:avLst/>
              <a:gdLst>
                <a:gd name="T0" fmla="*/ 11 w 21600"/>
                <a:gd name="T1" fmla="*/ 13386 h 21600"/>
                <a:gd name="T2" fmla="*/ 4202 w 21600"/>
                <a:gd name="T3" fmla="*/ 21161 h 21600"/>
                <a:gd name="T4" fmla="*/ 10400 w 21600"/>
                <a:gd name="T5" fmla="*/ 13909 h 21600"/>
                <a:gd name="T6" fmla="*/ 16821 w 21600"/>
                <a:gd name="T7" fmla="*/ 21190 h 21600"/>
                <a:gd name="T8" fmla="*/ 21600 w 21600"/>
                <a:gd name="T9" fmla="*/ 15083 h 21600"/>
                <a:gd name="T10" fmla="*/ 16889 w 21600"/>
                <a:gd name="T11" fmla="*/ 5739 h 21600"/>
                <a:gd name="T12" fmla="*/ 10800 w 21600"/>
                <a:gd name="T13" fmla="*/ 28 h 21600"/>
                <a:gd name="T14" fmla="*/ 4202 w 21600"/>
                <a:gd name="T15" fmla="*/ 5894 h 21600"/>
                <a:gd name="T16" fmla="*/ 5388 w 21600"/>
                <a:gd name="T17" fmla="*/ 6742 h 21600"/>
                <a:gd name="T18" fmla="*/ 16177 w 21600"/>
                <a:gd name="T19" fmla="*/ 2044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gradFill rotWithShape="1">
              <a:gsLst>
                <a:gs pos="0">
                  <a:srgbClr val="2F7ADF">
                    <a:gamma/>
                    <a:tint val="45490"/>
                    <a:invGamma/>
                  </a:srgbClr>
                </a:gs>
                <a:gs pos="100000">
                  <a:srgbClr val="2F7ADF"/>
                </a:gs>
              </a:gsLst>
              <a:lin ang="54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Puzzle1"/>
            <p:cNvSpPr>
              <a:spLocks noEditPoints="1" noChangeArrowheads="1"/>
            </p:cNvSpPr>
            <p:nvPr/>
          </p:nvSpPr>
          <p:spPr bwMode="gray">
            <a:xfrm>
              <a:off x="2247670" y="3114877"/>
              <a:ext cx="2193402" cy="1041436"/>
            </a:xfrm>
            <a:custGeom>
              <a:avLst/>
              <a:gdLst>
                <a:gd name="T0" fmla="*/ 16740 w 21600"/>
                <a:gd name="T1" fmla="*/ 21078 h 21600"/>
                <a:gd name="T2" fmla="*/ 16976 w 21600"/>
                <a:gd name="T3" fmla="*/ 521 h 21600"/>
                <a:gd name="T4" fmla="*/ 4725 w 21600"/>
                <a:gd name="T5" fmla="*/ 856 h 21600"/>
                <a:gd name="T6" fmla="*/ 5040 w 21600"/>
                <a:gd name="T7" fmla="*/ 21004 h 21600"/>
                <a:gd name="T8" fmla="*/ 10811 w 21600"/>
                <a:gd name="T9" fmla="*/ 12885 h 21600"/>
                <a:gd name="T10" fmla="*/ 10845 w 21600"/>
                <a:gd name="T11" fmla="*/ 8714 h 21600"/>
                <a:gd name="T12" fmla="*/ 21600 w 21600"/>
                <a:gd name="T13" fmla="*/ 10000 h 21600"/>
                <a:gd name="T14" fmla="*/ 56 w 21600"/>
                <a:gd name="T15" fmla="*/ 10000 h 21600"/>
                <a:gd name="T16" fmla="*/ 6086 w 21600"/>
                <a:gd name="T17" fmla="*/ 2569 h 21600"/>
                <a:gd name="T18" fmla="*/ 16132 w 21600"/>
                <a:gd name="T19" fmla="*/ 1955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gradFill rotWithShape="1">
              <a:gsLst>
                <a:gs pos="0">
                  <a:srgbClr val="DD8739"/>
                </a:gs>
                <a:gs pos="100000">
                  <a:srgbClr val="DD8739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1648849"/>
      </p:ext>
    </p:extLst>
  </p:cSld>
  <p:clrMapOvr>
    <a:masterClrMapping/>
  </p:clrMapOvr>
  <p:transition spd="slow">
    <p:wipe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323" y="404664"/>
            <a:ext cx="8909677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 НА УЛИЦЕ ЗАМЕТИЛИ ЧУЖОГО</a:t>
            </a:r>
            <a:b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БЕЗНАДЗОРНОГО ИЛИ БЕСПРИЗОРНОГО РЕБЁНКА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340768"/>
            <a:ext cx="8424936" cy="3096344"/>
          </a:xfrm>
        </p:spPr>
        <p:txBody>
          <a:bodyPr>
            <a:noAutofit/>
          </a:bodyPr>
          <a:lstStyle/>
          <a:p>
            <a:pPr lvl="0"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q"/>
            </a:pPr>
            <a:r>
              <a:rPr lang="ru-RU" sz="2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проходите мимо, не отворачивайтесь, делая вид, что не замечаете его.</a:t>
            </a:r>
          </a:p>
          <a:p>
            <a:pPr lvl="0">
              <a:buClr>
                <a:schemeClr val="accent2">
                  <a:lumMod val="50000"/>
                </a:schemeClr>
              </a:buClr>
              <a:buFont typeface="Wingdings" panose="05000000000000000000" pitchFamily="2" charset="2"/>
              <a:buChar char="q"/>
            </a:pPr>
            <a:r>
              <a:rPr lang="ru-RU" sz="2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Попытайтесь заговорить с ним, обратите внимание на его внешний вид, состояние здоровья,  попробуйте выяснить, где он живёт, кто его родители,  почему он оказался на улице, где и с кем в настоящее время обитает, на что существует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293095"/>
            <a:ext cx="2880321" cy="2316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441732"/>
            <a:ext cx="2849917" cy="2172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24744"/>
            <a:ext cx="8280920" cy="2362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0" indent="-256032" algn="l" fontAlgn="auto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</a:pPr>
            <a:r>
              <a:rPr lang="ru-RU" sz="2800" dirty="0">
                <a:solidFill>
                  <a:prstClr val="black"/>
                </a:solidFill>
                <a:latin typeface="Georgia"/>
              </a:rPr>
              <a:t>Если Вы столкнулись с ситуацией, </a:t>
            </a:r>
            <a:endParaRPr lang="en-US" sz="2800" dirty="0">
              <a:solidFill>
                <a:prstClr val="black"/>
              </a:solidFill>
              <a:latin typeface="Georgia"/>
            </a:endParaRPr>
          </a:p>
          <a:p>
            <a:pPr marL="365760" lvl="0" indent="-256032" algn="l" fontAlgn="auto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</a:pPr>
            <a:r>
              <a:rPr lang="ru-RU" sz="2800" dirty="0">
                <a:solidFill>
                  <a:prstClr val="black"/>
                </a:solidFill>
                <a:latin typeface="Georgia"/>
              </a:rPr>
              <a:t>когда Ваш ребёнок уходит из дома, </a:t>
            </a:r>
            <a:endParaRPr lang="en-US" sz="2800" dirty="0">
              <a:solidFill>
                <a:prstClr val="black"/>
              </a:solidFill>
              <a:latin typeface="Georgia"/>
            </a:endParaRPr>
          </a:p>
          <a:p>
            <a:pPr marL="365760" lvl="0" indent="-256032" algn="l" fontAlgn="auto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</a:pPr>
            <a:r>
              <a:rPr lang="ru-RU" sz="2800" dirty="0">
                <a:solidFill>
                  <a:prstClr val="black"/>
                </a:solidFill>
                <a:latin typeface="Georgia"/>
              </a:rPr>
              <a:t>или у Вас с ним пропало взаимопонимание, </a:t>
            </a:r>
            <a:endParaRPr lang="en-US" sz="2800" dirty="0">
              <a:solidFill>
                <a:prstClr val="black"/>
              </a:solidFill>
              <a:latin typeface="Georgia"/>
            </a:endParaRPr>
          </a:p>
          <a:p>
            <a:pPr marL="365760" lvl="0" indent="-256032" algn="l" fontAlgn="auto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</a:pPr>
            <a:r>
              <a:rPr lang="ru-RU" sz="2800" dirty="0">
                <a:solidFill>
                  <a:prstClr val="black"/>
                </a:solidFill>
                <a:latin typeface="Georgia"/>
              </a:rPr>
              <a:t>не спешите винить в этом друзей подростка, школу, улицу.</a:t>
            </a:r>
            <a:endParaRPr lang="en-US" sz="2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59932" y="526982"/>
            <a:ext cx="74767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>
                <a:solidFill>
                  <a:prstClr val="black"/>
                </a:solidFill>
                <a:latin typeface="GulimChe" panose="020B0609000101010101" pitchFamily="49" charset="-127"/>
                <a:ea typeface="GulimChe" panose="020B0609000101010101" pitchFamily="49" charset="-127"/>
              </a:rPr>
              <a:t>Уважаемые родители</a:t>
            </a:r>
            <a:r>
              <a:rPr lang="ru-RU" sz="3200" dirty="0">
                <a:solidFill>
                  <a:prstClr val="black"/>
                </a:solidFill>
                <a:latin typeface="Impact"/>
              </a:rPr>
              <a:t>!</a:t>
            </a:r>
            <a:endParaRPr lang="ru-RU" sz="3200" dirty="0">
              <a:solidFill>
                <a:prstClr val="black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789040"/>
            <a:ext cx="4767042" cy="2839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0368301"/>
      </p:ext>
    </p:extLst>
  </p:cSld>
  <p:clrMapOvr>
    <a:masterClrMapping/>
  </p:clrMapOvr>
  <p:transition spd="slow">
    <p:wipe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1085" y="1276681"/>
            <a:ext cx="8892480" cy="232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-256032" algn="l" fontAlgn="auto">
              <a:spcBef>
                <a:spcPts val="0"/>
              </a:spcBef>
              <a:spcAft>
                <a:spcPts val="0"/>
              </a:spcAft>
              <a:buClr>
                <a:srgbClr val="A04DA3"/>
              </a:buClr>
            </a:pPr>
            <a:r>
              <a:rPr lang="ru-RU" sz="2800" dirty="0">
                <a:solidFill>
                  <a:prstClr val="black"/>
                </a:solidFill>
                <a:latin typeface="Georgia"/>
              </a:rPr>
              <a:t>Всё начинается с семьи! </a:t>
            </a:r>
            <a:endParaRPr lang="en-US" sz="2800" dirty="0">
              <a:solidFill>
                <a:prstClr val="black"/>
              </a:solidFill>
              <a:latin typeface="Georgia"/>
            </a:endParaRPr>
          </a:p>
          <a:p>
            <a:pPr lvl="0" indent="-256032" algn="l" fontAlgn="auto">
              <a:spcBef>
                <a:spcPts val="0"/>
              </a:spcBef>
              <a:spcAft>
                <a:spcPts val="0"/>
              </a:spcAft>
              <a:buClr>
                <a:srgbClr val="A04DA3"/>
              </a:buClr>
            </a:pPr>
            <a:r>
              <a:rPr lang="ru-RU" sz="2800" dirty="0">
                <a:solidFill>
                  <a:prstClr val="black"/>
                </a:solidFill>
                <a:latin typeface="Georgia"/>
              </a:rPr>
              <a:t>Поведение ребёнка является зеркальным отражением ситуации в семье.</a:t>
            </a:r>
            <a:endParaRPr lang="en-US" sz="2800" dirty="0">
              <a:solidFill>
                <a:prstClr val="black"/>
              </a:solidFill>
              <a:latin typeface="Georgia"/>
            </a:endParaRPr>
          </a:p>
          <a:p>
            <a:pPr lvl="0" indent="-256032" algn="l" fontAlgn="auto">
              <a:spcBef>
                <a:spcPts val="0"/>
              </a:spcBef>
              <a:spcAft>
                <a:spcPts val="0"/>
              </a:spcAft>
              <a:buClr>
                <a:srgbClr val="A04DA3"/>
              </a:buClr>
            </a:pPr>
            <a:r>
              <a:rPr lang="ru-RU" sz="2800" dirty="0">
                <a:solidFill>
                  <a:prstClr val="black"/>
                </a:solidFill>
                <a:latin typeface="Georgia"/>
              </a:rPr>
              <a:t> Не пытайтесь просто навязать детям свою волю, свой контроль, детей нужно понять и принять. </a:t>
            </a:r>
            <a:endParaRPr lang="en-US" sz="2800" dirty="0">
              <a:solidFill>
                <a:prstClr val="black"/>
              </a:solidFill>
              <a:latin typeface="Georgia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688706"/>
            <a:ext cx="73448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GulimChe" panose="020B0609000101010101" pitchFamily="49" charset="-127"/>
                <a:ea typeface="GulimChe" panose="020B0609000101010101" pitchFamily="49" charset="-127"/>
              </a:rPr>
              <a:t>Уважаемые родители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Impact"/>
              </a:rPr>
              <a:t>!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050" name="Picture 2" descr="C:\Users\cvb\Desktop\Дети и родители=\Родитель и ребёнок\trrrrrrr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855" y="3789040"/>
            <a:ext cx="3512939" cy="2841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9228000"/>
      </p:ext>
    </p:extLst>
  </p:cSld>
  <p:clrMapOvr>
    <a:masterClrMapping/>
  </p:clrMapOvr>
  <p:transition spd="slow">
    <p:wipe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061447"/>
            <a:ext cx="8820472" cy="3960440"/>
          </a:xfrm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Будьте мудрее!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Чаще смотрите в глаза своим детям, найдите общее занятие, стремитесь проводить с ребёнком больше времени, интересуйтесь им, старайтесь жить его жизнью, не отмахивайтесь от подростка, когда он приходит к Вам со своими проблемами, какими бы мизерными и нелепыми они Вам не казались. Для него его проблемы  такие же большие,  как и Ваши для Вас. 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0567" y="476672"/>
            <a:ext cx="84604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>
                <a:solidFill>
                  <a:srgbClr val="5C92B5">
                    <a:lumMod val="50000"/>
                  </a:srgbClr>
                </a:solidFill>
                <a:latin typeface="GulimChe" panose="020B0609000101010101" pitchFamily="49" charset="-127"/>
                <a:ea typeface="GulimChe" panose="020B0609000101010101" pitchFamily="49" charset="-127"/>
              </a:rPr>
              <a:t>Уважаемые родители</a:t>
            </a:r>
            <a:r>
              <a:rPr lang="ru-RU" sz="3200" dirty="0">
                <a:solidFill>
                  <a:srgbClr val="5C92B5">
                    <a:lumMod val="50000"/>
                  </a:srgbClr>
                </a:solidFill>
                <a:latin typeface="Impact"/>
              </a:rPr>
              <a:t>!</a:t>
            </a:r>
            <a:endParaRPr lang="ru-RU" sz="3200" dirty="0">
              <a:solidFill>
                <a:srgbClr val="5C92B5">
                  <a:lumMod val="50000"/>
                </a:srgbClr>
              </a:solidFill>
            </a:endParaRPr>
          </a:p>
        </p:txBody>
      </p:sp>
      <p:pic>
        <p:nvPicPr>
          <p:cNvPr id="4098" name="Picture 2" descr="C:\Users\cvb\Desktop\Дети и родители=\Родитель и ребёнок\podrostok-problemy_otcov_i_detej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653136"/>
            <a:ext cx="3528392" cy="2105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108" y="4609029"/>
            <a:ext cx="1770366" cy="2074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5611" y="476672"/>
            <a:ext cx="770674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Федеральный закон от 24 июня 1999 г. N 120-ФЗ</a:t>
            </a:r>
            <a:br>
              <a:rPr lang="ru-RU" sz="2000" b="1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"Об основах системы профилактики безнадзорности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и правонарушений несовершеннолетних"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5611" y="1628800"/>
            <a:ext cx="8820472" cy="50352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fontAlgn="auto">
              <a:spcBef>
                <a:spcPct val="20000"/>
              </a:spcBef>
              <a:spcAft>
                <a:spcPts val="0"/>
              </a:spcAft>
              <a:buClr>
                <a:srgbClr val="AD0101"/>
              </a:buClr>
            </a:pPr>
            <a:r>
              <a:rPr lang="ru-RU" sz="2200" b="1" dirty="0">
                <a:solidFill>
                  <a:srgbClr val="C00000"/>
                </a:solidFill>
                <a:latin typeface="Times New Roman"/>
              </a:rPr>
              <a:t>Несовершеннолетний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Times New Roman"/>
              </a:rPr>
              <a:t> - лицо, не достигшее </a:t>
            </a:r>
            <a:r>
              <a:rPr lang="ru-RU" sz="2200" b="1" dirty="0">
                <a:solidFill>
                  <a:srgbClr val="C00000"/>
                </a:solidFill>
                <a:latin typeface="Times New Roman"/>
              </a:rPr>
              <a:t>возраста </a:t>
            </a:r>
            <a:r>
              <a:rPr lang="en-US" sz="2200" b="1" dirty="0">
                <a:solidFill>
                  <a:srgbClr val="C00000"/>
                </a:solidFill>
                <a:latin typeface="Times New Roman"/>
              </a:rPr>
              <a:t>18</a:t>
            </a:r>
            <a:r>
              <a:rPr lang="ru-RU" sz="2200" b="1" dirty="0">
                <a:solidFill>
                  <a:srgbClr val="C00000"/>
                </a:solidFill>
                <a:latin typeface="Times New Roman"/>
              </a:rPr>
              <a:t> лет;</a:t>
            </a:r>
          </a:p>
          <a:p>
            <a:pPr marL="342900" lvl="0" indent="-342900" algn="l" fontAlgn="auto">
              <a:spcBef>
                <a:spcPct val="20000"/>
              </a:spcBef>
              <a:spcAft>
                <a:spcPts val="0"/>
              </a:spcAft>
              <a:buClr>
                <a:srgbClr val="AD0101"/>
              </a:buClr>
              <a:buFont typeface="Wingdings" panose="05000000000000000000" pitchFamily="2" charset="2"/>
              <a:buChar char="§"/>
            </a:pPr>
            <a:r>
              <a:rPr lang="ru-RU" sz="2200" b="1" i="1" dirty="0">
                <a:solidFill>
                  <a:srgbClr val="C00000"/>
                </a:solidFill>
                <a:latin typeface="Times New Roman"/>
              </a:rPr>
              <a:t>безнадзорный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Times New Roman"/>
              </a:rPr>
              <a:t> - несовершеннолетний, контроль за поведением которого отсутствует вследствие неисполнения или ненадлежащего исполнения обязанностей по его воспитанию, обучению и (или) содержанию со стороны родителей или законных представителей либо должностных лиц;</a:t>
            </a:r>
          </a:p>
          <a:p>
            <a:pPr marL="342900" lvl="0" indent="-342900" algn="l" fontAlgn="auto">
              <a:spcBef>
                <a:spcPct val="20000"/>
              </a:spcBef>
              <a:spcAft>
                <a:spcPts val="0"/>
              </a:spcAft>
              <a:buClr>
                <a:srgbClr val="AD0101"/>
              </a:buClr>
              <a:buFont typeface="Wingdings" panose="05000000000000000000" pitchFamily="2" charset="2"/>
              <a:buChar char="§"/>
            </a:pPr>
            <a:r>
              <a:rPr lang="ru-RU" sz="2200" b="1" i="1" dirty="0">
                <a:solidFill>
                  <a:srgbClr val="C00000"/>
                </a:solidFill>
                <a:latin typeface="Times New Roman"/>
              </a:rPr>
              <a:t>беспризорный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Times New Roman"/>
              </a:rPr>
              <a:t> - безнадзорный, не имеющий места жительства и (или) места пребывания;</a:t>
            </a:r>
          </a:p>
          <a:p>
            <a:pPr marL="342900" lvl="0" indent="-342900" algn="l" fontAlgn="auto">
              <a:spcBef>
                <a:spcPct val="20000"/>
              </a:spcBef>
              <a:spcAft>
                <a:spcPts val="0"/>
              </a:spcAft>
              <a:buClr>
                <a:srgbClr val="AD0101"/>
              </a:buClr>
              <a:buFont typeface="Wingdings" panose="05000000000000000000" pitchFamily="2" charset="2"/>
              <a:buChar char="§"/>
            </a:pPr>
            <a:r>
              <a:rPr lang="ru-RU" sz="2200" b="1" i="1" dirty="0">
                <a:solidFill>
                  <a:srgbClr val="C00000"/>
                </a:solidFill>
                <a:latin typeface="Times New Roman"/>
              </a:rPr>
              <a:t>несовершеннолетний, находящийся в социально опасном положении,</a:t>
            </a:r>
            <a:r>
              <a:rPr lang="ru-RU" sz="2200" i="1" dirty="0">
                <a:solidFill>
                  <a:srgbClr val="C00000"/>
                </a:solidFill>
                <a:latin typeface="Times New Roman"/>
              </a:rPr>
              <a:t> </a:t>
            </a:r>
            <a:r>
              <a:rPr lang="ru-RU" sz="2200" dirty="0">
                <a:solidFill>
                  <a:schemeClr val="accent6">
                    <a:lumMod val="50000"/>
                  </a:schemeClr>
                </a:solidFill>
                <a:latin typeface="Times New Roman"/>
              </a:rPr>
              <a:t>- лицо, которое вследствие безнадзорности или беспризорности находится в обстановке, представляющей опасность для его жизни или здоровья либо не отвечающей требованиям к его воспитанию или содержанию, либо совершает правонарушение или антиобщественные действия;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247" y="620688"/>
            <a:ext cx="898470" cy="1349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5477693"/>
      </p:ext>
    </p:extLst>
  </p:cSld>
  <p:clrMapOvr>
    <a:masterClrMapping/>
  </p:clrMapOvr>
  <p:transition spd="slow">
    <p:wipe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443841"/>
            <a:ext cx="896448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0" indent="-256032" algn="l" fontAlgn="auto"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</a:pPr>
            <a:r>
              <a:rPr lang="ru-RU" sz="2800" dirty="0">
                <a:solidFill>
                  <a:prstClr val="black"/>
                </a:solidFill>
                <a:latin typeface="Georgia"/>
              </a:rPr>
              <a:t>Просто ДРУЖИТЕ со своими детьми. И поверьте,  Ваш ребёнок ответит взаимностью. Ведь зачем бежать от лучших друзей, самых верных, самых понимающих, самых любящих?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662776"/>
            <a:ext cx="7920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>
                <a:solidFill>
                  <a:srgbClr val="5C92B5">
                    <a:lumMod val="50000"/>
                  </a:srgbClr>
                </a:solidFill>
                <a:latin typeface="GulimChe" panose="020B0609000101010101" pitchFamily="49" charset="-127"/>
                <a:ea typeface="GulimChe" panose="020B0609000101010101" pitchFamily="49" charset="-127"/>
              </a:rPr>
              <a:t>Уважаемые родители</a:t>
            </a:r>
            <a:r>
              <a:rPr lang="ru-RU" sz="3200" dirty="0">
                <a:solidFill>
                  <a:srgbClr val="5C92B5">
                    <a:lumMod val="50000"/>
                  </a:srgbClr>
                </a:solidFill>
                <a:latin typeface="Impact"/>
              </a:rPr>
              <a:t>!</a:t>
            </a:r>
            <a:endParaRPr lang="ru-RU" sz="3200" dirty="0">
              <a:solidFill>
                <a:srgbClr val="5C92B5">
                  <a:lumMod val="50000"/>
                </a:srgbClr>
              </a:solidFill>
            </a:endParaRPr>
          </a:p>
        </p:txBody>
      </p:sp>
      <p:pic>
        <p:nvPicPr>
          <p:cNvPr id="1026" name="Picture 2" descr="C:\Users\cvb\Desktop\Дети и родители=\учите\ac34fc6bf454283f3b477c7feb953355_cropped_612x40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8888" y="3356992"/>
            <a:ext cx="4965735" cy="3309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6542040"/>
      </p:ext>
    </p:extLst>
  </p:cSld>
  <p:clrMapOvr>
    <a:masterClrMapping/>
  </p:clrMapOvr>
  <p:transition spd="slow">
    <p:wipe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0" y="332656"/>
            <a:ext cx="9157688" cy="6535274"/>
            <a:chOff x="0" y="332656"/>
            <a:chExt cx="9157688" cy="6535274"/>
          </a:xfrm>
        </p:grpSpPr>
        <p:pic>
          <p:nvPicPr>
            <p:cNvPr id="8194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32656"/>
              <a:ext cx="9144000" cy="6535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8948" y="5612370"/>
              <a:ext cx="914874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600" b="1" dirty="0">
                  <a:solidFill>
                    <a:srgbClr val="C00000"/>
                  </a:solidFill>
                  <a:latin typeface="Adobe Myungjo Std M" pitchFamily="18" charset="-128"/>
                  <a:ea typeface="Adobe Myungjo Std M" pitchFamily="18" charset="-128"/>
                </a:rPr>
                <a:t>Любите  своих  детей</a:t>
              </a:r>
            </a:p>
          </p:txBody>
        </p:sp>
      </p:grpSp>
    </p:spTree>
  </p:cSld>
  <p:clrMapOvr>
    <a:masterClrMapping/>
  </p:clrMapOvr>
  <p:transition spd="slow">
    <p:wipe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72716" y="1521658"/>
            <a:ext cx="7398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hangingPunct="0">
              <a:spcBef>
                <a:spcPct val="20000"/>
              </a:spcBef>
              <a:buClr>
                <a:srgbClr val="6699FF"/>
              </a:buClr>
              <a:defRPr/>
            </a:pPr>
            <a:r>
              <a:rPr lang="ru-RU" altLang="ru-RU" sz="3600" kern="0" dirty="0">
                <a:solidFill>
                  <a:schemeClr val="accent6">
                    <a:lumMod val="60000"/>
                    <a:lumOff val="40000"/>
                  </a:schemeClr>
                </a:solidFill>
                <a:latin typeface="Comic Sans MS" pitchFamily="66" charset="0"/>
              </a:rPr>
              <a:t>Успехов в работе!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75856" y="5013176"/>
            <a:ext cx="56886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kern="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педагог – Воронцова С.В.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kern="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 – Федорова Я.В.</a:t>
            </a:r>
          </a:p>
        </p:txBody>
      </p:sp>
    </p:spTree>
    <p:extLst>
      <p:ext uri="{BB962C8B-B14F-4D97-AF65-F5344CB8AC3E}">
        <p14:creationId xmlns:p14="http://schemas.microsoft.com/office/powerpoint/2010/main" val="3421269841"/>
      </p:ext>
    </p:extLst>
  </p:cSld>
  <p:clrMapOvr>
    <a:masterClrMapping/>
  </p:clrMapOvr>
  <p:transition spd="slow">
    <p:wipe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-19022" y="895360"/>
            <a:ext cx="8767486" cy="5812120"/>
            <a:chOff x="-19022" y="895360"/>
            <a:chExt cx="8767486" cy="5812120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-19022" y="895360"/>
              <a:ext cx="8767486" cy="267765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indent="-274320" fontAlgn="auto">
                <a:spcBef>
                  <a:spcPts val="0"/>
                </a:spcBef>
                <a:spcAft>
                  <a:spcPts val="0"/>
                </a:spcAft>
                <a:buClr>
                  <a:srgbClr val="AD0101"/>
                </a:buClr>
              </a:pPr>
              <a:r>
                <a:rPr lang="ru-RU" sz="2800" b="1" dirty="0">
                  <a:solidFill>
                    <a:schemeClr val="accent6">
                      <a:lumMod val="50000"/>
                    </a:schemeClr>
                  </a:solidFill>
                  <a:latin typeface="Times New Roman"/>
                </a:rPr>
                <a:t>Безнадзорность ребёнка или его самовольный уход </a:t>
              </a:r>
              <a:endParaRPr lang="en-US" sz="2800" b="1" dirty="0">
                <a:solidFill>
                  <a:schemeClr val="accent6">
                    <a:lumMod val="50000"/>
                  </a:schemeClr>
                </a:solidFill>
                <a:latin typeface="Times New Roman"/>
              </a:endParaRPr>
            </a:p>
            <a:p>
              <a:pPr lvl="0" indent="-274320" fontAlgn="auto">
                <a:spcBef>
                  <a:spcPts val="0"/>
                </a:spcBef>
                <a:spcAft>
                  <a:spcPts val="0"/>
                </a:spcAft>
                <a:buClr>
                  <a:srgbClr val="AD0101"/>
                </a:buClr>
              </a:pPr>
              <a:r>
                <a:rPr lang="ru-RU" sz="2800" b="1" dirty="0">
                  <a:solidFill>
                    <a:schemeClr val="accent6">
                      <a:lumMod val="50000"/>
                    </a:schemeClr>
                  </a:solidFill>
                  <a:latin typeface="Times New Roman"/>
                </a:rPr>
                <a:t>из дома или учреждения являются самой распространённой причиной совершения преступлений и правонарушений несовершеннолетними или в отношении несовершеннолетними.</a:t>
              </a:r>
              <a:endParaRPr lang="ru-RU" sz="2800" dirty="0">
                <a:solidFill>
                  <a:schemeClr val="accent6">
                    <a:lumMod val="50000"/>
                  </a:schemeClr>
                </a:solidFill>
                <a:latin typeface="Times New Roman"/>
              </a:endParaRPr>
            </a:p>
          </p:txBody>
        </p:sp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7784" y="3861048"/>
              <a:ext cx="4103758" cy="2846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 spd="slow">
    <p:wipe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340768"/>
            <a:ext cx="8964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5C92B5">
                    <a:lumMod val="50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081819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-256032" algn="l" fontAlgn="auto">
              <a:spcBef>
                <a:spcPts val="0"/>
              </a:spcBef>
              <a:spcAft>
                <a:spcPts val="0"/>
              </a:spcAft>
              <a:buClr>
                <a:srgbClr val="A04DA3"/>
              </a:buClr>
            </a:pPr>
            <a:r>
              <a:rPr lang="ru-RU" sz="2800" b="1" dirty="0">
                <a:solidFill>
                  <a:srgbClr val="5C92B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самовольным уходом ребёнка понимается отсутствие несовершеннолетнего в возрасте до семи лет в течение 1 часа, несовершеннолетних в возрасте старше 7 лет в течение 3 часов без оповещения о своём местонахождении родителей (законных представителей), сотрудников учреждений, педагогов с момента наступления времени, оговорённого для возращения</a:t>
            </a:r>
            <a:r>
              <a:rPr lang="ru-RU" sz="2800" dirty="0">
                <a:solidFill>
                  <a:srgbClr val="5C92B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Picture 3" descr="C:\Users\cvb\Desktop\Картинки\Подростки-картинки\Подросток\troubled-teen-boy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7333" y="4740774"/>
            <a:ext cx="2657155" cy="198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Группа 5"/>
          <p:cNvGrpSpPr/>
          <p:nvPr/>
        </p:nvGrpSpPr>
        <p:grpSpPr>
          <a:xfrm>
            <a:off x="3718302" y="4869073"/>
            <a:ext cx="1763400" cy="1581937"/>
            <a:chOff x="1008400" y="2486592"/>
            <a:chExt cx="4406850" cy="2759570"/>
          </a:xfrm>
        </p:grpSpPr>
        <p:sp>
          <p:nvSpPr>
            <p:cNvPr id="7" name="Text Box 10"/>
            <p:cNvSpPr txBox="1">
              <a:spLocks noChangeArrowheads="1"/>
            </p:cNvSpPr>
            <p:nvPr/>
          </p:nvSpPr>
          <p:spPr bwMode="auto">
            <a:xfrm>
              <a:off x="1008400" y="3199514"/>
              <a:ext cx="19050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ru-RU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rPr>
                <a:t>Add Your Text</a:t>
              </a:r>
            </a:p>
          </p:txBody>
        </p:sp>
        <p:sp>
          <p:nvSpPr>
            <p:cNvPr id="8" name="Puzzle4"/>
            <p:cNvSpPr>
              <a:spLocks noEditPoints="1" noChangeArrowheads="1"/>
            </p:cNvSpPr>
            <p:nvPr/>
          </p:nvSpPr>
          <p:spPr bwMode="gray">
            <a:xfrm>
              <a:off x="1331640" y="2486592"/>
              <a:ext cx="1429360" cy="2298005"/>
            </a:xfrm>
            <a:custGeom>
              <a:avLst/>
              <a:gdLst>
                <a:gd name="T0" fmla="*/ 8307 w 21600"/>
                <a:gd name="T1" fmla="*/ 11593 h 21600"/>
                <a:gd name="T2" fmla="*/ 453 w 21600"/>
                <a:gd name="T3" fmla="*/ 16938 h 21600"/>
                <a:gd name="T4" fmla="*/ 11500 w 21600"/>
                <a:gd name="T5" fmla="*/ 21600 h 21600"/>
                <a:gd name="T6" fmla="*/ 20920 w 21600"/>
                <a:gd name="T7" fmla="*/ 16751 h 21600"/>
                <a:gd name="T8" fmla="*/ 13972 w 21600"/>
                <a:gd name="T9" fmla="*/ 10888 h 21600"/>
                <a:gd name="T10" fmla="*/ 21033 w 21600"/>
                <a:gd name="T11" fmla="*/ 4716 h 21600"/>
                <a:gd name="T12" fmla="*/ 11102 w 21600"/>
                <a:gd name="T13" fmla="*/ 11 h 21600"/>
                <a:gd name="T14" fmla="*/ 453 w 21600"/>
                <a:gd name="T15" fmla="*/ 4716 h 21600"/>
                <a:gd name="T16" fmla="*/ 2076 w 21600"/>
                <a:gd name="T17" fmla="*/ 5664 h 21600"/>
                <a:gd name="T18" fmla="*/ 20203 w 21600"/>
                <a:gd name="T19" fmla="*/ 1598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gradFill rotWithShape="1">
              <a:gsLst>
                <a:gs pos="0">
                  <a:srgbClr val="8A52C8"/>
                </a:gs>
                <a:gs pos="100000">
                  <a:srgbClr val="8A52C8">
                    <a:gamma/>
                    <a:tint val="51373"/>
                    <a:invGamma/>
                  </a:srgbClr>
                </a:gs>
              </a:gsLst>
              <a:lin ang="189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9" name="Puzzle3"/>
            <p:cNvSpPr>
              <a:spLocks noEditPoints="1" noChangeArrowheads="1"/>
            </p:cNvSpPr>
            <p:nvPr/>
          </p:nvSpPr>
          <p:spPr bwMode="gray">
            <a:xfrm>
              <a:off x="2691327" y="3745940"/>
              <a:ext cx="1357472" cy="1500222"/>
            </a:xfrm>
            <a:custGeom>
              <a:avLst/>
              <a:gdLst>
                <a:gd name="T0" fmla="*/ 10391 w 21600"/>
                <a:gd name="T1" fmla="*/ 15806 h 21600"/>
                <a:gd name="T2" fmla="*/ 20551 w 21600"/>
                <a:gd name="T3" fmla="*/ 21088 h 21600"/>
                <a:gd name="T4" fmla="*/ 13180 w 21600"/>
                <a:gd name="T5" fmla="*/ 13801 h 21600"/>
                <a:gd name="T6" fmla="*/ 20551 w 21600"/>
                <a:gd name="T7" fmla="*/ 7025 h 21600"/>
                <a:gd name="T8" fmla="*/ 10500 w 21600"/>
                <a:gd name="T9" fmla="*/ 52 h 21600"/>
                <a:gd name="T10" fmla="*/ 692 w 21600"/>
                <a:gd name="T11" fmla="*/ 6802 h 21600"/>
                <a:gd name="T12" fmla="*/ 8064 w 21600"/>
                <a:gd name="T13" fmla="*/ 13526 h 21600"/>
                <a:gd name="T14" fmla="*/ 692 w 21600"/>
                <a:gd name="T15" fmla="*/ 21088 h 21600"/>
                <a:gd name="T16" fmla="*/ 2273 w 21600"/>
                <a:gd name="T17" fmla="*/ 7719 h 21600"/>
                <a:gd name="T18" fmla="*/ 19149 w 21600"/>
                <a:gd name="T19" fmla="*/ 202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gradFill rotWithShape="1">
              <a:gsLst>
                <a:gs pos="0">
                  <a:srgbClr val="5AB14B">
                    <a:gamma/>
                    <a:shade val="63529"/>
                    <a:invGamma/>
                  </a:srgbClr>
                </a:gs>
                <a:gs pos="100000">
                  <a:srgbClr val="5AB14B"/>
                </a:gs>
              </a:gsLst>
              <a:lin ang="54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Puzzle2"/>
            <p:cNvSpPr>
              <a:spLocks noEditPoints="1" noChangeArrowheads="1"/>
            </p:cNvSpPr>
            <p:nvPr/>
          </p:nvSpPr>
          <p:spPr bwMode="gray">
            <a:xfrm rot="5400000">
              <a:off x="3648728" y="2952370"/>
              <a:ext cx="2166594" cy="1366451"/>
            </a:xfrm>
            <a:custGeom>
              <a:avLst/>
              <a:gdLst>
                <a:gd name="T0" fmla="*/ 11 w 21600"/>
                <a:gd name="T1" fmla="*/ 13386 h 21600"/>
                <a:gd name="T2" fmla="*/ 4202 w 21600"/>
                <a:gd name="T3" fmla="*/ 21161 h 21600"/>
                <a:gd name="T4" fmla="*/ 10400 w 21600"/>
                <a:gd name="T5" fmla="*/ 13909 h 21600"/>
                <a:gd name="T6" fmla="*/ 16821 w 21600"/>
                <a:gd name="T7" fmla="*/ 21190 h 21600"/>
                <a:gd name="T8" fmla="*/ 21600 w 21600"/>
                <a:gd name="T9" fmla="*/ 15083 h 21600"/>
                <a:gd name="T10" fmla="*/ 16889 w 21600"/>
                <a:gd name="T11" fmla="*/ 5739 h 21600"/>
                <a:gd name="T12" fmla="*/ 10800 w 21600"/>
                <a:gd name="T13" fmla="*/ 28 h 21600"/>
                <a:gd name="T14" fmla="*/ 4202 w 21600"/>
                <a:gd name="T15" fmla="*/ 5894 h 21600"/>
                <a:gd name="T16" fmla="*/ 5388 w 21600"/>
                <a:gd name="T17" fmla="*/ 6742 h 21600"/>
                <a:gd name="T18" fmla="*/ 16177 w 21600"/>
                <a:gd name="T19" fmla="*/ 2044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gradFill rotWithShape="1">
              <a:gsLst>
                <a:gs pos="0">
                  <a:srgbClr val="2F7ADF">
                    <a:gamma/>
                    <a:tint val="45490"/>
                    <a:invGamma/>
                  </a:srgbClr>
                </a:gs>
                <a:gs pos="100000">
                  <a:srgbClr val="2F7ADF"/>
                </a:gs>
              </a:gsLst>
              <a:lin ang="54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Puzzle1"/>
            <p:cNvSpPr>
              <a:spLocks noEditPoints="1" noChangeArrowheads="1"/>
            </p:cNvSpPr>
            <p:nvPr/>
          </p:nvSpPr>
          <p:spPr bwMode="gray">
            <a:xfrm>
              <a:off x="2247670" y="3114877"/>
              <a:ext cx="2193402" cy="1041436"/>
            </a:xfrm>
            <a:custGeom>
              <a:avLst/>
              <a:gdLst>
                <a:gd name="T0" fmla="*/ 16740 w 21600"/>
                <a:gd name="T1" fmla="*/ 21078 h 21600"/>
                <a:gd name="T2" fmla="*/ 16976 w 21600"/>
                <a:gd name="T3" fmla="*/ 521 h 21600"/>
                <a:gd name="T4" fmla="*/ 4725 w 21600"/>
                <a:gd name="T5" fmla="*/ 856 h 21600"/>
                <a:gd name="T6" fmla="*/ 5040 w 21600"/>
                <a:gd name="T7" fmla="*/ 21004 h 21600"/>
                <a:gd name="T8" fmla="*/ 10811 w 21600"/>
                <a:gd name="T9" fmla="*/ 12885 h 21600"/>
                <a:gd name="T10" fmla="*/ 10845 w 21600"/>
                <a:gd name="T11" fmla="*/ 8714 h 21600"/>
                <a:gd name="T12" fmla="*/ 21600 w 21600"/>
                <a:gd name="T13" fmla="*/ 10000 h 21600"/>
                <a:gd name="T14" fmla="*/ 56 w 21600"/>
                <a:gd name="T15" fmla="*/ 10000 h 21600"/>
                <a:gd name="T16" fmla="*/ 6086 w 21600"/>
                <a:gd name="T17" fmla="*/ 2569 h 21600"/>
                <a:gd name="T18" fmla="*/ 16132 w 21600"/>
                <a:gd name="T19" fmla="*/ 1955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gradFill rotWithShape="1">
              <a:gsLst>
                <a:gs pos="0">
                  <a:srgbClr val="DD8739"/>
                </a:gs>
                <a:gs pos="100000">
                  <a:srgbClr val="DD8739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897228" y="445245"/>
            <a:ext cx="75321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>
                <a:solidFill>
                  <a:srgbClr val="5C92B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Самовольный</a:t>
            </a:r>
            <a:r>
              <a:rPr lang="en-US" sz="3600" b="1" dirty="0">
                <a:solidFill>
                  <a:srgbClr val="5C92B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5C92B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уход</a:t>
            </a:r>
            <a:r>
              <a:rPr lang="en-US" sz="3600" b="1" dirty="0">
                <a:solidFill>
                  <a:srgbClr val="5C92B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5C92B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ребёнка.</a:t>
            </a:r>
            <a:endParaRPr lang="ru-RU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4651963"/>
            <a:ext cx="2623011" cy="1955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9497916"/>
      </p:ext>
    </p:extLst>
  </p:cSld>
  <p:clrMapOvr>
    <a:masterClrMapping/>
  </p:clrMapOvr>
  <p:transition spd="slow">
    <p:wipe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991" y="529516"/>
            <a:ext cx="8964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>
                <a:solidFill>
                  <a:srgbClr val="5C92B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возникновения детской безнадзорности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7801" y="1412776"/>
            <a:ext cx="911947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l">
              <a:buClr>
                <a:srgbClr val="438086">
                  <a:lumMod val="50000"/>
                </a:srgbClr>
              </a:buClr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5C92B5">
                    <a:lumMod val="50000"/>
                  </a:srgbClr>
                </a:solidFill>
                <a:latin typeface="Times New Roman"/>
              </a:rPr>
              <a:t>кризисные явления в семье </a:t>
            </a:r>
            <a:endParaRPr lang="en-US" b="1" dirty="0">
              <a:solidFill>
                <a:srgbClr val="5C92B5">
                  <a:lumMod val="50000"/>
                </a:srgbClr>
              </a:solidFill>
              <a:latin typeface="Times New Roman"/>
            </a:endParaRPr>
          </a:p>
          <a:p>
            <a:pPr lvl="0" algn="l">
              <a:buClr>
                <a:srgbClr val="438086">
                  <a:lumMod val="50000"/>
                </a:srgbClr>
              </a:buClr>
            </a:pPr>
            <a:r>
              <a:rPr lang="ru-RU" dirty="0">
                <a:solidFill>
                  <a:srgbClr val="5C92B5">
                    <a:lumMod val="50000"/>
                  </a:srgbClr>
                </a:solidFill>
                <a:latin typeface="Times New Roman"/>
              </a:rPr>
              <a:t>(рост числа разводов и количества неполных семей, асоциальный образ жизни родителей, падение уровня жизни и, как следствие, ухудшение условий содержания детей);</a:t>
            </a:r>
            <a:endParaRPr lang="en-US" dirty="0">
              <a:solidFill>
                <a:srgbClr val="5C92B5">
                  <a:lumMod val="50000"/>
                </a:srgbClr>
              </a:solidFill>
              <a:latin typeface="Times New Roman"/>
            </a:endParaRPr>
          </a:p>
          <a:p>
            <a:pPr marL="342900" lvl="0" indent="-342900" algn="l">
              <a:buClr>
                <a:srgbClr val="438086">
                  <a:lumMod val="50000"/>
                </a:srgbClr>
              </a:buClr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5C92B5">
                    <a:lumMod val="50000"/>
                  </a:srgbClr>
                </a:solidFill>
                <a:latin typeface="Times New Roman"/>
              </a:rPr>
              <a:t> </a:t>
            </a:r>
            <a:r>
              <a:rPr lang="ru-RU" b="1" dirty="0">
                <a:solidFill>
                  <a:srgbClr val="5C92B5">
                    <a:lumMod val="50000"/>
                  </a:srgbClr>
                </a:solidFill>
                <a:latin typeface="Times New Roman"/>
              </a:rPr>
              <a:t>распространение жестокого обращения с детьми в семьях</a:t>
            </a:r>
            <a:r>
              <a:rPr lang="ru-RU" dirty="0">
                <a:solidFill>
                  <a:srgbClr val="5C92B5">
                    <a:lumMod val="50000"/>
                  </a:srgbClr>
                </a:solidFill>
                <a:latin typeface="Times New Roman"/>
              </a:rPr>
              <a:t>, снижение ответственности за их судьбу;</a:t>
            </a:r>
            <a:endParaRPr lang="en-US" dirty="0">
              <a:solidFill>
                <a:srgbClr val="5C92B5">
                  <a:lumMod val="50000"/>
                </a:srgbClr>
              </a:solidFill>
              <a:latin typeface="Times New Roman"/>
            </a:endParaRPr>
          </a:p>
          <a:p>
            <a:pPr marL="342900" lvl="0" indent="-342900" algn="l">
              <a:buClr>
                <a:srgbClr val="438086">
                  <a:lumMod val="50000"/>
                </a:srgbClr>
              </a:buClr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5C92B5">
                    <a:lumMod val="50000"/>
                  </a:srgbClr>
                </a:solidFill>
                <a:latin typeface="Times New Roman"/>
              </a:rPr>
              <a:t>обвальное снижение количества бесплатных учреждений </a:t>
            </a:r>
            <a:r>
              <a:rPr lang="ru-RU" dirty="0">
                <a:solidFill>
                  <a:srgbClr val="5C92B5">
                    <a:lumMod val="50000"/>
                  </a:srgbClr>
                </a:solidFill>
                <a:latin typeface="Times New Roman"/>
              </a:rPr>
              <a:t>для отдыха и организации досуга детей в связи с влиянием рыночной экономики и оскудением государственных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7496" y="5157192"/>
            <a:ext cx="911947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главной причиной детской безнадзорности является семейное неблагополучие, продолжающийся рост числа родителей, не выполняющих должным образом своих обязанностей по воспитанию и содержанию детей</a:t>
            </a:r>
          </a:p>
        </p:txBody>
      </p:sp>
    </p:spTree>
    <p:extLst>
      <p:ext uri="{BB962C8B-B14F-4D97-AF65-F5344CB8AC3E}">
        <p14:creationId xmlns:p14="http://schemas.microsoft.com/office/powerpoint/2010/main" val="3620300435"/>
      </p:ext>
    </p:extLst>
  </p:cSld>
  <p:clrMapOvr>
    <a:masterClrMapping/>
  </p:clrMapOvr>
  <p:transition spd="slow">
    <p:wipe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692696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Причины ухода детей из семьи?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628800"/>
            <a:ext cx="9144000" cy="1902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fontAlgn="auto">
              <a:spcBef>
                <a:spcPct val="20000"/>
              </a:spcBef>
              <a:spcAft>
                <a:spcPts val="0"/>
              </a:spcAft>
              <a:buClr>
                <a:schemeClr val="accent2">
                  <a:lumMod val="50000"/>
                </a:schemeClr>
              </a:buClr>
            </a:pP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/>
              </a:rPr>
              <a:t>1.Конфликтные ситуации в семье. 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latin typeface="Times New Roman"/>
            </a:endParaRPr>
          </a:p>
          <a:p>
            <a:pPr lvl="0" algn="l" fontAlgn="auto">
              <a:spcBef>
                <a:spcPct val="20000"/>
              </a:spcBef>
              <a:spcAft>
                <a:spcPts val="0"/>
              </a:spcAft>
              <a:buClr>
                <a:schemeClr val="accent2">
                  <a:lumMod val="50000"/>
                </a:schemeClr>
              </a:buClr>
            </a:pPr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/>
              </a:rPr>
              <a:t>Ребёнок стремится уйти от проблем, зачастую поддаваясь эмоциям и не понимая, что вместо решения проблемы он порождает массу других.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186" y="4166445"/>
            <a:ext cx="2428781" cy="2333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Группа 5"/>
          <p:cNvGrpSpPr/>
          <p:nvPr/>
        </p:nvGrpSpPr>
        <p:grpSpPr>
          <a:xfrm>
            <a:off x="3042112" y="3667278"/>
            <a:ext cx="3059775" cy="2598592"/>
            <a:chOff x="1008400" y="2486592"/>
            <a:chExt cx="4406850" cy="2759570"/>
          </a:xfrm>
        </p:grpSpPr>
        <p:sp>
          <p:nvSpPr>
            <p:cNvPr id="7" name="Text Box 10"/>
            <p:cNvSpPr txBox="1">
              <a:spLocks noChangeArrowheads="1"/>
            </p:cNvSpPr>
            <p:nvPr/>
          </p:nvSpPr>
          <p:spPr bwMode="auto">
            <a:xfrm>
              <a:off x="1008400" y="3199514"/>
              <a:ext cx="19050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ru-RU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rPr>
                <a:t>Add Your Text</a:t>
              </a:r>
            </a:p>
          </p:txBody>
        </p:sp>
        <p:sp>
          <p:nvSpPr>
            <p:cNvPr id="8" name="Puzzle4"/>
            <p:cNvSpPr>
              <a:spLocks noEditPoints="1" noChangeArrowheads="1"/>
            </p:cNvSpPr>
            <p:nvPr/>
          </p:nvSpPr>
          <p:spPr bwMode="gray">
            <a:xfrm>
              <a:off x="1331640" y="2486592"/>
              <a:ext cx="1429360" cy="2298005"/>
            </a:xfrm>
            <a:custGeom>
              <a:avLst/>
              <a:gdLst>
                <a:gd name="T0" fmla="*/ 8307 w 21600"/>
                <a:gd name="T1" fmla="*/ 11593 h 21600"/>
                <a:gd name="T2" fmla="*/ 453 w 21600"/>
                <a:gd name="T3" fmla="*/ 16938 h 21600"/>
                <a:gd name="T4" fmla="*/ 11500 w 21600"/>
                <a:gd name="T5" fmla="*/ 21600 h 21600"/>
                <a:gd name="T6" fmla="*/ 20920 w 21600"/>
                <a:gd name="T7" fmla="*/ 16751 h 21600"/>
                <a:gd name="T8" fmla="*/ 13972 w 21600"/>
                <a:gd name="T9" fmla="*/ 10888 h 21600"/>
                <a:gd name="T10" fmla="*/ 21033 w 21600"/>
                <a:gd name="T11" fmla="*/ 4716 h 21600"/>
                <a:gd name="T12" fmla="*/ 11102 w 21600"/>
                <a:gd name="T13" fmla="*/ 11 h 21600"/>
                <a:gd name="T14" fmla="*/ 453 w 21600"/>
                <a:gd name="T15" fmla="*/ 4716 h 21600"/>
                <a:gd name="T16" fmla="*/ 2076 w 21600"/>
                <a:gd name="T17" fmla="*/ 5664 h 21600"/>
                <a:gd name="T18" fmla="*/ 20203 w 21600"/>
                <a:gd name="T19" fmla="*/ 1598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gradFill rotWithShape="1">
              <a:gsLst>
                <a:gs pos="0">
                  <a:srgbClr val="8A52C8"/>
                </a:gs>
                <a:gs pos="100000">
                  <a:srgbClr val="8A52C8">
                    <a:gamma/>
                    <a:tint val="51373"/>
                    <a:invGamma/>
                  </a:srgbClr>
                </a:gs>
              </a:gsLst>
              <a:lin ang="189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9" name="Puzzle3"/>
            <p:cNvSpPr>
              <a:spLocks noEditPoints="1" noChangeArrowheads="1"/>
            </p:cNvSpPr>
            <p:nvPr/>
          </p:nvSpPr>
          <p:spPr bwMode="gray">
            <a:xfrm>
              <a:off x="2691327" y="3745940"/>
              <a:ext cx="1357472" cy="1500222"/>
            </a:xfrm>
            <a:custGeom>
              <a:avLst/>
              <a:gdLst>
                <a:gd name="T0" fmla="*/ 10391 w 21600"/>
                <a:gd name="T1" fmla="*/ 15806 h 21600"/>
                <a:gd name="T2" fmla="*/ 20551 w 21600"/>
                <a:gd name="T3" fmla="*/ 21088 h 21600"/>
                <a:gd name="T4" fmla="*/ 13180 w 21600"/>
                <a:gd name="T5" fmla="*/ 13801 h 21600"/>
                <a:gd name="T6" fmla="*/ 20551 w 21600"/>
                <a:gd name="T7" fmla="*/ 7025 h 21600"/>
                <a:gd name="T8" fmla="*/ 10500 w 21600"/>
                <a:gd name="T9" fmla="*/ 52 h 21600"/>
                <a:gd name="T10" fmla="*/ 692 w 21600"/>
                <a:gd name="T11" fmla="*/ 6802 h 21600"/>
                <a:gd name="T12" fmla="*/ 8064 w 21600"/>
                <a:gd name="T13" fmla="*/ 13526 h 21600"/>
                <a:gd name="T14" fmla="*/ 692 w 21600"/>
                <a:gd name="T15" fmla="*/ 21088 h 21600"/>
                <a:gd name="T16" fmla="*/ 2273 w 21600"/>
                <a:gd name="T17" fmla="*/ 7719 h 21600"/>
                <a:gd name="T18" fmla="*/ 19149 w 21600"/>
                <a:gd name="T19" fmla="*/ 202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gradFill rotWithShape="1">
              <a:gsLst>
                <a:gs pos="0">
                  <a:srgbClr val="5AB14B">
                    <a:gamma/>
                    <a:shade val="63529"/>
                    <a:invGamma/>
                  </a:srgbClr>
                </a:gs>
                <a:gs pos="100000">
                  <a:srgbClr val="5AB14B"/>
                </a:gs>
              </a:gsLst>
              <a:lin ang="54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Puzzle2"/>
            <p:cNvSpPr>
              <a:spLocks noEditPoints="1" noChangeArrowheads="1"/>
            </p:cNvSpPr>
            <p:nvPr/>
          </p:nvSpPr>
          <p:spPr bwMode="gray">
            <a:xfrm rot="5400000">
              <a:off x="3648728" y="2952370"/>
              <a:ext cx="2166594" cy="1366451"/>
            </a:xfrm>
            <a:custGeom>
              <a:avLst/>
              <a:gdLst>
                <a:gd name="T0" fmla="*/ 11 w 21600"/>
                <a:gd name="T1" fmla="*/ 13386 h 21600"/>
                <a:gd name="T2" fmla="*/ 4202 w 21600"/>
                <a:gd name="T3" fmla="*/ 21161 h 21600"/>
                <a:gd name="T4" fmla="*/ 10400 w 21600"/>
                <a:gd name="T5" fmla="*/ 13909 h 21600"/>
                <a:gd name="T6" fmla="*/ 16821 w 21600"/>
                <a:gd name="T7" fmla="*/ 21190 h 21600"/>
                <a:gd name="T8" fmla="*/ 21600 w 21600"/>
                <a:gd name="T9" fmla="*/ 15083 h 21600"/>
                <a:gd name="T10" fmla="*/ 16889 w 21600"/>
                <a:gd name="T11" fmla="*/ 5739 h 21600"/>
                <a:gd name="T12" fmla="*/ 10800 w 21600"/>
                <a:gd name="T13" fmla="*/ 28 h 21600"/>
                <a:gd name="T14" fmla="*/ 4202 w 21600"/>
                <a:gd name="T15" fmla="*/ 5894 h 21600"/>
                <a:gd name="T16" fmla="*/ 5388 w 21600"/>
                <a:gd name="T17" fmla="*/ 6742 h 21600"/>
                <a:gd name="T18" fmla="*/ 16177 w 21600"/>
                <a:gd name="T19" fmla="*/ 2044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gradFill rotWithShape="1">
              <a:gsLst>
                <a:gs pos="0">
                  <a:srgbClr val="2F7ADF">
                    <a:gamma/>
                    <a:tint val="45490"/>
                    <a:invGamma/>
                  </a:srgbClr>
                </a:gs>
                <a:gs pos="100000">
                  <a:srgbClr val="2F7ADF"/>
                </a:gs>
              </a:gsLst>
              <a:lin ang="54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Puzzle1"/>
            <p:cNvSpPr>
              <a:spLocks noEditPoints="1" noChangeArrowheads="1"/>
            </p:cNvSpPr>
            <p:nvPr/>
          </p:nvSpPr>
          <p:spPr bwMode="gray">
            <a:xfrm>
              <a:off x="2247670" y="3114877"/>
              <a:ext cx="2193402" cy="1041436"/>
            </a:xfrm>
            <a:custGeom>
              <a:avLst/>
              <a:gdLst>
                <a:gd name="T0" fmla="*/ 16740 w 21600"/>
                <a:gd name="T1" fmla="*/ 21078 h 21600"/>
                <a:gd name="T2" fmla="*/ 16976 w 21600"/>
                <a:gd name="T3" fmla="*/ 521 h 21600"/>
                <a:gd name="T4" fmla="*/ 4725 w 21600"/>
                <a:gd name="T5" fmla="*/ 856 h 21600"/>
                <a:gd name="T6" fmla="*/ 5040 w 21600"/>
                <a:gd name="T7" fmla="*/ 21004 h 21600"/>
                <a:gd name="T8" fmla="*/ 10811 w 21600"/>
                <a:gd name="T9" fmla="*/ 12885 h 21600"/>
                <a:gd name="T10" fmla="*/ 10845 w 21600"/>
                <a:gd name="T11" fmla="*/ 8714 h 21600"/>
                <a:gd name="T12" fmla="*/ 21600 w 21600"/>
                <a:gd name="T13" fmla="*/ 10000 h 21600"/>
                <a:gd name="T14" fmla="*/ 56 w 21600"/>
                <a:gd name="T15" fmla="*/ 10000 h 21600"/>
                <a:gd name="T16" fmla="*/ 6086 w 21600"/>
                <a:gd name="T17" fmla="*/ 2569 h 21600"/>
                <a:gd name="T18" fmla="*/ 16132 w 21600"/>
                <a:gd name="T19" fmla="*/ 1955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gradFill rotWithShape="1">
              <a:gsLst>
                <a:gs pos="0">
                  <a:srgbClr val="DD8739"/>
                </a:gs>
                <a:gs pos="100000">
                  <a:srgbClr val="DD8739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166446"/>
            <a:ext cx="2852737" cy="214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975722"/>
      </p:ext>
    </p:extLst>
  </p:cSld>
  <p:clrMapOvr>
    <a:masterClrMapping/>
  </p:clrMapOvr>
  <p:transition spd="slow">
    <p:wipe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07" y="764704"/>
            <a:ext cx="8856984" cy="2850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fontAlgn="auto">
              <a:spcBef>
                <a:spcPct val="20000"/>
              </a:spcBef>
              <a:spcAft>
                <a:spcPts val="0"/>
              </a:spcAft>
              <a:buClr>
                <a:srgbClr val="438086">
                  <a:lumMod val="50000"/>
                </a:srgbClr>
              </a:buClr>
            </a:pPr>
            <a:r>
              <a:rPr lang="ru-RU" sz="2800" b="1" dirty="0">
                <a:solidFill>
                  <a:srgbClr val="5C92B5">
                    <a:lumMod val="50000"/>
                  </a:srgbClr>
                </a:solidFill>
                <a:latin typeface="Times New Roman"/>
              </a:rPr>
              <a:t>2. Семейное неблагополучие, злоупотребление родителями спиртными напитками.</a:t>
            </a:r>
            <a:r>
              <a:rPr lang="ru-RU" sz="2800" dirty="0">
                <a:solidFill>
                  <a:srgbClr val="5C92B5">
                    <a:lumMod val="50000"/>
                  </a:srgbClr>
                </a:solidFill>
                <a:latin typeface="Times New Roman"/>
              </a:rPr>
              <a:t> </a:t>
            </a:r>
            <a:endParaRPr lang="en-US" sz="2800" dirty="0">
              <a:solidFill>
                <a:srgbClr val="5C92B5">
                  <a:lumMod val="50000"/>
                </a:srgbClr>
              </a:solidFill>
              <a:latin typeface="Times New Roman"/>
            </a:endParaRPr>
          </a:p>
          <a:p>
            <a:pPr lvl="0" algn="l" fontAlgn="auto">
              <a:spcBef>
                <a:spcPct val="20000"/>
              </a:spcBef>
              <a:spcAft>
                <a:spcPts val="0"/>
              </a:spcAft>
              <a:buClr>
                <a:srgbClr val="438086">
                  <a:lumMod val="50000"/>
                </a:srgbClr>
              </a:buClr>
            </a:pPr>
            <a:r>
              <a:rPr lang="ru-RU" sz="2800" dirty="0">
                <a:solidFill>
                  <a:srgbClr val="5C92B5">
                    <a:lumMod val="50000"/>
                  </a:srgbClr>
                </a:solidFill>
                <a:latin typeface="Times New Roman"/>
              </a:rPr>
              <a:t>Родители зачастую не знают, где, с кем и как проводят время их дети.</a:t>
            </a:r>
            <a:endParaRPr lang="en-US" sz="2800" dirty="0">
              <a:solidFill>
                <a:srgbClr val="5C92B5">
                  <a:lumMod val="50000"/>
                </a:srgbClr>
              </a:solidFill>
              <a:latin typeface="Times New Roman"/>
            </a:endParaRPr>
          </a:p>
          <a:p>
            <a:pPr lvl="0" algn="l" fontAlgn="auto">
              <a:spcBef>
                <a:spcPct val="20000"/>
              </a:spcBef>
              <a:spcAft>
                <a:spcPts val="0"/>
              </a:spcAft>
              <a:buClr>
                <a:srgbClr val="438086">
                  <a:lumMod val="50000"/>
                </a:srgbClr>
              </a:buClr>
            </a:pPr>
            <a:r>
              <a:rPr lang="ru-RU" sz="2800" dirty="0">
                <a:solidFill>
                  <a:srgbClr val="5C92B5">
                    <a:lumMod val="50000"/>
                  </a:srgbClr>
                </a:solidFill>
                <a:latin typeface="Times New Roman"/>
              </a:rPr>
              <a:t> Отрицательное поведение родителей порождает нежелание ребенка возвращаться в семью.</a:t>
            </a:r>
          </a:p>
        </p:txBody>
      </p:sp>
      <p:pic>
        <p:nvPicPr>
          <p:cNvPr id="4098" name="Picture 2" descr="C:\Users\cvb\Desktop\Картинки\Подростки-картинки\Подросток\kak-borotsya-s-depressiey-252x30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18" y="3638067"/>
            <a:ext cx="2525295" cy="3006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cvb\Desktop\Дети и родители=\Родитель и ребёнок\1_23583_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5929" y="3638067"/>
            <a:ext cx="2376264" cy="3006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Группа 4"/>
          <p:cNvGrpSpPr/>
          <p:nvPr/>
        </p:nvGrpSpPr>
        <p:grpSpPr>
          <a:xfrm>
            <a:off x="3229358" y="3987634"/>
            <a:ext cx="2918798" cy="2307168"/>
            <a:chOff x="1008400" y="2486592"/>
            <a:chExt cx="4406850" cy="2759570"/>
          </a:xfrm>
        </p:grpSpPr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1008400" y="3199514"/>
              <a:ext cx="19050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r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ru-RU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rPr>
                <a:t>Add Your Text</a:t>
              </a:r>
            </a:p>
          </p:txBody>
        </p:sp>
        <p:sp>
          <p:nvSpPr>
            <p:cNvPr id="7" name="Puzzle4"/>
            <p:cNvSpPr>
              <a:spLocks noEditPoints="1" noChangeArrowheads="1"/>
            </p:cNvSpPr>
            <p:nvPr/>
          </p:nvSpPr>
          <p:spPr bwMode="gray">
            <a:xfrm>
              <a:off x="1331640" y="2486592"/>
              <a:ext cx="1429360" cy="2298005"/>
            </a:xfrm>
            <a:custGeom>
              <a:avLst/>
              <a:gdLst>
                <a:gd name="T0" fmla="*/ 8307 w 21600"/>
                <a:gd name="T1" fmla="*/ 11593 h 21600"/>
                <a:gd name="T2" fmla="*/ 453 w 21600"/>
                <a:gd name="T3" fmla="*/ 16938 h 21600"/>
                <a:gd name="T4" fmla="*/ 11500 w 21600"/>
                <a:gd name="T5" fmla="*/ 21600 h 21600"/>
                <a:gd name="T6" fmla="*/ 20920 w 21600"/>
                <a:gd name="T7" fmla="*/ 16751 h 21600"/>
                <a:gd name="T8" fmla="*/ 13972 w 21600"/>
                <a:gd name="T9" fmla="*/ 10888 h 21600"/>
                <a:gd name="T10" fmla="*/ 21033 w 21600"/>
                <a:gd name="T11" fmla="*/ 4716 h 21600"/>
                <a:gd name="T12" fmla="*/ 11102 w 21600"/>
                <a:gd name="T13" fmla="*/ 11 h 21600"/>
                <a:gd name="T14" fmla="*/ 453 w 21600"/>
                <a:gd name="T15" fmla="*/ 4716 h 21600"/>
                <a:gd name="T16" fmla="*/ 2076 w 21600"/>
                <a:gd name="T17" fmla="*/ 5664 h 21600"/>
                <a:gd name="T18" fmla="*/ 20203 w 21600"/>
                <a:gd name="T19" fmla="*/ 1598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gradFill rotWithShape="1">
              <a:gsLst>
                <a:gs pos="0">
                  <a:srgbClr val="8A52C8"/>
                </a:gs>
                <a:gs pos="100000">
                  <a:srgbClr val="8A52C8">
                    <a:gamma/>
                    <a:tint val="51373"/>
                    <a:invGamma/>
                  </a:srgbClr>
                </a:gs>
              </a:gsLst>
              <a:lin ang="189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8" name="Puzzle3"/>
            <p:cNvSpPr>
              <a:spLocks noEditPoints="1" noChangeArrowheads="1"/>
            </p:cNvSpPr>
            <p:nvPr/>
          </p:nvSpPr>
          <p:spPr bwMode="gray">
            <a:xfrm>
              <a:off x="2691327" y="3745940"/>
              <a:ext cx="1357472" cy="1500222"/>
            </a:xfrm>
            <a:custGeom>
              <a:avLst/>
              <a:gdLst>
                <a:gd name="T0" fmla="*/ 10391 w 21600"/>
                <a:gd name="T1" fmla="*/ 15806 h 21600"/>
                <a:gd name="T2" fmla="*/ 20551 w 21600"/>
                <a:gd name="T3" fmla="*/ 21088 h 21600"/>
                <a:gd name="T4" fmla="*/ 13180 w 21600"/>
                <a:gd name="T5" fmla="*/ 13801 h 21600"/>
                <a:gd name="T6" fmla="*/ 20551 w 21600"/>
                <a:gd name="T7" fmla="*/ 7025 h 21600"/>
                <a:gd name="T8" fmla="*/ 10500 w 21600"/>
                <a:gd name="T9" fmla="*/ 52 h 21600"/>
                <a:gd name="T10" fmla="*/ 692 w 21600"/>
                <a:gd name="T11" fmla="*/ 6802 h 21600"/>
                <a:gd name="T12" fmla="*/ 8064 w 21600"/>
                <a:gd name="T13" fmla="*/ 13526 h 21600"/>
                <a:gd name="T14" fmla="*/ 692 w 21600"/>
                <a:gd name="T15" fmla="*/ 21088 h 21600"/>
                <a:gd name="T16" fmla="*/ 2273 w 21600"/>
                <a:gd name="T17" fmla="*/ 7719 h 21600"/>
                <a:gd name="T18" fmla="*/ 19149 w 21600"/>
                <a:gd name="T19" fmla="*/ 202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gradFill rotWithShape="1">
              <a:gsLst>
                <a:gs pos="0">
                  <a:srgbClr val="5AB14B">
                    <a:gamma/>
                    <a:shade val="63529"/>
                    <a:invGamma/>
                  </a:srgbClr>
                </a:gs>
                <a:gs pos="100000">
                  <a:srgbClr val="5AB14B"/>
                </a:gs>
              </a:gsLst>
              <a:lin ang="54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9" name="Puzzle2"/>
            <p:cNvSpPr>
              <a:spLocks noEditPoints="1" noChangeArrowheads="1"/>
            </p:cNvSpPr>
            <p:nvPr/>
          </p:nvSpPr>
          <p:spPr bwMode="gray">
            <a:xfrm rot="5400000">
              <a:off x="3648728" y="2952370"/>
              <a:ext cx="2166594" cy="1366451"/>
            </a:xfrm>
            <a:custGeom>
              <a:avLst/>
              <a:gdLst>
                <a:gd name="T0" fmla="*/ 11 w 21600"/>
                <a:gd name="T1" fmla="*/ 13386 h 21600"/>
                <a:gd name="T2" fmla="*/ 4202 w 21600"/>
                <a:gd name="T3" fmla="*/ 21161 h 21600"/>
                <a:gd name="T4" fmla="*/ 10400 w 21600"/>
                <a:gd name="T5" fmla="*/ 13909 h 21600"/>
                <a:gd name="T6" fmla="*/ 16821 w 21600"/>
                <a:gd name="T7" fmla="*/ 21190 h 21600"/>
                <a:gd name="T8" fmla="*/ 21600 w 21600"/>
                <a:gd name="T9" fmla="*/ 15083 h 21600"/>
                <a:gd name="T10" fmla="*/ 16889 w 21600"/>
                <a:gd name="T11" fmla="*/ 5739 h 21600"/>
                <a:gd name="T12" fmla="*/ 10800 w 21600"/>
                <a:gd name="T13" fmla="*/ 28 h 21600"/>
                <a:gd name="T14" fmla="*/ 4202 w 21600"/>
                <a:gd name="T15" fmla="*/ 5894 h 21600"/>
                <a:gd name="T16" fmla="*/ 5388 w 21600"/>
                <a:gd name="T17" fmla="*/ 6742 h 21600"/>
                <a:gd name="T18" fmla="*/ 16177 w 21600"/>
                <a:gd name="T19" fmla="*/ 2044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gradFill rotWithShape="1">
              <a:gsLst>
                <a:gs pos="0">
                  <a:srgbClr val="2F7ADF">
                    <a:gamma/>
                    <a:tint val="45490"/>
                    <a:invGamma/>
                  </a:srgbClr>
                </a:gs>
                <a:gs pos="100000">
                  <a:srgbClr val="2F7ADF"/>
                </a:gs>
              </a:gsLst>
              <a:lin ang="54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Puzzle1"/>
            <p:cNvSpPr>
              <a:spLocks noEditPoints="1" noChangeArrowheads="1"/>
            </p:cNvSpPr>
            <p:nvPr/>
          </p:nvSpPr>
          <p:spPr bwMode="gray">
            <a:xfrm>
              <a:off x="2247670" y="3114877"/>
              <a:ext cx="2193402" cy="1041436"/>
            </a:xfrm>
            <a:custGeom>
              <a:avLst/>
              <a:gdLst>
                <a:gd name="T0" fmla="*/ 16740 w 21600"/>
                <a:gd name="T1" fmla="*/ 21078 h 21600"/>
                <a:gd name="T2" fmla="*/ 16976 w 21600"/>
                <a:gd name="T3" fmla="*/ 521 h 21600"/>
                <a:gd name="T4" fmla="*/ 4725 w 21600"/>
                <a:gd name="T5" fmla="*/ 856 h 21600"/>
                <a:gd name="T6" fmla="*/ 5040 w 21600"/>
                <a:gd name="T7" fmla="*/ 21004 h 21600"/>
                <a:gd name="T8" fmla="*/ 10811 w 21600"/>
                <a:gd name="T9" fmla="*/ 12885 h 21600"/>
                <a:gd name="T10" fmla="*/ 10845 w 21600"/>
                <a:gd name="T11" fmla="*/ 8714 h 21600"/>
                <a:gd name="T12" fmla="*/ 21600 w 21600"/>
                <a:gd name="T13" fmla="*/ 10000 h 21600"/>
                <a:gd name="T14" fmla="*/ 56 w 21600"/>
                <a:gd name="T15" fmla="*/ 10000 h 21600"/>
                <a:gd name="T16" fmla="*/ 6086 w 21600"/>
                <a:gd name="T17" fmla="*/ 2569 h 21600"/>
                <a:gd name="T18" fmla="*/ 16132 w 21600"/>
                <a:gd name="T19" fmla="*/ 1955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gradFill rotWithShape="1">
              <a:gsLst>
                <a:gs pos="0">
                  <a:srgbClr val="DD8739"/>
                </a:gs>
                <a:gs pos="100000">
                  <a:srgbClr val="DD8739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57150">
              <a:solidFill>
                <a:srgbClr val="FFFFFF"/>
              </a:solidFill>
              <a:miter lim="800000"/>
              <a:headEnd/>
              <a:tailEnd/>
            </a:ln>
            <a:effectLst>
              <a:outerShdw dist="135003" dir="2471156" algn="ctr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2362011"/>
      </p:ext>
    </p:extLst>
  </p:cSld>
  <p:clrMapOvr>
    <a:masterClrMapping/>
  </p:clrMapOvr>
  <p:transition spd="slow">
    <p:wipe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764704"/>
            <a:ext cx="885698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2800" b="1" dirty="0">
                <a:solidFill>
                  <a:srgbClr val="5C92B5">
                    <a:lumMod val="50000"/>
                  </a:srgbClr>
                </a:solidFill>
                <a:latin typeface="Times New Roman"/>
              </a:rPr>
              <a:t>3.Занятость родителей на работе . </a:t>
            </a:r>
            <a:endParaRPr lang="en-US" sz="2800" b="1" dirty="0">
              <a:solidFill>
                <a:srgbClr val="5C92B5">
                  <a:lumMod val="50000"/>
                </a:srgbClr>
              </a:solidFill>
              <a:latin typeface="Times New Roman"/>
            </a:endParaRPr>
          </a:p>
          <a:p>
            <a:pPr algn="l"/>
            <a:r>
              <a:rPr lang="ru-RU" sz="2800" dirty="0">
                <a:solidFill>
                  <a:srgbClr val="5C92B5">
                    <a:lumMod val="50000"/>
                  </a:srgbClr>
                </a:solidFill>
                <a:latin typeface="Times New Roman"/>
              </a:rPr>
              <a:t>Подросток предоставлен в течение дня сам себе, что способствует его бродяжничеству на улицах города, совершению административных правонарушений</a:t>
            </a:r>
            <a:endParaRPr lang="ru-RU" sz="2800" dirty="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52" y="3130755"/>
            <a:ext cx="2232248" cy="3092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316556"/>
            <a:ext cx="2253605" cy="3104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600" y="3645024"/>
            <a:ext cx="3859213" cy="274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8113726"/>
      </p:ext>
    </p:extLst>
  </p:cSld>
  <p:clrMapOvr>
    <a:masterClrMapping/>
  </p:clrMapOvr>
  <p:transition spd="slow">
    <p:wipe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764704"/>
            <a:ext cx="8892480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fontAlgn="auto">
              <a:spcBef>
                <a:spcPct val="20000"/>
              </a:spcBef>
              <a:spcAft>
                <a:spcPts val="0"/>
              </a:spcAft>
              <a:buClr>
                <a:srgbClr val="AD0101"/>
              </a:buClr>
            </a:pPr>
            <a:r>
              <a:rPr lang="ru-RU" sz="2800" b="1" dirty="0">
                <a:solidFill>
                  <a:srgbClr val="5C92B5">
                    <a:lumMod val="50000"/>
                  </a:srgbClr>
                </a:solidFill>
                <a:latin typeface="Times New Roman"/>
              </a:rPr>
              <a:t>4. </a:t>
            </a:r>
            <a:r>
              <a:rPr lang="ru-RU" sz="2800" b="1" dirty="0" err="1">
                <a:solidFill>
                  <a:srgbClr val="5C92B5">
                    <a:lumMod val="50000"/>
                  </a:srgbClr>
                </a:solidFill>
                <a:latin typeface="Times New Roman"/>
              </a:rPr>
              <a:t>Девиантное</a:t>
            </a:r>
            <a:r>
              <a:rPr lang="ru-RU" sz="2800" b="1" dirty="0">
                <a:solidFill>
                  <a:srgbClr val="5C92B5">
                    <a:lumMod val="50000"/>
                  </a:srgbClr>
                </a:solidFill>
                <a:latin typeface="Times New Roman"/>
              </a:rPr>
              <a:t> поведение. </a:t>
            </a:r>
            <a:r>
              <a:rPr lang="ru-RU" sz="2800" dirty="0">
                <a:solidFill>
                  <a:srgbClr val="5C92B5">
                    <a:lumMod val="50000"/>
                  </a:srgbClr>
                </a:solidFill>
                <a:latin typeface="Times New Roman"/>
              </a:rPr>
              <a:t> </a:t>
            </a:r>
            <a:endParaRPr lang="en-US" sz="2800" dirty="0">
              <a:solidFill>
                <a:srgbClr val="5C92B5">
                  <a:lumMod val="50000"/>
                </a:srgbClr>
              </a:solidFill>
              <a:latin typeface="Times New Roman"/>
            </a:endParaRPr>
          </a:p>
          <a:p>
            <a:pPr lvl="0" algn="l" fontAlgn="auto">
              <a:spcBef>
                <a:spcPct val="20000"/>
              </a:spcBef>
              <a:spcAft>
                <a:spcPts val="0"/>
              </a:spcAft>
              <a:buClr>
                <a:srgbClr val="AD0101"/>
              </a:buClr>
            </a:pPr>
            <a:r>
              <a:rPr lang="ru-RU" sz="2800" dirty="0">
                <a:solidFill>
                  <a:srgbClr val="5C92B5">
                    <a:lumMod val="50000"/>
                  </a:srgbClr>
                </a:solidFill>
                <a:latin typeface="Times New Roman"/>
              </a:rPr>
              <a:t>Некоторые подростки не желают учиться и работать, или заниматься чем-либо полезным, хотя в настоящее время имеются возможности их трудоустройства или обучения даже при неполном образовании. В некоторых случаях склонность к бродяжничеству может быть обусловлена  отклонениями в психическом развитии.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437112"/>
            <a:ext cx="2066829" cy="2076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9920" y="4368054"/>
            <a:ext cx="2127647" cy="213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384481"/>
            <a:ext cx="2234351" cy="2051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9285844"/>
      </p:ext>
    </p:extLst>
  </p:cSld>
  <p:clrMapOvr>
    <a:masterClrMapping/>
  </p:clrMapOvr>
  <p:transition spd="slow">
    <p:wipe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421</TotalTime>
  <Words>1134</Words>
  <Application>Microsoft Office PowerPoint</Application>
  <PresentationFormat>Экран (4:3)</PresentationFormat>
  <Paragraphs>82</Paragraphs>
  <Slides>22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4" baseType="lpstr">
      <vt:lpstr>GulimChe</vt:lpstr>
      <vt:lpstr>Adobe Fangsong Std R</vt:lpstr>
      <vt:lpstr>Adobe Myungjo Std M</vt:lpstr>
      <vt:lpstr>Arial</vt:lpstr>
      <vt:lpstr>Comic Sans MS</vt:lpstr>
      <vt:lpstr>Georgia</vt:lpstr>
      <vt:lpstr>Impact</vt:lpstr>
      <vt:lpstr>Times New Roman</vt:lpstr>
      <vt:lpstr>Trebuchet MS</vt:lpstr>
      <vt:lpstr>Wingdings</vt:lpstr>
      <vt:lpstr>Wingdings 2</vt:lpstr>
      <vt:lpstr>Городская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ЕСЛИ ВЫ НА УЛИЦЕ ЗАМЕТИЛИ ЧУЖОГО БЕЗНАДЗОРНОГО ИЛИ БЕСПРИЗОРНОГО РЕБЁНКА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subject>Школьный</dc:subject>
  <dc:creator>shcool30f@outlook.com</dc:creator>
  <dc:description>http://propowerpoint.ru - Бесплатные шаблоны для презентаций. Полезные советы и уроки  PowerPoint .</dc:description>
  <cp:lastModifiedBy>Светлана Воронцова</cp:lastModifiedBy>
  <cp:revision>52</cp:revision>
  <dcterms:created xsi:type="dcterms:W3CDTF">2016-02-09T08:02:11Z</dcterms:created>
  <dcterms:modified xsi:type="dcterms:W3CDTF">2021-01-19T12:00:51Z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642686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  <property fmtid="{D5CDD505-2E9C-101B-9397-08002B2CF9AE}" pid="5" name="NXTAG2">
    <vt:lpwstr>000800dc080000000000010243100207f6000400038000</vt:lpwstr>
  </property>
</Properties>
</file>