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9" r:id="rId3"/>
    <p:sldId id="265" r:id="rId4"/>
    <p:sldId id="260" r:id="rId5"/>
    <p:sldId id="288" r:id="rId6"/>
    <p:sldId id="261" r:id="rId7"/>
    <p:sldId id="277" r:id="rId8"/>
    <p:sldId id="273" r:id="rId9"/>
    <p:sldId id="272" r:id="rId10"/>
    <p:sldId id="269" r:id="rId11"/>
    <p:sldId id="268" r:id="rId12"/>
    <p:sldId id="267" r:id="rId13"/>
    <p:sldId id="274" r:id="rId14"/>
    <p:sldId id="271" r:id="rId15"/>
    <p:sldId id="275" r:id="rId16"/>
    <p:sldId id="278" r:id="rId17"/>
    <p:sldId id="281" r:id="rId18"/>
    <p:sldId id="276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0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7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2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9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7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01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2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0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8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1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3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5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40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3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nel.nubex.ru/dashboar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sik.ru - Обои на рабочий стол - Абстрактные обои - фотография 1">
            <a:extLst>
              <a:ext uri="{FF2B5EF4-FFF2-40B4-BE49-F238E27FC236}">
                <a16:creationId xmlns:a16="http://schemas.microsoft.com/office/drawing/2014/main" id="{F0858556-1250-432B-94AC-75B94895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C0EDD5-5A8B-47B1-BB9D-A5C76C5DEE56}"/>
              </a:ext>
            </a:extLst>
          </p:cNvPr>
          <p:cNvSpPr txBox="1"/>
          <p:nvPr/>
        </p:nvSpPr>
        <p:spPr>
          <a:xfrm>
            <a:off x="1241570" y="3040333"/>
            <a:ext cx="100500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j-ea"/>
                <a:cs typeface="+mj-cs"/>
              </a:rPr>
              <a:t>Семинар </a:t>
            </a:r>
            <a:br>
              <a:rPr kumimoji="0" lang="ru-RU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j-ea"/>
                <a:cs typeface="+mj-cs"/>
              </a:rPr>
              <a:t>          по организации работы </a:t>
            </a:r>
            <a:br>
              <a:rPr kumimoji="0" lang="ru-RU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ahnschrift Light Condensed" panose="020B0502040204020203" pitchFamily="34" charset="0"/>
                <a:ea typeface="+mj-ea"/>
                <a:cs typeface="+mj-cs"/>
              </a:rPr>
              <a:t>                                            Центра и ОО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9608B-39DA-4AD8-9487-F843C9ED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1" y="503113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394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D6200C-4492-466E-BD89-61B3E16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0C697-CB77-4EA6-BAEF-081E0A378B23}"/>
              </a:ext>
            </a:extLst>
          </p:cNvPr>
          <p:cNvSpPr txBox="1"/>
          <p:nvPr/>
        </p:nvSpPr>
        <p:spPr>
          <a:xfrm>
            <a:off x="100668" y="231573"/>
            <a:ext cx="1209133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50" b="1" i="1" u="sng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Процесс индивидуального сопровождения можно описать через последовательную реализацию следующих шагов:</a:t>
            </a: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9AADB-C4C3-4E6C-847A-32E1A877C7DB}"/>
              </a:ext>
            </a:extLst>
          </p:cNvPr>
          <p:cNvSpPr txBox="1"/>
          <p:nvPr/>
        </p:nvSpPr>
        <p:spPr>
          <a:xfrm>
            <a:off x="0" y="123911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проведение квалифицированной диагностики (сути проблемы, ее истории и потенциальных носителей)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6C8EE-FD65-44F5-8DDD-BB764074D1F9}"/>
              </a:ext>
            </a:extLst>
          </p:cNvPr>
          <p:cNvSpPr txBox="1"/>
          <p:nvPr/>
        </p:nvSpPr>
        <p:spPr>
          <a:xfrm>
            <a:off x="50334" y="2415255"/>
            <a:ext cx="12192000" cy="85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36600">
              <a:lnSpc>
                <a:spcPct val="101000"/>
              </a:lnSpc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информационный поиск методов и ресурсов, которые могут помочь решить проблему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D09BA-BD4E-47FE-AEE0-ED4C04F4F0C0}"/>
              </a:ext>
            </a:extLst>
          </p:cNvPr>
          <p:cNvSpPr txBox="1"/>
          <p:nvPr/>
        </p:nvSpPr>
        <p:spPr>
          <a:xfrm>
            <a:off x="0" y="3578690"/>
            <a:ext cx="12192000" cy="131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>
              <a:lnSpc>
                <a:spcPct val="95000"/>
              </a:lnSpc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обсуждение возможных вариантов решения проблемы со всеми заинтересованными людьми и выбор наиболее целесообразного пути решения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34BF7-0156-4984-8EEF-46D5D43CBA4E}"/>
              </a:ext>
            </a:extLst>
          </p:cNvPr>
          <p:cNvSpPr txBox="1"/>
          <p:nvPr/>
        </p:nvSpPr>
        <p:spPr>
          <a:xfrm>
            <a:off x="25167" y="5205650"/>
            <a:ext cx="12192000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200">
              <a:lnSpc>
                <a:spcPct val="95000"/>
              </a:lnSpc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оказание первичной помощи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участникам образовательного процесса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начальных этапах реализации плана действий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D6200C-4492-466E-BD89-61B3E16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" y="-10618"/>
            <a:ext cx="12192000" cy="6879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0E988-E052-4630-85AA-C44745C2AA7B}"/>
              </a:ext>
            </a:extLst>
          </p:cNvPr>
          <p:cNvSpPr txBox="1"/>
          <p:nvPr/>
        </p:nvSpPr>
        <p:spPr>
          <a:xfrm>
            <a:off x="116584" y="199347"/>
            <a:ext cx="11958832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дель психолого-педагогического сопровождения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410F1A9C-8489-4821-9C27-6A840E3873D0}"/>
              </a:ext>
            </a:extLst>
          </p:cNvPr>
          <p:cNvSpPr/>
          <p:nvPr/>
        </p:nvSpPr>
        <p:spPr>
          <a:xfrm>
            <a:off x="15310" y="2144624"/>
            <a:ext cx="2457973" cy="73009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54000"/>
            <a:r>
              <a:rPr lang="ru-RU" sz="17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Первичная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5"/>
              </a:lnSpc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40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диагностика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9D6D9247-60FE-4B3D-957B-4C97859A8B5F}"/>
              </a:ext>
            </a:extLst>
          </p:cNvPr>
          <p:cNvSpPr/>
          <p:nvPr/>
        </p:nvSpPr>
        <p:spPr>
          <a:xfrm>
            <a:off x="424420" y="3838524"/>
            <a:ext cx="1610410" cy="73009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76200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62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Запрос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36339A63-20D5-4CD3-8E06-4DA3D5361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09508"/>
              </p:ext>
            </p:extLst>
          </p:nvPr>
        </p:nvGraphicFramePr>
        <p:xfrm>
          <a:off x="2730155" y="5287403"/>
          <a:ext cx="1376829" cy="964475"/>
        </p:xfrm>
        <a:graphic>
          <a:graphicData uri="http://schemas.openxmlformats.org/drawingml/2006/table">
            <a:tbl>
              <a:tblPr/>
              <a:tblGrid>
                <a:gridCol w="449732">
                  <a:extLst>
                    <a:ext uri="{9D8B030D-6E8A-4147-A177-3AD203B41FA5}">
                      <a16:colId xmlns:a16="http://schemas.microsoft.com/office/drawing/2014/main" val="2714998633"/>
                    </a:ext>
                  </a:extLst>
                </a:gridCol>
                <a:gridCol w="927097">
                  <a:extLst>
                    <a:ext uri="{9D8B030D-6E8A-4147-A177-3AD203B41FA5}">
                      <a16:colId xmlns:a16="http://schemas.microsoft.com/office/drawing/2014/main" val="918335863"/>
                    </a:ext>
                  </a:extLst>
                </a:gridCol>
              </a:tblGrid>
              <a:tr h="141520"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780019"/>
                  </a:ext>
                </a:extLst>
              </a:tr>
              <a:tr h="812075">
                <a:tc gridSpan="2">
                  <a:txBody>
                    <a:bodyPr/>
                    <a:lstStyle/>
                    <a:p>
                      <a:pPr indent="331470" algn="l">
                        <a:lnSpc>
                          <a:spcPct val="110000"/>
                        </a:lnSpc>
                      </a:pP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45143"/>
                  </a:ext>
                </a:extLst>
              </a:tr>
            </a:tbl>
          </a:graphicData>
        </a:graphic>
      </p:graphicFrame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77CFF92E-3829-4858-8DCB-42F2449493B8}"/>
              </a:ext>
            </a:extLst>
          </p:cNvPr>
          <p:cNvSpPr/>
          <p:nvPr/>
        </p:nvSpPr>
        <p:spPr>
          <a:xfrm>
            <a:off x="3193071" y="2922996"/>
            <a:ext cx="1559025" cy="61264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Выдвижение</a:t>
            </a:r>
            <a:endParaRPr lang="ru-RU" sz="2400" b="0" i="0" u="none" strike="noStrike" dirty="0">
              <a:effectLst/>
              <a:latin typeface="+mj-lt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гипотезы</a:t>
            </a:r>
            <a:endParaRPr lang="ru-RU" sz="2400" b="0" i="0" u="none" strike="noStrike" dirty="0">
              <a:effectLst/>
              <a:latin typeface="+mj-lt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19206B02-2B0E-4D4C-8ADA-2769A36C4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46289"/>
              </p:ext>
            </p:extLst>
          </p:nvPr>
        </p:nvGraphicFramePr>
        <p:xfrm>
          <a:off x="8154099" y="4648300"/>
          <a:ext cx="268448" cy="544830"/>
        </p:xfrm>
        <a:graphic>
          <a:graphicData uri="http://schemas.openxmlformats.org/drawingml/2006/table">
            <a:tbl>
              <a:tblPr/>
              <a:tblGrid>
                <a:gridCol w="268448">
                  <a:extLst>
                    <a:ext uri="{9D8B030D-6E8A-4147-A177-3AD203B41FA5}">
                      <a16:colId xmlns:a16="http://schemas.microsoft.com/office/drawing/2014/main" val="911053039"/>
                    </a:ext>
                  </a:extLst>
                </a:gridCol>
              </a:tblGrid>
              <a:tr h="355286">
                <a:tc>
                  <a:txBody>
                    <a:bodyPr/>
                    <a:lstStyle/>
                    <a:p>
                      <a:pPr marL="228600"/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0950"/>
                  </a:ext>
                </a:extLst>
              </a:tr>
              <a:tr h="189544">
                <a:tc>
                  <a:txBody>
                    <a:bodyPr/>
                    <a:lstStyle/>
                    <a:p>
                      <a:pPr marL="228600"/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7539"/>
                  </a:ext>
                </a:extLst>
              </a:tr>
            </a:tbl>
          </a:graphicData>
        </a:graphic>
      </p:graphicFrame>
      <p:sp>
        <p:nvSpPr>
          <p:cNvPr id="22" name="Облачко с текстом: прямоугольное со скругленными углами 21">
            <a:extLst>
              <a:ext uri="{FF2B5EF4-FFF2-40B4-BE49-F238E27FC236}">
                <a16:creationId xmlns:a16="http://schemas.microsoft.com/office/drawing/2014/main" id="{FB78EC22-A6DA-43B3-B119-B6ED3A8FB416}"/>
              </a:ext>
            </a:extLst>
          </p:cNvPr>
          <p:cNvSpPr/>
          <p:nvPr/>
        </p:nvSpPr>
        <p:spPr>
          <a:xfrm>
            <a:off x="3227490" y="4904718"/>
            <a:ext cx="1502244" cy="61264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Выявление</a:t>
            </a:r>
            <a:endParaRPr lang="ru-RU" sz="2400" b="0" i="0" u="none" strike="noStrike" dirty="0">
              <a:effectLst/>
              <a:latin typeface="+mj-lt"/>
            </a:endParaRPr>
          </a:p>
          <a:p>
            <a:pPr marL="22860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причин</a:t>
            </a:r>
            <a:endParaRPr lang="ru-RU" sz="2400" b="0" i="0" u="none" strike="noStrike" dirty="0">
              <a:effectLst/>
              <a:latin typeface="+mj-lt"/>
            </a:endParaRPr>
          </a:p>
        </p:txBody>
      </p:sp>
      <p:sp>
        <p:nvSpPr>
          <p:cNvPr id="24" name="Облачко с текстом: прямоугольное со скругленными углами 23">
            <a:extLst>
              <a:ext uri="{FF2B5EF4-FFF2-40B4-BE49-F238E27FC236}">
                <a16:creationId xmlns:a16="http://schemas.microsoft.com/office/drawing/2014/main" id="{8264863B-10F3-4E10-8DE4-A2583A9AF8CB}"/>
              </a:ext>
            </a:extLst>
          </p:cNvPr>
          <p:cNvSpPr/>
          <p:nvPr/>
        </p:nvSpPr>
        <p:spPr>
          <a:xfrm>
            <a:off x="2990922" y="3921868"/>
            <a:ext cx="1660359" cy="61264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Углублённая диагностика</a:t>
            </a:r>
          </a:p>
        </p:txBody>
      </p:sp>
      <p:sp>
        <p:nvSpPr>
          <p:cNvPr id="25" name="Облачко с текстом: прямоугольное со скругленными углами 24">
            <a:extLst>
              <a:ext uri="{FF2B5EF4-FFF2-40B4-BE49-F238E27FC236}">
                <a16:creationId xmlns:a16="http://schemas.microsoft.com/office/drawing/2014/main" id="{C95BA596-66A1-4D03-BC5E-BA5D85452789}"/>
              </a:ext>
            </a:extLst>
          </p:cNvPr>
          <p:cNvSpPr/>
          <p:nvPr/>
        </p:nvSpPr>
        <p:spPr>
          <a:xfrm>
            <a:off x="3269101" y="5860799"/>
            <a:ext cx="1446219" cy="61264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D9EB1D-C60B-4246-A527-AACBBB5DEEA8}"/>
              </a:ext>
            </a:extLst>
          </p:cNvPr>
          <p:cNvSpPr txBox="1"/>
          <p:nvPr/>
        </p:nvSpPr>
        <p:spPr>
          <a:xfrm>
            <a:off x="3393927" y="5854309"/>
            <a:ext cx="1325460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Подбор методов</a:t>
            </a:r>
          </a:p>
        </p:txBody>
      </p:sp>
      <p:sp>
        <p:nvSpPr>
          <p:cNvPr id="41" name="Двойная волна 40">
            <a:extLst>
              <a:ext uri="{FF2B5EF4-FFF2-40B4-BE49-F238E27FC236}">
                <a16:creationId xmlns:a16="http://schemas.microsoft.com/office/drawing/2014/main" id="{879A015F-1102-4880-8956-BAC672300AC6}"/>
              </a:ext>
            </a:extLst>
          </p:cNvPr>
          <p:cNvSpPr/>
          <p:nvPr/>
        </p:nvSpPr>
        <p:spPr>
          <a:xfrm>
            <a:off x="5531477" y="2669984"/>
            <a:ext cx="1878176" cy="1076198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61" name="Облачко с текстом: овальное 60">
            <a:extLst>
              <a:ext uri="{FF2B5EF4-FFF2-40B4-BE49-F238E27FC236}">
                <a16:creationId xmlns:a16="http://schemas.microsoft.com/office/drawing/2014/main" id="{B53BACBB-174F-4307-B1D3-63B140C74214}"/>
              </a:ext>
            </a:extLst>
          </p:cNvPr>
          <p:cNvSpPr/>
          <p:nvPr/>
        </p:nvSpPr>
        <p:spPr>
          <a:xfrm>
            <a:off x="503024" y="5441548"/>
            <a:ext cx="2062124" cy="102780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33147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Garamond" panose="02020404030301010803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Times New Roman" panose="02020603050405020304" pitchFamily="18" charset="0"/>
                <a:cs typeface="Arial" panose="020B0604020202020204" pitchFamily="34" charset="0"/>
              </a:rPr>
              <a:t>ети       с проблемами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виток: горизонтальный 61">
            <a:extLst>
              <a:ext uri="{FF2B5EF4-FFF2-40B4-BE49-F238E27FC236}">
                <a16:creationId xmlns:a16="http://schemas.microsoft.com/office/drawing/2014/main" id="{A8FCBD09-49C1-4C2B-82A4-65723982EE72}"/>
              </a:ext>
            </a:extLst>
          </p:cNvPr>
          <p:cNvSpPr/>
          <p:nvPr/>
        </p:nvSpPr>
        <p:spPr>
          <a:xfrm>
            <a:off x="3270209" y="728363"/>
            <a:ext cx="4413868" cy="1654607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ПМПК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Мониторинг результативности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BA50FBC-C931-4939-BCFA-DAFDC59F6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93824">
            <a:off x="1568883" y="2908841"/>
            <a:ext cx="1997571" cy="475529"/>
          </a:xfrm>
          <a:prstGeom prst="rect">
            <a:avLst/>
          </a:prstGeom>
        </p:spPr>
      </p:pic>
      <p:sp>
        <p:nvSpPr>
          <p:cNvPr id="66" name="Стрелка: вниз 65">
            <a:extLst>
              <a:ext uri="{FF2B5EF4-FFF2-40B4-BE49-F238E27FC236}">
                <a16:creationId xmlns:a16="http://schemas.microsoft.com/office/drawing/2014/main" id="{DB2E6696-FC18-4639-9CBE-7EC46B5ED4A4}"/>
              </a:ext>
            </a:extLst>
          </p:cNvPr>
          <p:cNvSpPr/>
          <p:nvPr/>
        </p:nvSpPr>
        <p:spPr>
          <a:xfrm>
            <a:off x="4050928" y="2220445"/>
            <a:ext cx="209516" cy="49461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510CEF6-C925-45C3-A4F2-07B20A67A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37" y="3587036"/>
            <a:ext cx="232594" cy="30464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0471E54-9A7A-4F17-9542-283DBA802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445" y="4564704"/>
            <a:ext cx="231668" cy="30482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0CBA196-0A78-403E-A05F-CEA8972EF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467" y="5554404"/>
            <a:ext cx="231668" cy="304826"/>
          </a:xfrm>
          <a:prstGeom prst="rect">
            <a:avLst/>
          </a:prstGeom>
        </p:spPr>
      </p:pic>
      <p:sp>
        <p:nvSpPr>
          <p:cNvPr id="77" name="Стрелка: вправо 76">
            <a:extLst>
              <a:ext uri="{FF2B5EF4-FFF2-40B4-BE49-F238E27FC236}">
                <a16:creationId xmlns:a16="http://schemas.microsoft.com/office/drawing/2014/main" id="{68E71213-8620-4799-950E-4894DDBF7FC6}"/>
              </a:ext>
            </a:extLst>
          </p:cNvPr>
          <p:cNvSpPr/>
          <p:nvPr/>
        </p:nvSpPr>
        <p:spPr>
          <a:xfrm>
            <a:off x="4739759" y="5910016"/>
            <a:ext cx="463856" cy="2536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Стрелка: вправо 79">
            <a:extLst>
              <a:ext uri="{FF2B5EF4-FFF2-40B4-BE49-F238E27FC236}">
                <a16:creationId xmlns:a16="http://schemas.microsoft.com/office/drawing/2014/main" id="{2B432057-5B09-433E-9DCF-B4274CD855EA}"/>
              </a:ext>
            </a:extLst>
          </p:cNvPr>
          <p:cNvSpPr/>
          <p:nvPr/>
        </p:nvSpPr>
        <p:spPr>
          <a:xfrm>
            <a:off x="7908957" y="1729671"/>
            <a:ext cx="1013619" cy="2273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B7613BF-304E-4D11-B37E-7439A5BAE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58650" flipH="1">
            <a:off x="6089392" y="2115636"/>
            <a:ext cx="310389" cy="73843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B46A3C1-1626-43A3-B623-C8E0374A4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2954">
            <a:off x="8326562" y="2502039"/>
            <a:ext cx="246700" cy="163552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4B2145-B59D-436F-A2A7-6FB2B292B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49340" y="3037012"/>
            <a:ext cx="264086" cy="73009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E9CB8EC-3C83-43D3-B800-D9E19E8D8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47610" y="3004780"/>
            <a:ext cx="268247" cy="73158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DBE183A-6434-4CAB-B50F-73459E27A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502" y="4700170"/>
            <a:ext cx="268247" cy="73158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7484136-EAC1-45EB-86D8-AC5658E011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155" y="4634752"/>
            <a:ext cx="268247" cy="731583"/>
          </a:xfrm>
          <a:prstGeom prst="rect">
            <a:avLst/>
          </a:prstGeom>
        </p:spPr>
      </p:pic>
      <p:sp>
        <p:nvSpPr>
          <p:cNvPr id="97" name="Свиток: вертикальный 96">
            <a:extLst>
              <a:ext uri="{FF2B5EF4-FFF2-40B4-BE49-F238E27FC236}">
                <a16:creationId xmlns:a16="http://schemas.microsoft.com/office/drawing/2014/main" id="{30F7BD78-9504-421B-B6A2-80262B6B0111}"/>
              </a:ext>
            </a:extLst>
          </p:cNvPr>
          <p:cNvSpPr/>
          <p:nvPr/>
        </p:nvSpPr>
        <p:spPr>
          <a:xfrm>
            <a:off x="9025467" y="1706476"/>
            <a:ext cx="1736139" cy="891151"/>
          </a:xfrm>
          <a:prstGeom prst="vertic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Рекомендации</a:t>
            </a:r>
            <a:r>
              <a:rPr lang="ru-RU" sz="1600" b="1" dirty="0"/>
              <a:t> к портрету ребёнка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A4688126-E594-4384-8750-00496067A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942040">
            <a:off x="8634365" y="3358336"/>
            <a:ext cx="569277" cy="41326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E11EB82-946F-43AC-A9C4-47909979E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68800">
            <a:off x="8552667" y="5311703"/>
            <a:ext cx="586640" cy="512166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8B571FFD-4365-45FD-9811-1B6D9CB06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96199">
            <a:off x="8460281" y="4436262"/>
            <a:ext cx="682849" cy="469684"/>
          </a:xfrm>
          <a:prstGeom prst="rect">
            <a:avLst/>
          </a:prstGeom>
        </p:spPr>
      </p:pic>
      <p:sp>
        <p:nvSpPr>
          <p:cNvPr id="104" name="Свиток: вертикальный 103">
            <a:extLst>
              <a:ext uri="{FF2B5EF4-FFF2-40B4-BE49-F238E27FC236}">
                <a16:creationId xmlns:a16="http://schemas.microsoft.com/office/drawing/2014/main" id="{85714643-F0BE-47CC-B74B-C906AD645D63}"/>
              </a:ext>
            </a:extLst>
          </p:cNvPr>
          <p:cNvSpPr/>
          <p:nvPr/>
        </p:nvSpPr>
        <p:spPr>
          <a:xfrm>
            <a:off x="5448835" y="4123172"/>
            <a:ext cx="3096390" cy="2175739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ПМПк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Повторная диагностика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553BFE-01C9-43D9-92C9-6882508A1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480" y="3773027"/>
            <a:ext cx="237765" cy="304826"/>
          </a:xfrm>
          <a:prstGeom prst="rect">
            <a:avLst/>
          </a:prstGeom>
        </p:spPr>
      </p:pic>
      <p:sp>
        <p:nvSpPr>
          <p:cNvPr id="111" name="Двойная волна 110">
            <a:extLst>
              <a:ext uri="{FF2B5EF4-FFF2-40B4-BE49-F238E27FC236}">
                <a16:creationId xmlns:a16="http://schemas.microsoft.com/office/drawing/2014/main" id="{60BFA293-AB39-4934-8156-E8C501A9228E}"/>
              </a:ext>
            </a:extLst>
          </p:cNvPr>
          <p:cNvSpPr/>
          <p:nvPr/>
        </p:nvSpPr>
        <p:spPr>
          <a:xfrm>
            <a:off x="9148297" y="3099155"/>
            <a:ext cx="1490477" cy="659689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8DC8B55F-51EE-45FC-A1EA-B080C2DB6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5512" y="3229320"/>
            <a:ext cx="1114198" cy="46786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AA1B8D40-146B-4C19-BA29-7D210F68FB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989592">
            <a:off x="8404301" y="3361788"/>
            <a:ext cx="663414" cy="69830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F431DB8-A774-4ED8-847B-AF0B3322B1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841786">
            <a:off x="8129101" y="5164636"/>
            <a:ext cx="875949" cy="8371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5EAF91C-49D7-4EA4-82E7-00F51AC38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094325">
            <a:off x="8263853" y="4305119"/>
            <a:ext cx="679996" cy="761596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6136226C-7208-4B13-BD22-09A831EC7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808" y="1484455"/>
            <a:ext cx="350262" cy="65527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41D070EE-76BF-45F5-892A-E98A3044B9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8040658" y="2815269"/>
            <a:ext cx="6459324" cy="246243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7057E867-FC7C-4990-8EA3-06901476EF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8288323" y="232309"/>
            <a:ext cx="3490575" cy="1893689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82B44756-2C05-4F33-81AA-E67B8CBA5A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762550" y="5657675"/>
            <a:ext cx="7111299" cy="2053025"/>
          </a:xfrm>
          <a:prstGeom prst="rect">
            <a:avLst/>
          </a:prstGeom>
        </p:spPr>
      </p:pic>
      <p:sp>
        <p:nvSpPr>
          <p:cNvPr id="130" name="Двойная волна 129">
            <a:extLst>
              <a:ext uri="{FF2B5EF4-FFF2-40B4-BE49-F238E27FC236}">
                <a16:creationId xmlns:a16="http://schemas.microsoft.com/office/drawing/2014/main" id="{9E96B6BE-4A41-464E-8CCB-11AE9A8A1848}"/>
              </a:ext>
            </a:extLst>
          </p:cNvPr>
          <p:cNvSpPr/>
          <p:nvPr/>
        </p:nvSpPr>
        <p:spPr>
          <a:xfrm>
            <a:off x="9170537" y="4125916"/>
            <a:ext cx="1496109" cy="9144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Консультация</a:t>
            </a:r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AB3AC8FC-ABBD-4459-9D4F-A10EBF6903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8749" y="1673417"/>
            <a:ext cx="786452" cy="835224"/>
          </a:xfrm>
          <a:prstGeom prst="rect">
            <a:avLst/>
          </a:prstGeom>
        </p:spPr>
      </p:pic>
      <p:sp>
        <p:nvSpPr>
          <p:cNvPr id="133" name="Двойная волна 132">
            <a:extLst>
              <a:ext uri="{FF2B5EF4-FFF2-40B4-BE49-F238E27FC236}">
                <a16:creationId xmlns:a16="http://schemas.microsoft.com/office/drawing/2014/main" id="{DCEA79CA-4D91-4965-934C-490A376EC7C1}"/>
              </a:ext>
            </a:extLst>
          </p:cNvPr>
          <p:cNvSpPr/>
          <p:nvPr/>
        </p:nvSpPr>
        <p:spPr>
          <a:xfrm>
            <a:off x="9170536" y="5255943"/>
            <a:ext cx="1496109" cy="683175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КРР</a:t>
            </a:r>
          </a:p>
        </p:txBody>
      </p: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D5E63BC7-2674-4EAF-855B-AA2704C1E0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550" y="273090"/>
            <a:ext cx="2759860" cy="1889924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F046FD1C-87FE-4337-83CB-15AFDF6C12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>
            <a:off x="6512662" y="5686141"/>
            <a:ext cx="5159952" cy="2054530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F1395759-A2B9-4355-99E8-F430D87776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80035" y="1544168"/>
            <a:ext cx="2462997" cy="53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D6200C-4492-466E-BD89-61B3E16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C6E706-6A2B-4B49-B316-085AFBA6E4E7}"/>
              </a:ext>
            </a:extLst>
          </p:cNvPr>
          <p:cNvSpPr txBox="1"/>
          <p:nvPr/>
        </p:nvSpPr>
        <p:spPr>
          <a:xfrm>
            <a:off x="0" y="76912"/>
            <a:ext cx="12192000" cy="108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1968500" algn="ctr">
              <a:lnSpc>
                <a:spcPct val="112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Сопровождение может быть направлено на основного носителя проблемы, на кого - либо из его окружения, на всю систему в целом</a:t>
            </a:r>
          </a:p>
          <a:p>
            <a:pPr marL="266700" marR="1968500" algn="ctr">
              <a:lnSpc>
                <a:spcPct val="112000"/>
              </a:lnSpc>
              <a:spcAft>
                <a:spcPts val="0"/>
              </a:spcAft>
            </a:pP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41765-596A-4E76-948A-3061113F38D6}"/>
              </a:ext>
            </a:extLst>
          </p:cNvPr>
          <p:cNvSpPr txBox="1"/>
          <p:nvPr/>
        </p:nvSpPr>
        <p:spPr>
          <a:xfrm>
            <a:off x="489248" y="1426401"/>
            <a:ext cx="1123558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00"/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Основные методы сопровождения:</a:t>
            </a:r>
          </a:p>
          <a:p>
            <a:pPr marR="508000"/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600" marR="469900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диагностический </a:t>
            </a:r>
          </a:p>
          <a:p>
            <a:pPr marL="101600" marR="469900">
              <a:spcAft>
                <a:spcPts val="0"/>
              </a:spcAft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информационный </a:t>
            </a:r>
          </a:p>
          <a:p>
            <a:pPr marL="101600" marR="469900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проектировочный </a:t>
            </a:r>
          </a:p>
          <a:p>
            <a:pPr marL="101600" marR="469900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консультативный</a:t>
            </a:r>
            <a:endParaRPr lang="ru-RU" sz="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150DBE-91F3-471F-A144-B38990AE5258}"/>
              </a:ext>
            </a:extLst>
          </p:cNvPr>
          <p:cNvSpPr txBox="1"/>
          <p:nvPr/>
        </p:nvSpPr>
        <p:spPr>
          <a:xfrm>
            <a:off x="489247" y="3566979"/>
            <a:ext cx="11235583" cy="1862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5100">
              <a:lnSpc>
                <a:spcPct val="113000"/>
              </a:lnSpc>
            </a:pPr>
            <a:r>
              <a:rPr lang="ru-RU" sz="26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Участниками процесса индивидуального сопровождения выступают:</a:t>
            </a:r>
            <a:endParaRPr lang="ru-RU" sz="1000" i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сопровождающий</a:t>
            </a: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80"/>
              </a:lnSpc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сопровождаемый</a:t>
            </a: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90"/>
              </a:lnSpc>
            </a:pPr>
            <a:r>
              <a: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его ближайшее окружение</a:t>
            </a: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811EB9-E1EE-4F93-B70D-918FF384860F}"/>
              </a:ext>
            </a:extLst>
          </p:cNvPr>
          <p:cNvSpPr txBox="1"/>
          <p:nvPr/>
        </p:nvSpPr>
        <p:spPr>
          <a:xfrm>
            <a:off x="2248249" y="381348"/>
            <a:ext cx="9597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Arial" panose="020B0604020202020204" pitchFamily="34" charset="0"/>
                <a:cs typeface="+mn-cs"/>
              </a:rPr>
              <a:t>Этапы процесса сопровождения: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A23C33">
                  <a:lumMod val="7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1AE88-6AE4-4360-BB17-14AAE4F8E356}"/>
              </a:ext>
            </a:extLst>
          </p:cNvPr>
          <p:cNvSpPr txBox="1"/>
          <p:nvPr/>
        </p:nvSpPr>
        <p:spPr>
          <a:xfrm>
            <a:off x="2304176" y="1337939"/>
            <a:ext cx="75836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Д</a:t>
            </a:r>
            <a:r>
              <a:rPr lang="ru-RU" sz="3000" b="1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иагностика сущности проблемы: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DB98C-C541-43B5-9020-DFDD0EE8ED9D}"/>
              </a:ext>
            </a:extLst>
          </p:cNvPr>
          <p:cNvSpPr txBox="1"/>
          <p:nvPr/>
        </p:nvSpPr>
        <p:spPr>
          <a:xfrm>
            <a:off x="379602" y="2334899"/>
            <a:ext cx="9597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построение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гипотезы решения проблемы 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сопровождения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DD874-403B-4133-A362-986EDF0CB527}"/>
              </a:ext>
            </a:extLst>
          </p:cNvPr>
          <p:cNvSpPr txBox="1"/>
          <p:nvPr/>
        </p:nvSpPr>
        <p:spPr>
          <a:xfrm>
            <a:off x="343949" y="2926005"/>
            <a:ext cx="10049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проектирование путей решения проблемы,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ыбор программы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D3A39-140A-4DD8-9DD2-105FBBF96E87}"/>
              </a:ext>
            </a:extLst>
          </p:cNvPr>
          <p:cNvSpPr txBox="1"/>
          <p:nvPr/>
        </p:nvSpPr>
        <p:spPr>
          <a:xfrm>
            <a:off x="343949" y="3517111"/>
            <a:ext cx="7594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отбор содержания и средств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987942-A411-4157-AC6B-B70C61D5F62D}"/>
              </a:ext>
            </a:extLst>
          </p:cNvPr>
          <p:cNvSpPr txBox="1"/>
          <p:nvPr/>
        </p:nvSpPr>
        <p:spPr>
          <a:xfrm>
            <a:off x="83891" y="4002379"/>
            <a:ext cx="6862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распределение функциональных обязанностей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BE59F-126E-4F6A-B8ED-448B5591169B}"/>
              </a:ext>
            </a:extLst>
          </p:cNvPr>
          <p:cNvSpPr txBox="1"/>
          <p:nvPr/>
        </p:nvSpPr>
        <p:spPr>
          <a:xfrm>
            <a:off x="343949" y="4575661"/>
            <a:ext cx="7594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реализация программы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FCFEE9-3BAC-4A9B-9A22-80C441164EFC}"/>
              </a:ext>
            </a:extLst>
          </p:cNvPr>
          <p:cNvSpPr txBox="1"/>
          <p:nvPr/>
        </p:nvSpPr>
        <p:spPr>
          <a:xfrm>
            <a:off x="0" y="5062374"/>
            <a:ext cx="12046591" cy="14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marR="177800">
              <a:lnSpc>
                <a:spcPct val="122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анализ качества реализации программы индивидуального сопровождения</a:t>
            </a:r>
          </a:p>
          <a:p>
            <a:pPr marL="381000" marR="177800">
              <a:lnSpc>
                <a:spcPct val="122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корректировка содержания и отбора средств для оптимизации процесса сопровождения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4BC0F-2D18-433E-98C6-273C3DCB3699}"/>
              </a:ext>
            </a:extLst>
          </p:cNvPr>
          <p:cNvSpPr txBox="1"/>
          <p:nvPr/>
        </p:nvSpPr>
        <p:spPr>
          <a:xfrm>
            <a:off x="295712" y="144101"/>
            <a:ext cx="116005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Предметом деятельности являются ситуация развития ребенка </a:t>
            </a:r>
          </a:p>
          <a:p>
            <a:pPr algn="ctr"/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как система его отношений: </a:t>
            </a:r>
          </a:p>
          <a:p>
            <a:r>
              <a:rPr lang="ru-RU" sz="2000" dirty="0">
                <a:effectLst/>
                <a:latin typeface="+mj-lt"/>
                <a:ea typeface="Arial" panose="020B0604020202020204" pitchFamily="34" charset="0"/>
              </a:rPr>
              <a:t>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с миром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с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окружающими (взрослыми и сверстниками)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23495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- с самим собой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98117-5AC9-45CA-9C5D-67D55085988B}"/>
              </a:ext>
            </a:extLst>
          </p:cNvPr>
          <p:cNvSpPr txBox="1"/>
          <p:nvPr/>
        </p:nvSpPr>
        <p:spPr>
          <a:xfrm>
            <a:off x="537246" y="3188396"/>
            <a:ext cx="6153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развитие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коррекция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восстановление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020FE-8ED3-482C-896F-CEB3A728CA40}"/>
              </a:ext>
            </a:extLst>
          </p:cNvPr>
          <p:cNvSpPr txBox="1"/>
          <p:nvPr/>
        </p:nvSpPr>
        <p:spPr>
          <a:xfrm>
            <a:off x="403022" y="2265067"/>
            <a:ext cx="11215730" cy="97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469900" algn="ctr">
              <a:lnSpc>
                <a:spcPct val="104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развития ребенка может рассматриваться как сопровождение отношений:</a:t>
            </a:r>
            <a:endParaRPr lang="ru-RU" sz="105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DC159-C67E-49FD-9729-A8FB685DBC55}"/>
              </a:ext>
            </a:extLst>
          </p:cNvPr>
          <p:cNvSpPr txBox="1"/>
          <p:nvPr/>
        </p:nvSpPr>
        <p:spPr>
          <a:xfrm>
            <a:off x="0" y="4438835"/>
            <a:ext cx="12192000" cy="1741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3505">
              <a:lnSpc>
                <a:spcPct val="108000"/>
              </a:lnSpc>
            </a:pP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                                       Цель сопровождения :</a:t>
            </a:r>
          </a:p>
          <a:p>
            <a:pPr marL="107950" indent="-103505">
              <a:lnSpc>
                <a:spcPct val="108000"/>
              </a:lnSpc>
            </a:pPr>
            <a:r>
              <a:rPr lang="ru-RU" sz="2400" dirty="0">
                <a:solidFill>
                  <a:srgbClr val="052E65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создание социально-психологических условий 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благоприятных для максимально успешного обучения и развития личности каждого воспитанника, изменение девиантных,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дезадаптивных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форм поведения на адаптивные, социально приемлемые.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BA5C17-D828-4FC9-81AD-ECEDE2E1C588}"/>
              </a:ext>
            </a:extLst>
          </p:cNvPr>
          <p:cNvSpPr txBox="1"/>
          <p:nvPr/>
        </p:nvSpPr>
        <p:spPr>
          <a:xfrm>
            <a:off x="75501" y="0"/>
            <a:ext cx="12116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Организационные условия работы Служб</a:t>
            </a:r>
            <a:endParaRPr lang="ru-RU" sz="1100" b="1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69726-4F0A-48CA-B27F-0B9387EFC571}"/>
              </a:ext>
            </a:extLst>
          </p:cNvPr>
          <p:cNvSpPr txBox="1"/>
          <p:nvPr/>
        </p:nvSpPr>
        <p:spPr>
          <a:xfrm>
            <a:off x="2390864" y="441584"/>
            <a:ext cx="8052098" cy="56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marR="673100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Необходимо организовать несколько рабочих зон:</a:t>
            </a:r>
            <a:endParaRPr lang="ru-RU" sz="9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797B0-415E-440C-A9CA-E25F01124172}"/>
              </a:ext>
            </a:extLst>
          </p:cNvPr>
          <p:cNvSpPr txBox="1"/>
          <p:nvPr/>
        </p:nvSpPr>
        <p:spPr>
          <a:xfrm>
            <a:off x="416653" y="1066684"/>
            <a:ext cx="11358693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Диагностической работы</a:t>
            </a:r>
          </a:p>
          <a:p>
            <a:pPr marR="127000" lvl="0" algn="just">
              <a:lnSpc>
                <a:spcPct val="93000"/>
              </a:lnSpc>
              <a:spcAft>
                <a:spcPts val="0"/>
              </a:spcAft>
              <a:tabLst>
                <a:tab pos="25654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Зона предназначена для проведения обследований (в групповой и индивидуальной форме). Диагностический материал систематизирован.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- Коррекционно-развивающей работы</a:t>
            </a:r>
          </a:p>
          <a:p>
            <a:pPr lvl="0" algn="just">
              <a:lnSpc>
                <a:spcPct val="81000"/>
              </a:lnSpc>
              <a:tabLst>
                <a:tab pos="25654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Для занятий с детьми здесь расставлены: стол-парта, доска. Для проведения игровых занятий предполагается свободное размещение на полу, а также разнообразный игровой материал (мягкие игрушки, куклы-марионетки и др.)</a:t>
            </a:r>
            <a:endParaRPr lang="ru-RU" sz="24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Консультативной работы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Создание доверительной и свободной обстановки включает в себя такие элементы интерьера как: картины, удобная мягкая мебель, аквариум. Цветовая гамма выдержана в мягких тонах.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00" marR="342900" indent="-381635" algn="just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Работа по гармонизации психоэмоционального состояния</a:t>
            </a:r>
          </a:p>
          <a:p>
            <a:pPr marL="381000" marR="342900" indent="-381635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Эта зона предполагает мягкое ворсистое покрытие на полу, естественная зелень комнатных растений,       негромкое звучание спокойной музыки.</a:t>
            </a:r>
            <a:endParaRPr lang="ru-RU" sz="28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- Личная зона каждого специалиста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Необходима для подготовки к работе: занятиям, консультациям, хранению документации, пособий, методической литературы.</a:t>
            </a:r>
            <a:endParaRPr lang="ru-RU" sz="7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8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13D2D-DE07-4AD7-9789-3EC6D44115B0}"/>
              </a:ext>
            </a:extLst>
          </p:cNvPr>
          <p:cNvSpPr txBox="1"/>
          <p:nvPr/>
        </p:nvSpPr>
        <p:spPr>
          <a:xfrm>
            <a:off x="-1" y="82709"/>
            <a:ext cx="12191999" cy="665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00" algn="ctr">
              <a:lnSpc>
                <a:spcPct val="124000"/>
              </a:lnSpc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Информационные ресурсы кабинета:</a:t>
            </a:r>
            <a:endParaRPr lang="ru-RU" sz="700" b="1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1CD23-325C-49C0-A8A4-2A3DF4D0D8A1}"/>
              </a:ext>
            </a:extLst>
          </p:cNvPr>
          <p:cNvSpPr txBox="1"/>
          <p:nvPr/>
        </p:nvSpPr>
        <p:spPr>
          <a:xfrm>
            <a:off x="473977" y="748212"/>
            <a:ext cx="11244042" cy="296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algn="just">
              <a:lnSpc>
                <a:spcPct val="116000"/>
              </a:lnSpc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Справочно-информационная литература </a:t>
            </a:r>
          </a:p>
          <a:p>
            <a:pPr marL="444500" algn="just">
              <a:lnSpc>
                <a:spcPct val="116000"/>
              </a:lnSpc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Диагностические компьютерные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программы </a:t>
            </a:r>
          </a:p>
          <a:p>
            <a:pPr marL="444500" marR="5321300" algn="just">
              <a:lnSpc>
                <a:spcPct val="127000"/>
              </a:lnSpc>
              <a:spcAft>
                <a:spcPts val="0"/>
              </a:spcAft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Интернет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0"/>
              </a:lnSpc>
            </a:pP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0" algn="just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- Файлообменник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900"/>
              </a:lnSpc>
            </a:pP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    - Нормативно-правовая документация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3C407-3A44-4516-9A7A-10AEF714A049}"/>
              </a:ext>
            </a:extLst>
          </p:cNvPr>
          <p:cNvSpPr txBox="1"/>
          <p:nvPr/>
        </p:nvSpPr>
        <p:spPr>
          <a:xfrm>
            <a:off x="1046527" y="3779972"/>
            <a:ext cx="2141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/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ТСО</a:t>
            </a:r>
            <a:endParaRPr lang="ru-RU" sz="5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2DB06-7641-4B63-B3F0-004D6AFC6742}"/>
              </a:ext>
            </a:extLst>
          </p:cNvPr>
          <p:cNvSpPr txBox="1"/>
          <p:nvPr/>
        </p:nvSpPr>
        <p:spPr>
          <a:xfrm>
            <a:off x="752912" y="4374334"/>
            <a:ext cx="5203271" cy="2105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0" marR="1384300" indent="-457200">
              <a:lnSpc>
                <a:spcPct val="126000"/>
              </a:lnSpc>
              <a:spcAft>
                <a:spcPts val="0"/>
              </a:spcAft>
              <a:buFontTx/>
              <a:buChar char="-"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Компьютер </a:t>
            </a:r>
          </a:p>
          <a:p>
            <a:pPr marL="787400" marR="1384300" indent="-457200">
              <a:lnSpc>
                <a:spcPct val="126000"/>
              </a:lnSpc>
              <a:spcAft>
                <a:spcPts val="0"/>
              </a:spcAft>
              <a:buFontTx/>
              <a:buChar char="-"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Принтер(Сканер)</a:t>
            </a:r>
            <a:endParaRPr lang="ru-RU" sz="10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85"/>
              </a:lnSpc>
            </a:pPr>
            <a:r>
              <a:rPr lang="ru-RU" sz="1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-    Фотоаппаратура</a:t>
            </a:r>
            <a:endParaRPr lang="ru-RU" sz="10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90"/>
              </a:lnSpc>
            </a:pPr>
            <a:r>
              <a:rPr lang="ru-RU" sz="1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  -    Музыкальный центр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073CD0-F97B-4910-8B30-7D183824E081}"/>
              </a:ext>
            </a:extLst>
          </p:cNvPr>
          <p:cNvSpPr txBox="1"/>
          <p:nvPr/>
        </p:nvSpPr>
        <p:spPr>
          <a:xfrm>
            <a:off x="6095999" y="3596693"/>
            <a:ext cx="5688652" cy="687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marR="482600">
              <a:lnSpc>
                <a:spcPct val="130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Материальный ресурс</a:t>
            </a:r>
            <a:endParaRPr lang="ru-RU" sz="6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88CC3-15E4-4CBB-84A1-B06D391F3007}"/>
              </a:ext>
            </a:extLst>
          </p:cNvPr>
          <p:cNvSpPr txBox="1"/>
          <p:nvPr/>
        </p:nvSpPr>
        <p:spPr>
          <a:xfrm>
            <a:off x="5553512" y="4374334"/>
            <a:ext cx="6164508" cy="213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Игровой материал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95"/>
              </a:lnSpc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00">
              <a:lnSpc>
                <a:spcPct val="115000"/>
              </a:lnSpc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Раздаточный материал. </a:t>
            </a:r>
          </a:p>
          <a:p>
            <a:pPr marL="381000">
              <a:lnSpc>
                <a:spcPct val="115000"/>
              </a:lnSpc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Оборудование </a:t>
            </a:r>
          </a:p>
          <a:p>
            <a:pPr marL="381000">
              <a:lnSpc>
                <a:spcPct val="115000"/>
              </a:lnSpc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(столы,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стулья,  стеллажи)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2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91BDC-96CC-4962-801A-C379484C9FBA}"/>
              </a:ext>
            </a:extLst>
          </p:cNvPr>
          <p:cNvSpPr txBox="1"/>
          <p:nvPr/>
        </p:nvSpPr>
        <p:spPr>
          <a:xfrm>
            <a:off x="0" y="159391"/>
            <a:ext cx="11761366" cy="999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2000" algn="ctr">
              <a:lnSpc>
                <a:spcPct val="107000"/>
              </a:lnSpc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Виды консультативной помощи специалистов службы сопровождения</a:t>
            </a:r>
            <a:endParaRPr lang="ru-RU" sz="8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E9E70-1E93-4461-BDD0-E5B68F8F96E8}"/>
              </a:ext>
            </a:extLst>
          </p:cNvPr>
          <p:cNvSpPr txBox="1"/>
          <p:nvPr/>
        </p:nvSpPr>
        <p:spPr>
          <a:xfrm>
            <a:off x="1677798" y="1318736"/>
            <a:ext cx="9219501" cy="336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27200" lvl="0" algn="just">
              <a:lnSpc>
                <a:spcPct val="93000"/>
              </a:lnSpc>
              <a:spcAft>
                <a:spcPts val="0"/>
              </a:spcAft>
              <a:tabLst>
                <a:tab pos="482600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Оказание психологической помощи педагогам</a:t>
            </a:r>
          </a:p>
          <a:p>
            <a:pPr marR="1727200" lvl="0" algn="just">
              <a:lnSpc>
                <a:spcPct val="93000"/>
              </a:lnSpc>
              <a:spcAft>
                <a:spcPts val="0"/>
              </a:spcAft>
              <a:tabLst>
                <a:tab pos="482600" algn="l"/>
              </a:tabLst>
            </a:pPr>
            <a:endParaRPr lang="ru-RU" sz="8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Georgia" panose="02040502050405020303" pitchFamily="18" charset="0"/>
                <a:cs typeface="Arial" panose="020B0604020202020204" pitchFamily="34" charset="0"/>
              </a:rPr>
              <a:t> 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88000"/>
              </a:lnSpc>
              <a:tabLst>
                <a:tab pos="4826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- Оказание помощи классным руководителям в подготовке </a:t>
            </a:r>
          </a:p>
          <a:p>
            <a:pPr lvl="0" algn="just">
              <a:lnSpc>
                <a:spcPct val="88000"/>
              </a:lnSpc>
              <a:tabLst>
                <a:tab pos="4826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родительским собраниям, классным часам, </a:t>
            </a:r>
          </a:p>
          <a:p>
            <a:pPr lvl="0" algn="just">
              <a:lnSpc>
                <a:spcPct val="88000"/>
              </a:lnSpc>
              <a:tabLst>
                <a:tab pos="4826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внеклассным  мероприятиям</a:t>
            </a:r>
          </a:p>
          <a:p>
            <a:pPr lvl="0" algn="just">
              <a:lnSpc>
                <a:spcPct val="88000"/>
              </a:lnSpc>
              <a:tabLst>
                <a:tab pos="482600" algn="l"/>
              </a:tabLst>
            </a:pP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Georgia" panose="02040502050405020303" pitchFamily="18" charset="0"/>
                <a:cs typeface="Arial" panose="020B0604020202020204" pitchFamily="34" charset="0"/>
              </a:rPr>
              <a:t> 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41300" lvl="0" algn="just">
              <a:lnSpc>
                <a:spcPct val="90000"/>
              </a:lnSpc>
              <a:spcAft>
                <a:spcPts val="0"/>
              </a:spcAft>
              <a:tabLst>
                <a:tab pos="4826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- Информирование и оказание методической помощи </a:t>
            </a:r>
          </a:p>
          <a:p>
            <a:pPr marR="241300" lvl="0" algn="just">
              <a:lnSpc>
                <a:spcPct val="90000"/>
              </a:lnSpc>
              <a:spcAft>
                <a:spcPts val="0"/>
              </a:spcAft>
              <a:tabLst>
                <a:tab pos="4826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учителям  (социально-психологической)</a:t>
            </a:r>
          </a:p>
          <a:p>
            <a:pPr marR="241300" lvl="0" algn="just">
              <a:lnSpc>
                <a:spcPct val="90000"/>
              </a:lnSpc>
              <a:spcAft>
                <a:spcPts val="0"/>
              </a:spcAft>
              <a:tabLst>
                <a:tab pos="482600" algn="l"/>
              </a:tabLst>
            </a:pP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Georgia" panose="02040502050405020303" pitchFamily="18" charset="0"/>
                <a:cs typeface="Arial" panose="020B0604020202020204" pitchFamily="34" charset="0"/>
              </a:rPr>
              <a:t> 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- Групповые и индивидуальные беседы,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супервизия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, 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сеансы релаксации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1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62ED5-3D1D-45C8-B1C6-46C986B92317}"/>
              </a:ext>
            </a:extLst>
          </p:cNvPr>
          <p:cNvSpPr txBox="1"/>
          <p:nvPr/>
        </p:nvSpPr>
        <p:spPr>
          <a:xfrm>
            <a:off x="478174" y="229679"/>
            <a:ext cx="12250724" cy="510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73200">
              <a:lnSpc>
                <a:spcPct val="97000"/>
              </a:lnSpc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Совместная работа педагога-психолога и социального педагога</a:t>
            </a:r>
            <a:endParaRPr lang="ru-RU" sz="8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1F6EE-DD24-465E-B9B4-4CC6712FA910}"/>
              </a:ext>
            </a:extLst>
          </p:cNvPr>
          <p:cNvSpPr txBox="1"/>
          <p:nvPr/>
        </p:nvSpPr>
        <p:spPr>
          <a:xfrm>
            <a:off x="385894" y="1062588"/>
            <a:ext cx="12192000" cy="404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00" marR="2844800" indent="-380365">
              <a:lnSpc>
                <a:spcPct val="105000"/>
              </a:lnSpc>
              <a:spcAft>
                <a:spcPts val="0"/>
              </a:spcAft>
              <a:tabLst>
                <a:tab pos="381000" algn="l"/>
              </a:tabLst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Сопровождение воспитательно-образовательного процесса</a:t>
            </a:r>
          </a:p>
          <a:p>
            <a:pPr marL="393700" marR="2844800" indent="-380365">
              <a:lnSpc>
                <a:spcPct val="105000"/>
              </a:lnSpc>
              <a:spcAft>
                <a:spcPts val="0"/>
              </a:spcAft>
              <a:tabLst>
                <a:tab pos="381000" algn="l"/>
              </a:tabLst>
            </a:pP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3700" indent="-380365">
              <a:lnSpc>
                <a:spcPct val="104000"/>
              </a:lnSpc>
              <a:tabLst>
                <a:tab pos="3810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Социально-психологическое сопровождение процессов адаптации</a:t>
            </a:r>
          </a:p>
          <a:p>
            <a:pPr marL="393700" indent="-380365">
              <a:lnSpc>
                <a:spcPct val="104000"/>
              </a:lnSpc>
              <a:tabLst>
                <a:tab pos="381000" algn="l"/>
              </a:tabLst>
            </a:pP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3700" marR="774700" indent="-380365">
              <a:lnSpc>
                <a:spcPct val="104000"/>
              </a:lnSpc>
              <a:spcAft>
                <a:spcPts val="0"/>
              </a:spcAft>
              <a:tabLst>
                <a:tab pos="3810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Согласованное м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етодическое сопровождение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93700" marR="774700" indent="-380365">
              <a:lnSpc>
                <a:spcPct val="104000"/>
              </a:lnSpc>
              <a:spcAft>
                <a:spcPts val="0"/>
              </a:spcAft>
              <a:tabLst>
                <a:tab pos="381000" algn="l"/>
              </a:tabLst>
            </a:pP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3700" marR="342900" indent="-380365">
              <a:lnSpc>
                <a:spcPct val="105000"/>
              </a:lnSpc>
              <a:spcAft>
                <a:spcPts val="0"/>
              </a:spcAft>
              <a:tabLst>
                <a:tab pos="3810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воспитанников, учащихся и представителей родительской группы с проблемами в воспитании и обучении</a:t>
            </a:r>
          </a:p>
          <a:p>
            <a:pPr marL="393700" marR="342900" indent="-380365">
              <a:lnSpc>
                <a:spcPct val="105000"/>
              </a:lnSpc>
              <a:spcAft>
                <a:spcPts val="0"/>
              </a:spcAft>
              <a:tabLst>
                <a:tab pos="381000" algn="l"/>
              </a:tabLst>
            </a:pP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3700" marR="965200" indent="-380365">
              <a:lnSpc>
                <a:spcPct val="110000"/>
              </a:lnSpc>
              <a:spcAft>
                <a:spcPts val="0"/>
              </a:spcAft>
              <a:tabLst>
                <a:tab pos="381000" algn="l"/>
              </a:tabLs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Психолого-педагогическая реабилитация условно осужденных учащихся</a:t>
            </a:r>
          </a:p>
          <a:p>
            <a:pPr marL="393700" marR="965200" indent="-380365">
              <a:lnSpc>
                <a:spcPct val="110000"/>
              </a:lnSpc>
              <a:spcAft>
                <a:spcPts val="0"/>
              </a:spcAft>
              <a:tabLst>
                <a:tab pos="381000" algn="l"/>
              </a:tabLs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AB4A53-4956-4814-A771-97512BB6AB34}"/>
              </a:ext>
            </a:extLst>
          </p:cNvPr>
          <p:cNvSpPr txBox="1"/>
          <p:nvPr/>
        </p:nvSpPr>
        <p:spPr>
          <a:xfrm>
            <a:off x="-1" y="145661"/>
            <a:ext cx="12191999" cy="1007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0200" indent="113030" algn="ctr">
              <a:lnSpc>
                <a:spcPct val="108000"/>
              </a:lnSpc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екомендуемая документация для всех специалистов психолого-педагогического сопровождения:</a:t>
            </a:r>
            <a:endParaRPr lang="ru-RU" sz="9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AF00-40B7-46DA-9150-B9453C75B2A6}"/>
              </a:ext>
            </a:extLst>
          </p:cNvPr>
          <p:cNvSpPr txBox="1"/>
          <p:nvPr/>
        </p:nvSpPr>
        <p:spPr>
          <a:xfrm>
            <a:off x="0" y="1192660"/>
            <a:ext cx="12191998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469900">
              <a:spcAft>
                <a:spcPts val="0"/>
              </a:spcAft>
            </a:pPr>
            <a:r>
              <a:rPr lang="ru-RU" sz="215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Перспективный план работы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психолого-педагогического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сопровождения, утвержденный руководителем ОО</a:t>
            </a:r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177800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Графики работы специалистов, утвержденные директором</a:t>
            </a:r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  <a:tabLst>
                <a:tab pos="186055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Социальный паспорт учебного заведения, который составляется социальным педагогом на основе данных социальных паспортов классов</a:t>
            </a:r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1150" marR="1295400" indent="-285750">
              <a:spcAft>
                <a:spcPts val="0"/>
              </a:spcAft>
              <a:buFontTx/>
              <a:buChar char="-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Циклограмма тематических групповых консультаций и консультаций для отдельных       категорий   родителей</a:t>
            </a:r>
            <a:endParaRPr lang="ru-RU" sz="1050" i="1" dirty="0">
              <a:solidFill>
                <a:schemeClr val="accent1">
                  <a:lumMod val="50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400" marR="1295400">
              <a:spcAft>
                <a:spcPts val="0"/>
              </a:spcAft>
            </a:pPr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79400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86055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Проекты по наиболее актуальным направлениям и программы занятий</a:t>
            </a:r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571500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86055" algn="l"/>
              </a:tabLs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Карты психолого-педагогического и медико-социального сопровождения учащихся, нуждающихся в комплексном сопровождении, в том числе детей с ОВЗ и детей-инвалидов</a:t>
            </a:r>
            <a:endParaRPr lang="ru-RU" sz="11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FF324-0225-469E-9520-9CF75E8C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EDA97-4D0D-4920-98A2-4ADD6EDC43EF}"/>
              </a:ext>
            </a:extLst>
          </p:cNvPr>
          <p:cNvSpPr txBox="1"/>
          <p:nvPr/>
        </p:nvSpPr>
        <p:spPr>
          <a:xfrm>
            <a:off x="201335" y="556168"/>
            <a:ext cx="1199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пределение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«психолого- педагогическое сопровождение»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C42F9-4B62-4B6C-94AA-BF4C58A512CA}"/>
              </a:ext>
            </a:extLst>
          </p:cNvPr>
          <p:cNvSpPr txBox="1"/>
          <p:nvPr/>
        </p:nvSpPr>
        <p:spPr>
          <a:xfrm>
            <a:off x="620785" y="1758666"/>
            <a:ext cx="10947633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400"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профессиональной деятельности психолога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социального педагога, направленной на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927100" indent="100330" algn="ctr">
              <a:spcAft>
                <a:spcPts val="0"/>
              </a:spcAft>
            </a:pPr>
            <a:r>
              <a:rPr lang="ru-RU" sz="235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социально - психологических условий для успешного обучения и психологического развития ребенка в ситуациях школьного взаимодействия,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5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предупреждение всех видов асоциального поведения, психологической депривации и дезадаптации у школьников с ослабленным здоровьем и особыми образовательными потребностями.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66E246-E9FB-4AB3-9A2D-C0B81C570EF1}"/>
              </a:ext>
            </a:extLst>
          </p:cNvPr>
          <p:cNvSpPr txBox="1"/>
          <p:nvPr/>
        </p:nvSpPr>
        <p:spPr>
          <a:xfrm>
            <a:off x="209724" y="235686"/>
            <a:ext cx="11862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Рекомендуемая документация для всех специалистов:</a:t>
            </a:r>
            <a:endParaRPr lang="ru-RU" sz="16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2D6A0-7320-4663-88B9-B837E81CDCEF}"/>
              </a:ext>
            </a:extLst>
          </p:cNvPr>
          <p:cNvSpPr txBox="1"/>
          <p:nvPr/>
        </p:nvSpPr>
        <p:spPr>
          <a:xfrm>
            <a:off x="243279" y="1189793"/>
            <a:ext cx="11772554" cy="182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4953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Речевые карты обучающихся, зачисленных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логопункт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marR="584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Документы психолого-медико-педагогического консилиума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</a:b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647700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  - Списки детей, нуждающихся в сопровождении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143000" lvl="0">
              <a:lnSpc>
                <a:spcPct val="117000"/>
              </a:lnSpc>
              <a:spcAft>
                <a:spcPts val="0"/>
              </a:spcAft>
              <a:tabLst>
                <a:tab pos="65595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  - Заключения по результатам проведенного психодиагностического   исследования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</a:b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marR="558800">
              <a:lnSpc>
                <a:spcPct val="122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Журнал учета форм работы по направлениям деятельности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43717-2B76-4040-8C30-332D9218137C}"/>
              </a:ext>
            </a:extLst>
          </p:cNvPr>
          <p:cNvSpPr txBox="1"/>
          <p:nvPr/>
        </p:nvSpPr>
        <p:spPr>
          <a:xfrm>
            <a:off x="-1" y="3181614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srgbClr val="A23C33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Arial" panose="020B0604020202020204" pitchFamily="34" charset="0"/>
                <a:cs typeface="+mn-cs"/>
              </a:rPr>
              <a:t>Рекомендуемая документация для всех специалистов: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A23C33">
                  <a:lumMod val="7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8483A-DEEE-49F9-BE83-538D55D8FAD5}"/>
              </a:ext>
            </a:extLst>
          </p:cNvPr>
          <p:cNvSpPr txBox="1"/>
          <p:nvPr/>
        </p:nvSpPr>
        <p:spPr>
          <a:xfrm>
            <a:off x="44741" y="3981953"/>
            <a:ext cx="12191998" cy="260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lnSpc>
                <a:spcPct val="111000"/>
              </a:lnSpc>
            </a:pPr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Программы коррекционно-развивающей работы или тематические планы, согласованные с Методическим советом городской психологической службы образования и утвержденные </a:t>
            </a:r>
            <a:r>
              <a:rPr lang="ru-RU" sz="200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руководителем ОО;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marR="1117600">
              <a:lnSpc>
                <a:spcPct val="114000"/>
              </a:lnSpc>
              <a:spcAft>
                <a:spcPts val="0"/>
              </a:spcAft>
            </a:pPr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Индивидуальные программы (планы) реабилитации обучающихся;</a:t>
            </a:r>
            <a:br>
              <a:rPr lang="ru-RU" sz="2000" dirty="0">
                <a:effectLst/>
                <a:latin typeface="+mj-lt"/>
                <a:ea typeface="Arial" panose="020B0604020202020204" pitchFamily="34" charset="0"/>
              </a:rPr>
            </a:br>
            <a:r>
              <a:rPr lang="ru-RU" sz="2000" dirty="0">
                <a:latin typeface="+mj-lt"/>
                <a:ea typeface="Arial" panose="020B0604020202020204" pitchFamily="34" charset="0"/>
              </a:rPr>
              <a:t>- </a:t>
            </a:r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Акты обследований жилищно-бытовых условий;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40"/>
              </a:lnSpc>
            </a:pPr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533400" algn="l"/>
              </a:tabLst>
            </a:pPr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- Анализы работы специалистов за текущий год;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40"/>
              </a:lnSpc>
            </a:pPr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2700" lvl="0">
              <a:lnSpc>
                <a:spcPct val="116000"/>
              </a:lnSpc>
              <a:spcAft>
                <a:spcPts val="0"/>
              </a:spcAft>
              <a:tabLst>
                <a:tab pos="529590" algn="l"/>
              </a:tabLst>
            </a:pPr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- Должностные инструкции, которые находятся у специалистов и руководителя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br>
              <a:rPr lang="ru-RU" sz="2000" dirty="0">
                <a:effectLst/>
                <a:latin typeface="+mj-lt"/>
                <a:ea typeface="Arial" panose="020B0604020202020204" pitchFamily="34" charset="0"/>
              </a:rPr>
            </a:br>
            <a:r>
              <a:rPr lang="ru-RU" sz="9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- другие.</a:t>
            </a:r>
            <a:endParaRPr lang="ru-RU" sz="9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B5773-02F8-464D-B5F9-3CE9B3A08210}"/>
              </a:ext>
            </a:extLst>
          </p:cNvPr>
          <p:cNvSpPr txBox="1"/>
          <p:nvPr/>
        </p:nvSpPr>
        <p:spPr>
          <a:xfrm>
            <a:off x="352338" y="156834"/>
            <a:ext cx="10779853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02895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динамике развития обучающихся (воспитанников) образовательного учреждения прошедших обследование на ПМПК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4B434-A8D9-41FD-88C8-442816B1B3DB}"/>
              </a:ext>
            </a:extLst>
          </p:cNvPr>
          <p:cNvSpPr txBox="1"/>
          <p:nvPr/>
        </p:nvSpPr>
        <p:spPr>
          <a:xfrm>
            <a:off x="352339" y="625164"/>
            <a:ext cx="11839662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02895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(название ОО)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03B65-8A64-4EBC-812C-E2893EA4FA96}"/>
              </a:ext>
            </a:extLst>
          </p:cNvPr>
          <p:cNvSpPr txBox="1"/>
          <p:nvPr/>
        </p:nvSpPr>
        <p:spPr>
          <a:xfrm>
            <a:off x="352338" y="1238537"/>
            <a:ext cx="6153324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0289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год_____________________________________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CA36F44-4B30-4862-B16F-F2BE8D685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19355"/>
              </p:ext>
            </p:extLst>
          </p:nvPr>
        </p:nvGraphicFramePr>
        <p:xfrm>
          <a:off x="461292" y="1977874"/>
          <a:ext cx="11014847" cy="2912238"/>
        </p:xfrm>
        <a:graphic>
          <a:graphicData uri="http://schemas.openxmlformats.org/drawingml/2006/table">
            <a:tbl>
              <a:tblPr firstRow="1" firstCol="1" bandRow="1"/>
              <a:tblGrid>
                <a:gridCol w="696389">
                  <a:extLst>
                    <a:ext uri="{9D8B030D-6E8A-4147-A177-3AD203B41FA5}">
                      <a16:colId xmlns:a16="http://schemas.microsoft.com/office/drawing/2014/main" val="114685921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245900771"/>
                    </a:ext>
                  </a:extLst>
                </a:gridCol>
                <a:gridCol w="855677">
                  <a:extLst>
                    <a:ext uri="{9D8B030D-6E8A-4147-A177-3AD203B41FA5}">
                      <a16:colId xmlns:a16="http://schemas.microsoft.com/office/drawing/2014/main" val="2375567965"/>
                    </a:ext>
                  </a:extLst>
                </a:gridCol>
                <a:gridCol w="1543574">
                  <a:extLst>
                    <a:ext uri="{9D8B030D-6E8A-4147-A177-3AD203B41FA5}">
                      <a16:colId xmlns:a16="http://schemas.microsoft.com/office/drawing/2014/main" val="4109114832"/>
                    </a:ext>
                  </a:extLst>
                </a:gridCol>
                <a:gridCol w="1057013">
                  <a:extLst>
                    <a:ext uri="{9D8B030D-6E8A-4147-A177-3AD203B41FA5}">
                      <a16:colId xmlns:a16="http://schemas.microsoft.com/office/drawing/2014/main" val="188354917"/>
                    </a:ext>
                  </a:extLst>
                </a:gridCol>
                <a:gridCol w="1174459">
                  <a:extLst>
                    <a:ext uri="{9D8B030D-6E8A-4147-A177-3AD203B41FA5}">
                      <a16:colId xmlns:a16="http://schemas.microsoft.com/office/drawing/2014/main" val="1280757058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432136517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3590256810"/>
                    </a:ext>
                  </a:extLst>
                </a:gridCol>
                <a:gridCol w="1057013">
                  <a:extLst>
                    <a:ext uri="{9D8B030D-6E8A-4147-A177-3AD203B41FA5}">
                      <a16:colId xmlns:a16="http://schemas.microsoft.com/office/drawing/2014/main" val="1184759244"/>
                    </a:ext>
                  </a:extLst>
                </a:gridCol>
                <a:gridCol w="1073790">
                  <a:extLst>
                    <a:ext uri="{9D8B030D-6E8A-4147-A177-3AD203B41FA5}">
                      <a16:colId xmlns:a16="http://schemas.microsoft.com/office/drawing/2014/main" val="3492087342"/>
                    </a:ext>
                  </a:extLst>
                </a:gridCol>
              </a:tblGrid>
              <a:tr h="1983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 ребёнка,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заключения ПМПК, программа обучения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Динамика развития обучающего (воспитаника)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67433"/>
                  </a:ext>
                </a:extLst>
              </a:tr>
              <a:tr h="732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Положи-тельная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положительная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Незначительная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Отрицательная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Волнообразная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Избирательная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18599"/>
                  </a:ext>
                </a:extLst>
              </a:tr>
              <a:tr h="441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460510"/>
                  </a:ext>
                </a:extLst>
              </a:tr>
              <a:tr h="41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97760"/>
                  </a:ext>
                </a:extLst>
              </a:tr>
              <a:tr h="812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2895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2" marR="42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62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64E5F-49DD-4462-9846-4F09CAAF935A}"/>
              </a:ext>
            </a:extLst>
          </p:cNvPr>
          <p:cNvSpPr txBox="1"/>
          <p:nvPr/>
        </p:nvSpPr>
        <p:spPr>
          <a:xfrm>
            <a:off x="966132" y="844857"/>
            <a:ext cx="10259735" cy="507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1 - Положительная динамика развития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хороший уровень выполнение ребёнком содержания соответствующей специальной (коррекционной) программы обучения и воспитания согласно временной последовательности, и содержания разделов индивидуальной коррекционно-развивающей программы в соответствии с его возможностями, а также рост самостоятельности ребёнка в различных видах деятельности, его коммуникативной и социальной компетенции.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2 - Относительно положительная динамика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удовлетворительный уровень усвоения содержания образовательной и индивидуальной коррекционно-развивающей программы, незначительный рост самостоятельности, трудности организации собственной деятельности, актуализации имеющихся знаний, замедленный темп усвоения знаний, умений и навыков и их непрочность.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3 - Незначительная динамика развития 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низкую продуктивность и низкую успешность по всем разделам специальной (коррекционной)программы воспитания и обучения и разделам индивидуальной коррекционно-развивающей программы, длительное время на усвоение знаний, умений и навыков, правил поведения. Бедность, отрывочность, бессистемность знаний и представлений об окружающем, низкую обучаемость, а также трудности переноса усвоенных знаний, опыта общения в практику реальных жизненных ситуаций.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04F77C-68FD-4514-8E67-D969AFFF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4BD3E-39AA-4D65-8EDA-A9E535668841}"/>
              </a:ext>
            </a:extLst>
          </p:cNvPr>
          <p:cNvSpPr txBox="1"/>
          <p:nvPr/>
        </p:nvSpPr>
        <p:spPr>
          <a:xfrm>
            <a:off x="159391" y="243180"/>
            <a:ext cx="11912367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составе службы психолого-педагогического сопровождения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образовательного процесса в ОО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2020-2021 учебный год</a:t>
            </a:r>
            <a:endParaRPr lang="ru-RU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F935B-F210-4E1D-BC07-4E2C4700A07E}"/>
              </a:ext>
            </a:extLst>
          </p:cNvPr>
          <p:cNvSpPr txBox="1"/>
          <p:nvPr/>
        </p:nvSpPr>
        <p:spPr>
          <a:xfrm>
            <a:off x="526410" y="1220884"/>
            <a:ext cx="11109120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ОО, юр.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дрес___________________________________________________________________________________________ 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76C7C6F-AC35-4839-968F-9A39D9C7A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42276"/>
              </p:ext>
            </p:extLst>
          </p:nvPr>
        </p:nvGraphicFramePr>
        <p:xfrm>
          <a:off x="623195" y="1924911"/>
          <a:ext cx="10903279" cy="3323880"/>
        </p:xfrm>
        <a:graphic>
          <a:graphicData uri="http://schemas.openxmlformats.org/drawingml/2006/table">
            <a:tbl>
              <a:tblPr firstRow="1" firstCol="1" bandRow="1"/>
              <a:tblGrid>
                <a:gridCol w="1396151">
                  <a:extLst>
                    <a:ext uri="{9D8B030D-6E8A-4147-A177-3AD203B41FA5}">
                      <a16:colId xmlns:a16="http://schemas.microsoft.com/office/drawing/2014/main" val="2667611891"/>
                    </a:ext>
                  </a:extLst>
                </a:gridCol>
                <a:gridCol w="1359548">
                  <a:extLst>
                    <a:ext uri="{9D8B030D-6E8A-4147-A177-3AD203B41FA5}">
                      <a16:colId xmlns:a16="http://schemas.microsoft.com/office/drawing/2014/main" val="3595266407"/>
                    </a:ext>
                  </a:extLst>
                </a:gridCol>
                <a:gridCol w="1068964">
                  <a:extLst>
                    <a:ext uri="{9D8B030D-6E8A-4147-A177-3AD203B41FA5}">
                      <a16:colId xmlns:a16="http://schemas.microsoft.com/office/drawing/2014/main" val="170230511"/>
                    </a:ext>
                  </a:extLst>
                </a:gridCol>
                <a:gridCol w="1630712">
                  <a:extLst>
                    <a:ext uri="{9D8B030D-6E8A-4147-A177-3AD203B41FA5}">
                      <a16:colId xmlns:a16="http://schemas.microsoft.com/office/drawing/2014/main" val="660508550"/>
                    </a:ext>
                  </a:extLst>
                </a:gridCol>
                <a:gridCol w="1613530">
                  <a:extLst>
                    <a:ext uri="{9D8B030D-6E8A-4147-A177-3AD203B41FA5}">
                      <a16:colId xmlns:a16="http://schemas.microsoft.com/office/drawing/2014/main" val="62150930"/>
                    </a:ext>
                  </a:extLst>
                </a:gridCol>
                <a:gridCol w="1163086">
                  <a:extLst>
                    <a:ext uri="{9D8B030D-6E8A-4147-A177-3AD203B41FA5}">
                      <a16:colId xmlns:a16="http://schemas.microsoft.com/office/drawing/2014/main" val="1144476042"/>
                    </a:ext>
                  </a:extLst>
                </a:gridCol>
                <a:gridCol w="872501">
                  <a:extLst>
                    <a:ext uri="{9D8B030D-6E8A-4147-A177-3AD203B41FA5}">
                      <a16:colId xmlns:a16="http://schemas.microsoft.com/office/drawing/2014/main" val="1817532576"/>
                    </a:ext>
                  </a:extLst>
                </a:gridCol>
                <a:gridCol w="900141">
                  <a:extLst>
                    <a:ext uri="{9D8B030D-6E8A-4147-A177-3AD203B41FA5}">
                      <a16:colId xmlns:a16="http://schemas.microsoft.com/office/drawing/2014/main" val="2928823740"/>
                    </a:ext>
                  </a:extLst>
                </a:gridCol>
                <a:gridCol w="898646">
                  <a:extLst>
                    <a:ext uri="{9D8B030D-6E8A-4147-A177-3AD203B41FA5}">
                      <a16:colId xmlns:a16="http://schemas.microsoft.com/office/drawing/2014/main" val="4010301790"/>
                    </a:ext>
                  </a:extLst>
                </a:gridCol>
              </a:tblGrid>
              <a:tr h="524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 специалиста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Стаж работы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сопровождаемых детей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01013"/>
                  </a:ext>
                </a:extLst>
              </a:tr>
              <a:tr h="88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ВУЗа, № диплома, дата обучения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ООП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АОП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166431"/>
                  </a:ext>
                </a:extLst>
              </a:tr>
              <a:tr h="346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20881"/>
                  </a:ext>
                </a:extLst>
              </a:tr>
              <a:tr h="346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533"/>
                  </a:ext>
                </a:extLst>
              </a:tr>
              <a:tr h="346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234651"/>
                  </a:ext>
                </a:extLst>
              </a:tr>
              <a:tr h="346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83491"/>
                  </a:ext>
                </a:extLst>
              </a:tr>
              <a:tr h="52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кол-во детей в ОУ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30" marR="53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5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20A9B6-B66A-4CB4-A39F-EFF62CAE951E}"/>
              </a:ext>
            </a:extLst>
          </p:cNvPr>
          <p:cNvSpPr txBox="1"/>
          <p:nvPr/>
        </p:nvSpPr>
        <p:spPr>
          <a:xfrm>
            <a:off x="623194" y="5637116"/>
            <a:ext cx="10903279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Дата________________        Руководитель ОУ________________________     (Подпись, расшифровка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7AC72B-6A42-47A4-9534-2364A7474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2DE209-4B01-40FC-863C-16A70AE115B2}"/>
              </a:ext>
            </a:extLst>
          </p:cNvPr>
          <p:cNvSpPr txBox="1"/>
          <p:nvPr/>
        </p:nvSpPr>
        <p:spPr>
          <a:xfrm>
            <a:off x="117445" y="230774"/>
            <a:ext cx="11996257" cy="119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детей группы риска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организация    ________________________________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обследования                      «____»______________20______г.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4D6E3C2-2FFD-4DF7-B00D-AF86C1B5A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44669"/>
              </p:ext>
            </p:extLst>
          </p:nvPr>
        </p:nvGraphicFramePr>
        <p:xfrm>
          <a:off x="548429" y="1956694"/>
          <a:ext cx="11187770" cy="1135890"/>
        </p:xfrm>
        <a:graphic>
          <a:graphicData uri="http://schemas.openxmlformats.org/drawingml/2006/table">
            <a:tbl>
              <a:tblPr firstRow="1" firstCol="1" bandRow="1"/>
              <a:tblGrid>
                <a:gridCol w="583102">
                  <a:extLst>
                    <a:ext uri="{9D8B030D-6E8A-4147-A177-3AD203B41FA5}">
                      <a16:colId xmlns:a16="http://schemas.microsoft.com/office/drawing/2014/main" val="1988613237"/>
                    </a:ext>
                  </a:extLst>
                </a:gridCol>
                <a:gridCol w="1740069">
                  <a:extLst>
                    <a:ext uri="{9D8B030D-6E8A-4147-A177-3AD203B41FA5}">
                      <a16:colId xmlns:a16="http://schemas.microsoft.com/office/drawing/2014/main" val="3587805435"/>
                    </a:ext>
                  </a:extLst>
                </a:gridCol>
                <a:gridCol w="1018377">
                  <a:extLst>
                    <a:ext uri="{9D8B030D-6E8A-4147-A177-3AD203B41FA5}">
                      <a16:colId xmlns:a16="http://schemas.microsoft.com/office/drawing/2014/main" val="3886332760"/>
                    </a:ext>
                  </a:extLst>
                </a:gridCol>
                <a:gridCol w="1455704">
                  <a:extLst>
                    <a:ext uri="{9D8B030D-6E8A-4147-A177-3AD203B41FA5}">
                      <a16:colId xmlns:a16="http://schemas.microsoft.com/office/drawing/2014/main" val="1235844045"/>
                    </a:ext>
                  </a:extLst>
                </a:gridCol>
                <a:gridCol w="1740069">
                  <a:extLst>
                    <a:ext uri="{9D8B030D-6E8A-4147-A177-3AD203B41FA5}">
                      <a16:colId xmlns:a16="http://schemas.microsoft.com/office/drawing/2014/main" val="1806156878"/>
                    </a:ext>
                  </a:extLst>
                </a:gridCol>
                <a:gridCol w="1740069">
                  <a:extLst>
                    <a:ext uri="{9D8B030D-6E8A-4147-A177-3AD203B41FA5}">
                      <a16:colId xmlns:a16="http://schemas.microsoft.com/office/drawing/2014/main" val="2287925669"/>
                    </a:ext>
                  </a:extLst>
                </a:gridCol>
                <a:gridCol w="1454676">
                  <a:extLst>
                    <a:ext uri="{9D8B030D-6E8A-4147-A177-3AD203B41FA5}">
                      <a16:colId xmlns:a16="http://schemas.microsoft.com/office/drawing/2014/main" val="312534494"/>
                    </a:ext>
                  </a:extLst>
                </a:gridCol>
                <a:gridCol w="1455704">
                  <a:extLst>
                    <a:ext uri="{9D8B030D-6E8A-4147-A177-3AD203B41FA5}">
                      <a16:colId xmlns:a16="http://schemas.microsoft.com/office/drawing/2014/main" val="3435733836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 ребёнка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рождения, возраст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речи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Когнитив-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ные нарушения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Поведенчес-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кие расстройства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Слабо одарённые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Одарённые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02949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1315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3075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4451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445359-3F57-4CD7-AAB7-424E315818E5}"/>
              </a:ext>
            </a:extLst>
          </p:cNvPr>
          <p:cNvSpPr txBox="1"/>
          <p:nvPr/>
        </p:nvSpPr>
        <p:spPr>
          <a:xfrm>
            <a:off x="1694576" y="3696906"/>
            <a:ext cx="9722840" cy="268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Педагог-психолог                                                   Русанова А.И.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Учитель-дефектолог                                              Русанова А.И.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Учитель-логопед                                                    Иванова Г.В.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Никандрова Е.Г.                                             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Социальный педагог                                            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Жгулёва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Методист                                                                Воронцова С.В.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75322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Ознакомлен руководитель ОО    ____________________   /_______________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447925" algn="l"/>
                <a:tab pos="4888865" algn="ctr"/>
                <a:tab pos="641985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М.П.	                                             (Ф.И.О.)	                 (Подпись)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7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E93B9-33FB-46C4-BCFD-7F6DE7C4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9FD0C8-72C9-451E-8395-E267BB58751D}"/>
              </a:ext>
            </a:extLst>
          </p:cNvPr>
          <p:cNvSpPr txBox="1"/>
          <p:nvPr/>
        </p:nvSpPr>
        <p:spPr>
          <a:xfrm>
            <a:off x="0" y="461394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Перечень документов, предоставляемых на ПМПК: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(тел. 8-813-73-23-301)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Заявление на обследование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Документ, удостоверяющий личность родителя и   ребёнка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Анамнез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Медицинская карта ребёнка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5.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Направление на ПМПК с заключением врачей (психиатра, невропатолога, окулиста, отоларинголога, ортопед, педиатр)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6.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Характеристика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7.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Заключение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ПМПк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(консилиума) ОО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8.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Табель успеваемости (оценки текущие, итоговые)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9. 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Анкета социопсихологической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адаптированности (школьники)</a:t>
            </a:r>
          </a:p>
          <a:p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707BC-435F-473E-8CCC-481A69D5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3BF0B7-C859-4901-B73E-62666F8B7FB4}"/>
              </a:ext>
            </a:extLst>
          </p:cNvPr>
          <p:cNvSpPr txBox="1"/>
          <p:nvPr/>
        </p:nvSpPr>
        <p:spPr>
          <a:xfrm>
            <a:off x="1266737" y="377505"/>
            <a:ext cx="974800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800" i="1" dirty="0">
                <a:solidFill>
                  <a:schemeClr val="accent4"/>
                </a:solidFill>
              </a:rPr>
              <a:t>Уважаемые коллеги, </a:t>
            </a:r>
          </a:p>
          <a:p>
            <a:pPr algn="ctr"/>
            <a:r>
              <a:rPr lang="ru-RU" sz="4800" i="1" dirty="0">
                <a:solidFill>
                  <a:schemeClr val="accent1">
                    <a:lumMod val="50000"/>
                  </a:schemeClr>
                </a:solidFill>
              </a:rPr>
              <a:t>просим Вас оставить свои пожелания и предложения по совместной работе</a:t>
            </a:r>
            <a:endParaRPr lang="ru-RU" sz="4800" i="1" dirty="0"/>
          </a:p>
          <a:p>
            <a:pPr lvl="0" algn="ctr"/>
            <a:r>
              <a:rPr lang="en-US" sz="2400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https://volosovopmps.nubex.ru/</a:t>
            </a:r>
            <a:endParaRPr lang="ru-RU" sz="2400" b="1" dirty="0">
              <a:solidFill>
                <a:schemeClr val="accent4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algn="ctr"/>
            <a:r>
              <a:rPr lang="en-US" sz="2400" b="1" dirty="0">
                <a:solidFill>
                  <a:schemeClr val="accent4"/>
                </a:solidFill>
              </a:rPr>
              <a:t>https://vk.com/club189284141</a:t>
            </a:r>
            <a:endParaRPr lang="ru-RU" sz="2400" b="1" dirty="0">
              <a:solidFill>
                <a:schemeClr val="accent4"/>
              </a:solidFill>
            </a:endParaRPr>
          </a:p>
          <a:p>
            <a:pPr lvl="0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4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F527C-67C1-4D7E-A34D-2463E896281F}"/>
              </a:ext>
            </a:extLst>
          </p:cNvPr>
          <p:cNvSpPr txBox="1"/>
          <p:nvPr/>
        </p:nvSpPr>
        <p:spPr>
          <a:xfrm>
            <a:off x="2718312" y="4905922"/>
            <a:ext cx="675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759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AB0F8-7BF2-4177-897B-33A2E291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D746C-ECB3-48FD-A6B9-4085B7F00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08" t="12393" r="9016" b="7636"/>
          <a:stretch/>
        </p:blipFill>
        <p:spPr>
          <a:xfrm>
            <a:off x="427947" y="299114"/>
            <a:ext cx="947845" cy="93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96312-5C0A-4B60-972E-536DC237E881}"/>
              </a:ext>
            </a:extLst>
          </p:cNvPr>
          <p:cNvSpPr txBox="1"/>
          <p:nvPr/>
        </p:nvSpPr>
        <p:spPr>
          <a:xfrm>
            <a:off x="360727" y="423795"/>
            <a:ext cx="9907398" cy="170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0400" algn="ctr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закон </a:t>
            </a:r>
          </a:p>
          <a:p>
            <a:pPr marL="1930400" algn="ctr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 29 декабря 2012 г. №273- ФЗ </a:t>
            </a:r>
          </a:p>
          <a:p>
            <a:pPr marL="1930400" algn="ctr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  <a:p>
            <a:pPr marL="1930400" algn="ctr"/>
            <a:endParaRPr lang="ru-RU" sz="2200" b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30400" algn="ctr"/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15"/>
              </a:lnSpc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3E425-29AE-4DBA-A200-EFCC9DE3AAF1}"/>
              </a:ext>
            </a:extLst>
          </p:cNvPr>
          <p:cNvSpPr txBox="1"/>
          <p:nvPr/>
        </p:nvSpPr>
        <p:spPr>
          <a:xfrm>
            <a:off x="427947" y="2110694"/>
            <a:ext cx="11484528" cy="1190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316865">
              <a:lnSpc>
                <a:spcPct val="105000"/>
              </a:lnSpc>
            </a:pP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Статья 42, </a:t>
            </a:r>
            <a:r>
              <a:rPr lang="ru-RU" sz="2300" b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пункт 1: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Психолого-педагогическая, медицинская и социальная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оказывается детям, испытывающим трудности в освоении основных общеобразовательных программ, развитии и социальной адаптации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66475-7E35-4B54-8E75-5FDA37187010}"/>
              </a:ext>
            </a:extLst>
          </p:cNvPr>
          <p:cNvSpPr txBox="1"/>
          <p:nvPr/>
        </p:nvSpPr>
        <p:spPr>
          <a:xfrm>
            <a:off x="427948" y="3232796"/>
            <a:ext cx="11241138" cy="75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38100" indent="-253365">
              <a:lnSpc>
                <a:spcPct val="111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педагогами-психологами, социальными педагогами организаций осуществляющих образовательную деятельность, в которых такие дети обучаются.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9601E-1756-4AA9-8D71-C7DBCABEA6DF}"/>
              </a:ext>
            </a:extLst>
          </p:cNvPr>
          <p:cNvSpPr txBox="1"/>
          <p:nvPr/>
        </p:nvSpPr>
        <p:spPr>
          <a:xfrm>
            <a:off x="360727" y="4266878"/>
            <a:ext cx="10910582" cy="1238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863600" indent="-316865">
              <a:lnSpc>
                <a:spcPct val="110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пункт 3: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Психолого-педагогическая, медицинская и социальная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оказывается детям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основании заявления или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согласия в письменной форме родителей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(законных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представителей).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AB0F8-7BF2-4177-897B-33A2E291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917B7-69A0-4DA8-BB13-EAD017F2F52A}"/>
              </a:ext>
            </a:extLst>
          </p:cNvPr>
          <p:cNvSpPr txBox="1"/>
          <p:nvPr/>
        </p:nvSpPr>
        <p:spPr>
          <a:xfrm>
            <a:off x="218115" y="248296"/>
            <a:ext cx="97060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04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закон </a:t>
            </a:r>
          </a:p>
          <a:p>
            <a:pPr marL="19304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 29 декабря 2012 г. №273- ФЗ </a:t>
            </a:r>
          </a:p>
          <a:p>
            <a:pPr marL="19304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  <a:p>
            <a:pPr marL="19304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A23C3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E1A9B-15C8-444A-A250-4EEB9AC33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0" y="311094"/>
            <a:ext cx="951058" cy="938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8AB33-26CA-4710-B700-AA9347AC35D2}"/>
              </a:ext>
            </a:extLst>
          </p:cNvPr>
          <p:cNvSpPr txBox="1"/>
          <p:nvPr/>
        </p:nvSpPr>
        <p:spPr>
          <a:xfrm>
            <a:off x="469630" y="1757644"/>
            <a:ext cx="11526627" cy="374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04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A23C3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Статья 42,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пункт 2:</a:t>
            </a:r>
            <a:r>
              <a:rPr lang="ru-RU" sz="2800" b="1" dirty="0">
                <a:solidFill>
                  <a:srgbClr val="1B417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Психолого-педагогическая, медицинская 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</a:t>
            </a:r>
          </a:p>
          <a:p>
            <a:pPr marL="0" marR="0" lvl="0" indent="0" algn="ctr" defTabSz="4572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помощь включает в себя: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tabLst>
                <a:tab pos="379730" algn="l"/>
              </a:tabLs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психолого-педагогическое консультирование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(детей,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родителей, педагогов);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"/>
              </a:lnSpc>
            </a:pPr>
            <a:r>
              <a:rPr lang="ru-RU" sz="225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092200" lvl="0">
              <a:lnSpc>
                <a:spcPct val="114000"/>
              </a:lnSpc>
              <a:spcAft>
                <a:spcPts val="0"/>
              </a:spcAft>
              <a:tabLst>
                <a:tab pos="379730" algn="l"/>
              </a:tabLs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коррекционно-развивающие и компенсирующие занятия с обучающимися;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"/>
              </a:lnSpc>
            </a:pPr>
            <a:r>
              <a:rPr lang="ru-RU" sz="2250" dirty="0">
                <a:solidFill>
                  <a:srgbClr val="31B6F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85"/>
              </a:lnSpc>
            </a:pPr>
            <a:r>
              <a:rPr lang="ru-RU" sz="2250" dirty="0">
                <a:solidFill>
                  <a:srgbClr val="31B6F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379730" algn="l"/>
              </a:tabLs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помощь в профориентации 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социальной адаптации;</a:t>
            </a:r>
          </a:p>
          <a:p>
            <a:pPr lvl="0">
              <a:tabLst>
                <a:tab pos="379730" algn="l"/>
              </a:tabLs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комплекс реабилитационных мероприятий.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D6200C-4492-466E-BD89-61B3E16B3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D38DF-E9C9-408E-A326-7AC2384874DA}"/>
              </a:ext>
            </a:extLst>
          </p:cNvPr>
          <p:cNvSpPr txBox="1"/>
          <p:nvPr/>
        </p:nvSpPr>
        <p:spPr>
          <a:xfrm>
            <a:off x="0" y="107448"/>
            <a:ext cx="1219200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50" b="1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Практическая значимость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5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социально-психологической службы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BFBAC-6723-459F-8A68-ABFC8A177F83}"/>
              </a:ext>
            </a:extLst>
          </p:cNvPr>
          <p:cNvSpPr txBox="1"/>
          <p:nvPr/>
        </p:nvSpPr>
        <p:spPr>
          <a:xfrm>
            <a:off x="-1" y="1415498"/>
            <a:ext cx="1219199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8835" marR="78740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srgbClr val="936A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в ОО модели психологического сопровождения обучающихся позволяет достичь следующих результатов: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F8A57-7A91-413E-8A0B-CA9E6BF7CDB9}"/>
              </a:ext>
            </a:extLst>
          </p:cNvPr>
          <p:cNvSpPr txBox="1"/>
          <p:nvPr/>
        </p:nvSpPr>
        <p:spPr>
          <a:xfrm>
            <a:off x="419450" y="2473985"/>
            <a:ext cx="11772547" cy="384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70000" lvl="0" indent="8382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268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создание психологически безопасной образовательной среды</a:t>
            </a:r>
          </a:p>
          <a:p>
            <a:pPr marL="0" marR="1270000" lvl="0" indent="8382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268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обеспечение эффективной психологической поддержки всем участникам образовательных отношений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8382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268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предупреждение и профилактика школьной дезадаптации и различного вида асоциального поведения у учащихся школы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215900" lvl="0" indent="8382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268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профессиональное самоопределение школьников на старшей ступени обучения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228600" lvl="0" indent="83820" algn="l" defTabSz="4572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268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68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2681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педагогической компетентности педагогов, родителей, учащихся Разработанная модель сопровождения доступна для внедрения в любые общеобразовательные учреждения.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246F6-6446-43E5-9634-34774CAE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E4B3D-A891-4E70-8988-53513C50C6C9}"/>
              </a:ext>
            </a:extLst>
          </p:cNvPr>
          <p:cNvSpPr txBox="1"/>
          <p:nvPr/>
        </p:nvSpPr>
        <p:spPr>
          <a:xfrm>
            <a:off x="0" y="290159"/>
            <a:ext cx="11895589" cy="20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marR="800100">
              <a:lnSpc>
                <a:spcPct val="116000"/>
              </a:lnSpc>
              <a:spcAft>
                <a:spcPts val="0"/>
              </a:spcAft>
            </a:pPr>
            <a:r>
              <a:rPr lang="ru-RU" sz="2900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 </a:t>
            </a:r>
            <a:r>
              <a:rPr lang="ru-RU" sz="29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и психологическое развитие</a:t>
            </a:r>
            <a:r>
              <a:rPr lang="ru-RU" sz="29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 в ситуации дошкольного и школьного взаимодействия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5"/>
              </a:lnSpc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00" marR="596900">
              <a:spcAft>
                <a:spcPts val="0"/>
              </a:spcAft>
            </a:pPr>
            <a:r>
              <a:rPr lang="ru-RU" sz="2950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</a:t>
            </a:r>
            <a:r>
              <a:rPr lang="ru-RU" sz="295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9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социально - психологические условия</a:t>
            </a:r>
            <a:r>
              <a:rPr lang="ru-RU" sz="295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9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успешного воспитания, обучения и развития</a:t>
            </a:r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8D28E-89B8-43DB-AF12-63183836257F}"/>
              </a:ext>
            </a:extLst>
          </p:cNvPr>
          <p:cNvSpPr txBox="1"/>
          <p:nvPr/>
        </p:nvSpPr>
        <p:spPr>
          <a:xfrm>
            <a:off x="212521" y="2325909"/>
            <a:ext cx="11204895" cy="160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50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Метод </a:t>
            </a:r>
            <a:r>
              <a:rPr lang="ru-RU" sz="29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сопровождение.</a:t>
            </a: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95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Психологическое сопровождение осуществляется </a:t>
            </a:r>
          </a:p>
          <a:p>
            <a:pPr algn="ctr"/>
            <a:r>
              <a:rPr lang="ru-RU" sz="295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 ДОУ и ОО (1- 4 ;5 – 8 ; 9 -11классах)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F5A02-E4A4-40D4-B38C-E62C3638346E}"/>
              </a:ext>
            </a:extLst>
          </p:cNvPr>
          <p:cNvSpPr txBox="1"/>
          <p:nvPr/>
        </p:nvSpPr>
        <p:spPr>
          <a:xfrm>
            <a:off x="0" y="4185375"/>
            <a:ext cx="12192000" cy="112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marR="2120900" algn="ctr">
              <a:lnSpc>
                <a:spcPct val="120000"/>
              </a:lnSpc>
              <a:spcAft>
                <a:spcPts val="0"/>
              </a:spcAft>
            </a:pPr>
            <a:r>
              <a:rPr lang="ru-RU" sz="29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Кадровый состав : педагог - психолог, социальный педагог, учитель - логопед.</a:t>
            </a:r>
            <a:endParaRPr lang="ru-RU" sz="1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49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EFFE8-A04A-457F-8F32-FE1CF9E7C8E7}"/>
              </a:ext>
            </a:extLst>
          </p:cNvPr>
          <p:cNvSpPr txBox="1"/>
          <p:nvPr/>
        </p:nvSpPr>
        <p:spPr>
          <a:xfrm>
            <a:off x="1" y="0"/>
            <a:ext cx="12191999" cy="46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психолого-педагогического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опровождения:</a:t>
            </a:r>
            <a:endParaRPr lang="ru-RU" sz="28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24D89-9DC8-479C-941F-446D44198956}"/>
              </a:ext>
            </a:extLst>
          </p:cNvPr>
          <p:cNvSpPr txBox="1"/>
          <p:nvPr/>
        </p:nvSpPr>
        <p:spPr>
          <a:xfrm>
            <a:off x="369116" y="598408"/>
            <a:ext cx="11618752" cy="182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Автономность</a:t>
            </a:r>
            <a:endParaRPr lang="ru-RU" sz="2800" i="1" dirty="0">
              <a:solidFill>
                <a:srgbClr val="8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специалист системы сопровождения должен иметь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возможность организовать свою деятельность как особую практику, со своими ценностями и целями, которая при этом является неотъемлемым элементом образовательной системы; специалист системы сопровождения не подменяет деятельности других субъектов учебно-воспитательного процесса, но координирует свою работу с ними в решении приоритетных задач развития.</a:t>
            </a:r>
            <a:endParaRPr lang="ru-RU" sz="105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06625-5D72-4174-9D34-1DC0BD5B50D9}"/>
              </a:ext>
            </a:extLst>
          </p:cNvPr>
          <p:cNvSpPr txBox="1"/>
          <p:nvPr/>
        </p:nvSpPr>
        <p:spPr>
          <a:xfrm>
            <a:off x="4525861" y="2203090"/>
            <a:ext cx="3678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</a:rPr>
              <a:t>«На стороне ребенка"</a:t>
            </a:r>
            <a:endParaRPr lang="ru-RU" sz="2400" i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023C1-D8CD-45E1-8B40-351D81FB900A}"/>
              </a:ext>
            </a:extLst>
          </p:cNvPr>
          <p:cNvSpPr txBox="1"/>
          <p:nvPr/>
        </p:nvSpPr>
        <p:spPr>
          <a:xfrm>
            <a:off x="369116" y="2659559"/>
            <a:ext cx="11618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во главе угла ставятся интересы подростка,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обеспечивается защита его прав при учете позиций других участников учебно-воспитательного процесса.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3E8C7-01A3-492E-9EF7-1D91FC3286B0}"/>
              </a:ext>
            </a:extLst>
          </p:cNvPr>
          <p:cNvSpPr txBox="1"/>
          <p:nvPr/>
        </p:nvSpPr>
        <p:spPr>
          <a:xfrm>
            <a:off x="5169716" y="3383577"/>
            <a:ext cx="2816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</a:rPr>
              <a:t>Независимость</a:t>
            </a:r>
            <a:endParaRPr lang="ru-RU" sz="2400" i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791BC0-B2E6-46E3-901F-46C69C4F25AA}"/>
              </a:ext>
            </a:extLst>
          </p:cNvPr>
          <p:cNvSpPr txBox="1"/>
          <p:nvPr/>
        </p:nvSpPr>
        <p:spPr>
          <a:xfrm>
            <a:off x="369116" y="3917491"/>
            <a:ext cx="117641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в системе образования необходимым становится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разделение линий административного и методического (содержательного) подчинения специалиста системы сопровождения.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FCF00-527B-42D3-AA7E-EFFDC1DD9C35}"/>
              </a:ext>
            </a:extLst>
          </p:cNvPr>
          <p:cNvSpPr txBox="1"/>
          <p:nvPr/>
        </p:nvSpPr>
        <p:spPr>
          <a:xfrm>
            <a:off x="5169716" y="4697626"/>
            <a:ext cx="2485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800000"/>
                </a:solidFill>
                <a:latin typeface="+mj-lt"/>
                <a:ea typeface="Arial" panose="020B0604020202020204" pitchFamily="34" charset="0"/>
              </a:rPr>
              <a:t>К</a:t>
            </a:r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</a:rPr>
              <a:t>омплексность</a:t>
            </a:r>
            <a:endParaRPr lang="ru-RU" sz="2400" i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3324F4-21CA-4CE8-A285-2A58F712A606}"/>
              </a:ext>
            </a:extLst>
          </p:cNvPr>
          <p:cNvSpPr txBox="1"/>
          <p:nvPr/>
        </p:nvSpPr>
        <p:spPr>
          <a:xfrm>
            <a:off x="369116" y="5220846"/>
            <a:ext cx="11551640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соорганизация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различных специалистов в решении</a:t>
            </a:r>
            <a:r>
              <a:rPr lang="ru-RU" sz="235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задач сопровождения: классных руководителей, учителей, педагогов-психологов, социальных педагогов, медицинских специалистов, учителей-логопедов, учителей-дефектологов.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75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F0754F-C125-4A48-BF33-66C95BCC2E53}"/>
              </a:ext>
            </a:extLst>
          </p:cNvPr>
          <p:cNvSpPr txBox="1"/>
          <p:nvPr/>
        </p:nvSpPr>
        <p:spPr>
          <a:xfrm>
            <a:off x="3366083" y="138639"/>
            <a:ext cx="5245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</a:rPr>
              <a:t>Непрерывность и преемственность</a:t>
            </a:r>
            <a:endParaRPr lang="ru-RU" sz="20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4C2E3-C3BB-4C4A-8FAF-C9BC51088282}"/>
              </a:ext>
            </a:extLst>
          </p:cNvPr>
          <p:cNvSpPr txBox="1"/>
          <p:nvPr/>
        </p:nvSpPr>
        <p:spPr>
          <a:xfrm>
            <a:off x="427839" y="739836"/>
            <a:ext cx="11610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обеспечение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сопровождения ребенка на всем периоде его обучения в образовательном учреждении, и преемственность в решении задач сопровождения с учетом специфики задач развития в соответствующем возрасте, а также задач обучения и воспитания на определенной ступени образования.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6E213-8E80-4AC7-A6F9-E262A22AD878}"/>
              </a:ext>
            </a:extLst>
          </p:cNvPr>
          <p:cNvSpPr txBox="1"/>
          <p:nvPr/>
        </p:nvSpPr>
        <p:spPr>
          <a:xfrm>
            <a:off x="427839" y="1706101"/>
            <a:ext cx="11551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организация преемственности в работе специалистов дошкольного, общего, начального профессионального образования, специализированных центров и служб по сопровождению ребенка.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E382E-89E2-43BD-B50F-5B28E6320367}"/>
              </a:ext>
            </a:extLst>
          </p:cNvPr>
          <p:cNvSpPr txBox="1"/>
          <p:nvPr/>
        </p:nvSpPr>
        <p:spPr>
          <a:xfrm>
            <a:off x="3823283" y="2555129"/>
            <a:ext cx="4330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</a:rPr>
              <a:t>Активная позиция ребенка</a:t>
            </a:r>
            <a:endParaRPr lang="ru-RU" sz="2000" i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39B13-C21B-435F-9EBB-738268CE50D7}"/>
              </a:ext>
            </a:extLst>
          </p:cNvPr>
          <p:cNvSpPr txBox="1"/>
          <p:nvPr/>
        </p:nvSpPr>
        <p:spPr>
          <a:xfrm>
            <a:off x="345348" y="3243676"/>
            <a:ext cx="115516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главным становится не решить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проблемы за ребенка, но научить его решать проблемы самостоятельно, создать условия для становления способности ребенка к саморазвитию.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1C8CF-DE11-449E-90AD-772A9D2274A0}"/>
              </a:ext>
            </a:extLst>
          </p:cNvPr>
          <p:cNvSpPr txBox="1"/>
          <p:nvPr/>
        </p:nvSpPr>
        <p:spPr>
          <a:xfrm>
            <a:off x="4639112" y="4045139"/>
            <a:ext cx="2525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</a:rPr>
              <a:t>Превентивность</a:t>
            </a:r>
            <a:endParaRPr lang="ru-RU" sz="2400" i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232A0-6A43-4C5E-A1A8-0CEF48815964}"/>
              </a:ext>
            </a:extLst>
          </p:cNvPr>
          <p:cNvSpPr txBox="1"/>
          <p:nvPr/>
        </p:nvSpPr>
        <p:spPr>
          <a:xfrm>
            <a:off x="320181" y="4650462"/>
            <a:ext cx="115516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- необходимо обеспечить переход от принципа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"скорой помощи" (реагирования на уже возникшие проблемы) к предупреждению возникновения проблемных ситуаций.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A01D-02FC-4088-96D2-D2A608D1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1238A-0C5E-4F2B-8057-63184B1CEA9E}"/>
              </a:ext>
            </a:extLst>
          </p:cNvPr>
          <p:cNvSpPr txBox="1"/>
          <p:nvPr/>
        </p:nvSpPr>
        <p:spPr>
          <a:xfrm>
            <a:off x="0" y="87315"/>
            <a:ext cx="12192000" cy="632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algn="ctr">
              <a:lnSpc>
                <a:spcPct val="115000"/>
              </a:lnSpc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Задачи психолого-педагогического сопровождения</a:t>
            </a: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i="1" dirty="0">
              <a:solidFill>
                <a:schemeClr val="accent4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59513-8983-4A3C-BB68-28FE0C83E1AD}"/>
              </a:ext>
            </a:extLst>
          </p:cNvPr>
          <p:cNvSpPr txBox="1"/>
          <p:nvPr/>
        </p:nvSpPr>
        <p:spPr>
          <a:xfrm>
            <a:off x="-1" y="719539"/>
            <a:ext cx="12133277" cy="146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marR="38100" indent="-342900" algn="just">
              <a:lnSpc>
                <a:spcPct val="87000"/>
              </a:lnSpc>
              <a:spcAft>
                <a:spcPts val="0"/>
              </a:spcAft>
              <a:buFontTx/>
              <a:buChar char="-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оказывать помощь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детям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в решении актуальных задач развития, обучения, социализации: преодоление трудностей в учебной деятельности, коррекция нарушений эмоционально-волевой сферы, переориентации девиантного поведения;</a:t>
            </a:r>
          </a:p>
          <a:p>
            <a:pPr marL="723900" marR="38100" indent="-342900" algn="just">
              <a:lnSpc>
                <a:spcPct val="87000"/>
              </a:lnSpc>
              <a:spcAft>
                <a:spcPts val="0"/>
              </a:spcAft>
              <a:buFontTx/>
              <a:buChar char="-"/>
            </a:pPr>
            <a:endParaRPr lang="ru-RU" sz="23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52450" marR="38100" indent="-171450" algn="just">
              <a:lnSpc>
                <a:spcPct val="87000"/>
              </a:lnSpc>
              <a:spcAft>
                <a:spcPts val="0"/>
              </a:spcAft>
              <a:buFontTx/>
              <a:buChar char="-"/>
            </a:pP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36A19-2F73-4877-8C6A-D1361DFE61D6}"/>
              </a:ext>
            </a:extLst>
          </p:cNvPr>
          <p:cNvSpPr txBox="1"/>
          <p:nvPr/>
        </p:nvSpPr>
        <p:spPr>
          <a:xfrm>
            <a:off x="58724" y="1770929"/>
            <a:ext cx="12191999" cy="480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900" marR="190500" indent="-342900" algn="just">
              <a:lnSpc>
                <a:spcPct val="94000"/>
              </a:lnSpc>
              <a:spcAft>
                <a:spcPts val="0"/>
              </a:spcAft>
              <a:buFontTx/>
              <a:buChar char="-"/>
            </a:pPr>
            <a:r>
              <a:rPr lang="ru-RU" sz="2300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отслеживать изменения в динамике развития обучающихся; </a:t>
            </a:r>
          </a:p>
          <a:p>
            <a:pPr marL="723900" marR="190500" indent="-342900" algn="just">
              <a:lnSpc>
                <a:spcPct val="94000"/>
              </a:lnSpc>
              <a:spcAft>
                <a:spcPts val="0"/>
              </a:spcAft>
              <a:buFontTx/>
              <a:buChar char="-"/>
            </a:pPr>
            <a:endParaRPr lang="ru-RU" sz="2300" dirty="0">
              <a:solidFill>
                <a:srgbClr val="8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3900" marR="190500" indent="-342900" algn="just">
              <a:lnSpc>
                <a:spcPct val="94000"/>
              </a:lnSpc>
              <a:spcAft>
                <a:spcPts val="0"/>
              </a:spcAft>
              <a:buFontTx/>
              <a:buChar char="-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осуществлять психологическое обеспечение освоения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образовательных программ; </a:t>
            </a:r>
          </a:p>
          <a:p>
            <a:pPr marL="723900" marR="190500" indent="-342900" algn="just">
              <a:lnSpc>
                <a:spcPct val="94000"/>
              </a:lnSpc>
              <a:spcAft>
                <a:spcPts val="0"/>
              </a:spcAft>
              <a:buFontTx/>
              <a:buChar char="-"/>
            </a:pPr>
            <a:endParaRPr lang="ru-RU" sz="23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3900" marR="1651000" indent="-342900" algn="just">
              <a:lnSpc>
                <a:spcPct val="105000"/>
              </a:lnSpc>
              <a:spcAft>
                <a:spcPts val="0"/>
              </a:spcAft>
              <a:buFontTx/>
              <a:buChar char="-"/>
            </a:pPr>
            <a:r>
              <a:rPr lang="ru-RU" sz="2300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повышать профессиональную и психологическую</a:t>
            </a:r>
            <a:r>
              <a:rPr lang="ru-RU" sz="1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300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компетентность  педагогов;</a:t>
            </a:r>
          </a:p>
          <a:p>
            <a:pPr marL="723900" marR="1651000" indent="-342900" algn="just">
              <a:lnSpc>
                <a:spcPct val="105000"/>
              </a:lnSpc>
              <a:spcAft>
                <a:spcPts val="0"/>
              </a:spcAft>
              <a:buFontTx/>
              <a:buChar char="-"/>
            </a:pPr>
            <a:endParaRPr lang="ru-RU" sz="2300" dirty="0">
              <a:solidFill>
                <a:srgbClr val="8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3900" marR="1651000" indent="-342900" algn="just">
              <a:lnSpc>
                <a:spcPct val="105000"/>
              </a:lnSpc>
              <a:spcAft>
                <a:spcPts val="0"/>
              </a:spcAft>
              <a:buFontTx/>
              <a:buChar char="-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развивать психолого-педагогическую компетентность детей и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5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родителей    (законных представителей); </a:t>
            </a:r>
          </a:p>
          <a:p>
            <a:pPr marL="723900" marR="1651000" indent="-342900" algn="just">
              <a:lnSpc>
                <a:spcPct val="105000"/>
              </a:lnSpc>
              <a:spcAft>
                <a:spcPts val="0"/>
              </a:spcAft>
              <a:buFontTx/>
              <a:buChar char="-"/>
            </a:pPr>
            <a:endParaRPr lang="ru-RU" sz="225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23900" marR="1739900" indent="-342900" algn="just">
              <a:lnSpc>
                <a:spcPct val="96000"/>
              </a:lnSpc>
              <a:spcAft>
                <a:spcPts val="0"/>
              </a:spcAft>
              <a:buFontTx/>
              <a:buChar char="-"/>
            </a:pPr>
            <a:r>
              <a:rPr lang="ru-RU" sz="2250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создавать условия для сохранения и укрепления</a:t>
            </a:r>
            <a:r>
              <a:rPr lang="ru-RU" sz="1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300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психоэмоционального и личностного здоровья </a:t>
            </a:r>
            <a:r>
              <a:rPr lang="ru-RU" sz="2300" dirty="0">
                <a:solidFill>
                  <a:srgbClr val="8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2300" dirty="0">
                <a:solidFill>
                  <a:srgbClr val="8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и педагогов;</a:t>
            </a:r>
          </a:p>
          <a:p>
            <a:pPr marL="552450" marR="1739900" indent="-171450" algn="just">
              <a:lnSpc>
                <a:spcPct val="96000"/>
              </a:lnSpc>
              <a:spcAft>
                <a:spcPts val="0"/>
              </a:spcAft>
              <a:buFontTx/>
              <a:buChar char="-"/>
            </a:pPr>
            <a:endParaRPr lang="ru-RU" sz="10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5"/>
              </a:lnSpc>
            </a:pPr>
            <a:r>
              <a:rPr lang="ru-RU" sz="1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0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создавать и поддерживать благоприятный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психологический климат на уроках и во </a:t>
            </a:r>
          </a:p>
          <a:p>
            <a:pPr algn="just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 panose="020B0604020202020204" pitchFamily="34" charset="0"/>
              </a:rPr>
              <a:t>         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внеурочное время.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65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774</TotalTime>
  <Words>2112</Words>
  <Application>Microsoft Office PowerPoint</Application>
  <PresentationFormat>Широкоэкранный</PresentationFormat>
  <Paragraphs>418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Bahnschrift Light Condensed</vt:lpstr>
      <vt:lpstr>Calibri</vt:lpstr>
      <vt:lpstr>Garamond</vt:lpstr>
      <vt:lpstr>Symbol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организации работы Центра и ОО</dc:title>
  <dc:creator>Светлана Воронцова</dc:creator>
  <cp:lastModifiedBy>Светлана Воронцова</cp:lastModifiedBy>
  <cp:revision>72</cp:revision>
  <cp:lastPrinted>2020-09-17T07:03:23Z</cp:lastPrinted>
  <dcterms:created xsi:type="dcterms:W3CDTF">2020-09-10T07:17:41Z</dcterms:created>
  <dcterms:modified xsi:type="dcterms:W3CDTF">2021-01-18T12:39:23Z</dcterms:modified>
</cp:coreProperties>
</file>