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7" r:id="rId2"/>
    <p:sldId id="389" r:id="rId3"/>
    <p:sldId id="390" r:id="rId4"/>
    <p:sldId id="370" r:id="rId5"/>
    <p:sldId id="357" r:id="rId6"/>
    <p:sldId id="391" r:id="rId7"/>
    <p:sldId id="392" r:id="rId8"/>
    <p:sldId id="375" r:id="rId9"/>
    <p:sldId id="393" r:id="rId10"/>
    <p:sldId id="394" r:id="rId11"/>
    <p:sldId id="371" r:id="rId12"/>
    <p:sldId id="396" r:id="rId13"/>
    <p:sldId id="323" r:id="rId14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636" autoAdjust="0"/>
  </p:normalViewPr>
  <p:slideViewPr>
    <p:cSldViewPr snapToGrid="0">
      <p:cViewPr varScale="1">
        <p:scale>
          <a:sx n="67" d="100"/>
          <a:sy n="67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23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02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85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4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86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43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22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51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65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45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5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1" r:id="rId6"/>
    <p:sldLayoutId id="2147483747" r:id="rId7"/>
    <p:sldLayoutId id="2147483748" r:id="rId8"/>
    <p:sldLayoutId id="2147483749" r:id="rId9"/>
    <p:sldLayoutId id="2147483750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915816-B05A-424E-9661-DA151265F9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633" y="1092666"/>
            <a:ext cx="5536733" cy="4672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Море фон для презентации, скачать бесплатно красивые фоны powerpoint">
            <a:extLst>
              <a:ext uri="{FF2B5EF4-FFF2-40B4-BE49-F238E27FC236}">
                <a16:creationId xmlns:a16="http://schemas.microsoft.com/office/drawing/2014/main" id="{B51916C4-0BC5-4316-A282-C86D9EB5C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64" y="0"/>
            <a:ext cx="12704414" cy="7146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AE8FB3-9095-42D1-9A77-6DC5A5772B89}"/>
              </a:ext>
            </a:extLst>
          </p:cNvPr>
          <p:cNvSpPr txBox="1"/>
          <p:nvPr/>
        </p:nvSpPr>
        <p:spPr>
          <a:xfrm>
            <a:off x="736198" y="547801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000" i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601" y="2664179"/>
            <a:ext cx="1190977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198" y="2197767"/>
            <a:ext cx="111622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4755" y="277000"/>
            <a:ext cx="11356623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«Буллинг в школе»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Целевая группа – родители, законные представители, подростки, учителя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(интернет – источник для педагогов: "Каждый </a:t>
            </a:r>
            <a:r>
              <a:rPr lang="ru-RU" sz="1400" b="1" dirty="0">
                <a:solidFill>
                  <a:srgbClr val="002060"/>
                </a:solidFill>
              </a:rPr>
              <a:t>важен" - антибуллинговая программа Макарчук </a:t>
            </a:r>
            <a:r>
              <a:rPr lang="ru-RU" sz="1400" b="1" dirty="0" smtClean="0">
                <a:solidFill>
                  <a:srgbClr val="002060"/>
                </a:solidFill>
              </a:rPr>
              <a:t>А.В.)</a:t>
            </a:r>
            <a:endParaRPr lang="ru-RU" sz="1400" b="1" dirty="0">
              <a:solidFill>
                <a:srgbClr val="002060"/>
              </a:solidFill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Составитель педагог – психолог Русанова А. И.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МКУ «ППМС – центр»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г</a:t>
            </a:r>
            <a:r>
              <a:rPr lang="ru-RU" sz="1600" b="1" dirty="0" smtClean="0">
                <a:solidFill>
                  <a:srgbClr val="002060"/>
                </a:solidFill>
              </a:rPr>
              <a:t>. ВОЛОСОВО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6310" y="4400741"/>
            <a:ext cx="83386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lnSpc>
                <a:spcPts val="1500"/>
              </a:lnSpc>
              <a:spcAft>
                <a:spcPts val="0"/>
              </a:spcAft>
            </a:pPr>
            <a:endParaRPr lang="ru-RU" sz="1400" b="1" dirty="0" smtClean="0">
              <a:latin typeface="REG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>
              <a:lnSpc>
                <a:spcPts val="1500"/>
              </a:lnSpc>
              <a:spcAft>
                <a:spcPts val="0"/>
              </a:spcAft>
            </a:pPr>
            <a:endParaRPr lang="ru-RU" sz="1400" b="1" dirty="0">
              <a:latin typeface="REG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>
              <a:lnSpc>
                <a:spcPts val="1500"/>
              </a:lnSpc>
              <a:spcAft>
                <a:spcPts val="0"/>
              </a:spcAft>
            </a:pPr>
            <a:endParaRPr lang="ru-RU" sz="1400" b="1" dirty="0" smtClean="0">
              <a:latin typeface="REG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>
              <a:lnSpc>
                <a:spcPts val="1500"/>
              </a:lnSpc>
              <a:spcAft>
                <a:spcPts val="0"/>
              </a:spcAft>
            </a:pPr>
            <a:endParaRPr lang="ru-RU" sz="1400" b="1" dirty="0">
              <a:latin typeface="REG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>
              <a:lnSpc>
                <a:spcPts val="1500"/>
              </a:lnSpc>
              <a:spcAft>
                <a:spcPts val="0"/>
              </a:spcAft>
            </a:pPr>
            <a:endParaRPr lang="ru-RU" sz="1400" b="1" dirty="0" smtClean="0">
              <a:latin typeface="REG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>
              <a:lnSpc>
                <a:spcPts val="1500"/>
              </a:lnSpc>
              <a:spcAft>
                <a:spcPts val="0"/>
              </a:spcAft>
            </a:pPr>
            <a:endParaRPr lang="ru-RU" sz="1400" b="1" dirty="0" smtClean="0">
              <a:latin typeface="REG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>
              <a:lnSpc>
                <a:spcPts val="1500"/>
              </a:lnSpc>
              <a:spcAft>
                <a:spcPts val="0"/>
              </a:spcAft>
            </a:pPr>
            <a:endParaRPr lang="ru-RU" sz="1400" b="1" dirty="0">
              <a:latin typeface="REG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>
              <a:lnSpc>
                <a:spcPts val="1500"/>
              </a:lnSpc>
              <a:spcAft>
                <a:spcPts val="0"/>
              </a:spcAft>
            </a:pP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4072" y="2146701"/>
            <a:ext cx="116373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" name="Picture 2" descr="Море фон для презентации, скачать бесплатно красивые фоны powerpoint">
            <a:extLst>
              <a:ext uri="{FF2B5EF4-FFF2-40B4-BE49-F238E27FC236}">
                <a16:creationId xmlns:a16="http://schemas.microsoft.com/office/drawing/2014/main" id="{B51916C4-0BC5-4316-A282-C86D9EB5C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" y="-234178"/>
            <a:ext cx="108080" cy="7146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19" y="2538378"/>
            <a:ext cx="2210788" cy="20262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27" y="1955828"/>
            <a:ext cx="7580340" cy="309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915816-B05A-424E-9661-DA151265F9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633" y="1092666"/>
            <a:ext cx="5536733" cy="4672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Море фон для презентации, скачать бесплатно красивые фоны powerpoint">
            <a:extLst>
              <a:ext uri="{FF2B5EF4-FFF2-40B4-BE49-F238E27FC236}">
                <a16:creationId xmlns:a16="http://schemas.microsoft.com/office/drawing/2014/main" id="{B51916C4-0BC5-4316-A282-C86D9EB5C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83DE4F-D989-435C-B53B-38FC658EB481}"/>
              </a:ext>
            </a:extLst>
          </p:cNvPr>
          <p:cNvSpPr txBox="1"/>
          <p:nvPr/>
        </p:nvSpPr>
        <p:spPr>
          <a:xfrm>
            <a:off x="124691" y="90310"/>
            <a:ext cx="1180407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Ребята, если это происходит с вами, нельзя отчаиваться.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Необходимо действовать!                                                                                        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705971"/>
              </p:ext>
            </p:extLst>
          </p:nvPr>
        </p:nvGraphicFramePr>
        <p:xfrm>
          <a:off x="571500" y="1092667"/>
          <a:ext cx="11030645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0645">
                  <a:extLst>
                    <a:ext uri="{9D8B030D-6E8A-4147-A177-3AD203B41FA5}">
                      <a16:colId xmlns:a16="http://schemas.microsoft.com/office/drawing/2014/main" val="1887864483"/>
                    </a:ext>
                  </a:extLst>
                </a:gridCol>
              </a:tblGrid>
              <a:tr h="11277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Запомните: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/>
                        <a:t>Попросить помощи – это не слабость, а решение взрослого человека, попавшего в беду.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- Перестаньте бояться, что «будет хуже», если вы кому-то расскажете о том, что происходит. 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600" dirty="0" smtClean="0"/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/>
                        <a:t>Будет действительно хуже, если вы останетесь один на один со своей проблемой. 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600" dirty="0" smtClean="0"/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/>
                        <a:t>Всегда найдется тот, кто сильнее ваших обидчиков и сможет вас защитить.</a:t>
                      </a:r>
                      <a:r>
                        <a:rPr lang="ru-RU" sz="1600" baseline="0" dirty="0" smtClean="0"/>
                        <a:t>                                                   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/>
                        <a:t>Если вас травят в интернете, обязательно сохраняйте все переписки, видео, голосовые сообщения,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чтобы в дальнейшем использовать их как доказательства совершаемого кибербуллинга.</a:t>
                      </a:r>
                      <a:br>
                        <a:rPr lang="ru-RU" sz="1600" dirty="0" smtClean="0"/>
                      </a:br>
                      <a:endParaRPr lang="ru-RU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- Если причину травли можно исправить – исправьте.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600" dirty="0" smtClean="0"/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/>
                        <a:t> Если нельзя – не считайте себя виноватыми.</a:t>
                      </a:r>
                      <a:br>
                        <a:rPr lang="ru-RU" sz="1600" dirty="0" smtClean="0"/>
                      </a:br>
                      <a:endParaRPr lang="ru-RU" sz="1600" b="1" dirty="0" smtClean="0"/>
                    </a:p>
                    <a:p>
                      <a:endParaRPr lang="ru-RU" sz="16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722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1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1" y="0"/>
            <a:ext cx="67610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721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915816-B05A-424E-9661-DA151265F9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633" y="1092666"/>
            <a:ext cx="5536733" cy="4672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Море фон для презентации, скачать бесплатно красивые фоны powerpoint">
            <a:extLst>
              <a:ext uri="{FF2B5EF4-FFF2-40B4-BE49-F238E27FC236}">
                <a16:creationId xmlns:a16="http://schemas.microsoft.com/office/drawing/2014/main" id="{B51916C4-0BC5-4316-A282-C86D9EB5C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83DE4F-D989-435C-B53B-38FC658EB481}"/>
              </a:ext>
            </a:extLst>
          </p:cNvPr>
          <p:cNvSpPr txBox="1"/>
          <p:nvPr/>
        </p:nvSpPr>
        <p:spPr>
          <a:xfrm>
            <a:off x="184786" y="0"/>
            <a:ext cx="1180407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Уважаемые родители! Узнавайте! Размышляйте! Действуйте!!!                                                                                         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573947"/>
              </p:ext>
            </p:extLst>
          </p:nvPr>
        </p:nvGraphicFramePr>
        <p:xfrm>
          <a:off x="383458" y="634181"/>
          <a:ext cx="11444748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4748">
                  <a:extLst>
                    <a:ext uri="{9D8B030D-6E8A-4147-A177-3AD203B41FA5}">
                      <a16:colId xmlns:a16="http://schemas.microsoft.com/office/drawing/2014/main" val="3685565443"/>
                    </a:ext>
                  </a:extLst>
                </a:gridCol>
              </a:tblGrid>
              <a:tr h="6076335">
                <a:tc>
                  <a:txBody>
                    <a:bodyPr/>
                    <a:lstStyle/>
                    <a:p>
                      <a:pPr algn="ctr">
                        <a:buFont typeface="+mj-lt"/>
                        <a:buNone/>
                      </a:pPr>
                      <a:r>
                        <a:rPr lang="ru-RU" sz="1400" dirty="0" smtClean="0"/>
                        <a:t>Первый и самый главный пункт – помогите  ребёнку</a:t>
                      </a:r>
                      <a:r>
                        <a:rPr lang="ru-RU" sz="1400" baseline="0" dirty="0" smtClean="0"/>
                        <a:t> избавиться от</a:t>
                      </a:r>
                      <a:r>
                        <a:rPr lang="ru-RU" sz="1400" dirty="0" smtClean="0"/>
                        <a:t> чувства вины!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Объяснит, что он не виноват в том, что подвергся травле. </a:t>
                      </a:r>
                    </a:p>
                    <a:p>
                      <a:pPr algn="ctr">
                        <a:buFont typeface="+mj-lt"/>
                        <a:buNone/>
                      </a:pPr>
                      <a:r>
                        <a:rPr lang="ru-RU" sz="1400" dirty="0" smtClean="0"/>
                        <a:t>Ребёнок ни в коем случае не хуже других, просто он попал в непростую для себя ситуацию,                                                                     из которой родители и педагоги помогут ему найти выход.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Дайте ребёнку понять, что Вы на его стороне. </a:t>
                      </a:r>
                    </a:p>
                    <a:p>
                      <a:pPr algn="ctr">
                        <a:buFont typeface="+mj-lt"/>
                        <a:buNone/>
                      </a:pPr>
                      <a:r>
                        <a:rPr lang="ru-RU" sz="1400" dirty="0" smtClean="0"/>
                        <a:t>Поддержите и успокойте:</a:t>
                      </a:r>
                    </a:p>
                    <a:p>
                      <a:pPr algn="ctr">
                        <a:buFont typeface="+mj-lt"/>
                        <a:buNone/>
                      </a:pPr>
                      <a:r>
                        <a:rPr lang="ru-RU" sz="1400" dirty="0" smtClean="0"/>
                        <a:t> «Хорошо, что ты мне всё рассказал! Я тебе верю. Ты не виноват в том, что случилось. Я тебе помогу».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Доверительно поговорите с ним о сложившейся ситуации. </a:t>
                      </a:r>
                    </a:p>
                    <a:p>
                      <a:pPr algn="ctr">
                        <a:buFont typeface="+mj-lt"/>
                        <a:buNone/>
                      </a:pPr>
                      <a:r>
                        <a:rPr lang="ru-RU" sz="1400" dirty="0" smtClean="0"/>
                        <a:t>Разъясните ему дальнейшие действия и линию поведения.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Помогите ребёнку обрести уверенность в себе и умение противостоять нападкам сверстников.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Поговорите с классным руководителем, педагогами, родителями обидчика Вашего ребёнка.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Если ситуация серьёзная и разрешить её мирным путём не получается, </a:t>
                      </a:r>
                    </a:p>
                    <a:p>
                      <a:pPr algn="ctr">
                        <a:buFont typeface="+mj-lt"/>
                        <a:buNone/>
                      </a:pPr>
                      <a:r>
                        <a:rPr lang="ru-RU" sz="1400" dirty="0" smtClean="0"/>
                        <a:t>рассмотрите вариант с переводом в другую школу или класс. </a:t>
                      </a:r>
                    </a:p>
                    <a:p>
                      <a:pPr algn="ctr">
                        <a:buFont typeface="+mj-lt"/>
                        <a:buNone/>
                      </a:pPr>
                      <a:r>
                        <a:rPr lang="ru-RU" sz="1400" dirty="0" smtClean="0"/>
                        <a:t>Опять же это крайний случай, поскольку то же самое может повториться и на новом месте.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В ситуации кибербулинга:</a:t>
                      </a:r>
                    </a:p>
                    <a:p>
                      <a:pPr algn="ctr">
                        <a:buFont typeface="+mj-lt"/>
                        <a:buNone/>
                      </a:pPr>
                      <a:r>
                        <a:rPr lang="ru-RU" sz="1400" dirty="0" smtClean="0"/>
                        <a:t> если буллер известен – заблокируйте сообщения с его адреса  </a:t>
                      </a:r>
                    </a:p>
                    <a:p>
                      <a:pPr algn="ctr">
                        <a:buFont typeface="+mj-lt"/>
                        <a:buNone/>
                      </a:pPr>
                      <a:r>
                        <a:rPr lang="ru-RU" sz="1400" dirty="0" smtClean="0"/>
                        <a:t>или пожалуйтесь администрации сайта. </a:t>
                      </a:r>
                    </a:p>
                    <a:p>
                      <a:pPr algn="ctr">
                        <a:buFont typeface="+mj-lt"/>
                        <a:buNone/>
                      </a:pPr>
                      <a:r>
                        <a:rPr lang="ru-RU" sz="1400" dirty="0" smtClean="0"/>
                        <a:t>Если агрессор сохраняет анонимность – распечатайте переписку, сделайте скриншоты страниц с видео и фотографиями и прямиком в правоохранительные органы.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Задача родителей –</a:t>
                      </a:r>
                    </a:p>
                    <a:p>
                      <a:pPr algn="ctr">
                        <a:buFont typeface="+mj-lt"/>
                        <a:buNone/>
                      </a:pPr>
                      <a:r>
                        <a:rPr lang="ru-RU" sz="1400" dirty="0" smtClean="0"/>
                        <a:t> не просто защитить и поддержать ребёнка, столкнувшегося с ситуацией травли,</a:t>
                      </a:r>
                    </a:p>
                    <a:p>
                      <a:pPr algn="ctr">
                        <a:buFont typeface="+mj-lt"/>
                        <a:buNone/>
                      </a:pPr>
                      <a:r>
                        <a:rPr lang="ru-RU" sz="1400" dirty="0" smtClean="0"/>
                        <a:t> но и научить его правильному, здоровому общению с окружающими людьми. </a:t>
                      </a:r>
                    </a:p>
                    <a:p>
                      <a:pPr algn="ctr">
                        <a:buFont typeface="+mj-lt"/>
                        <a:buNone/>
                      </a:pPr>
                      <a:r>
                        <a:rPr lang="ru-RU" sz="1600" dirty="0" smtClean="0"/>
                        <a:t>В повседневной жизни очень трудно избежать столкновения со злом, жестокостью и агрессией.</a:t>
                      </a:r>
                    </a:p>
                    <a:p>
                      <a:pPr algn="ctr">
                        <a:buFont typeface="+mj-lt"/>
                        <a:buNone/>
                      </a:pPr>
                      <a:r>
                        <a:rPr lang="ru-RU" sz="1600" dirty="0" smtClean="0"/>
                        <a:t> Ребёнок должен научиться говорить «нет», </a:t>
                      </a:r>
                    </a:p>
                    <a:p>
                      <a:pPr algn="ctr">
                        <a:buFont typeface="+mj-lt"/>
                        <a:buNone/>
                      </a:pPr>
                      <a:r>
                        <a:rPr lang="ru-RU" sz="1600" dirty="0" smtClean="0"/>
                        <a:t>не поддаваться на провокации и манипуляции товарищей, </a:t>
                      </a:r>
                    </a:p>
                    <a:p>
                      <a:pPr algn="ctr">
                        <a:buFont typeface="+mj-lt"/>
                        <a:buNone/>
                      </a:pPr>
                      <a:r>
                        <a:rPr lang="ru-RU" sz="1600" dirty="0" smtClean="0"/>
                        <a:t>знать, что в свои проблемы иногда правильнее посвятить взрослых, чем разбираться самостоятельно,</a:t>
                      </a:r>
                    </a:p>
                    <a:p>
                      <a:pPr algn="ctr">
                        <a:buFont typeface="+mj-lt"/>
                        <a:buNone/>
                      </a:pPr>
                      <a:r>
                        <a:rPr lang="ru-RU" sz="1600" dirty="0" smtClean="0"/>
                        <a:t> и быть уверенным, что родные не отмахнутся от него, а помогут и поддержат в трудную минуту.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endParaRPr lang="ru-RU" sz="16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586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915816-B05A-424E-9661-DA151265F9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633" y="1092666"/>
            <a:ext cx="5536733" cy="4672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Море фон для презентации, скачать бесплатно красивые фоны powerpoint">
            <a:extLst>
              <a:ext uri="{FF2B5EF4-FFF2-40B4-BE49-F238E27FC236}">
                <a16:creationId xmlns:a16="http://schemas.microsoft.com/office/drawing/2014/main" id="{B51916C4-0BC5-4316-A282-C86D9EB5C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4414" cy="7146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AE8FB3-9095-42D1-9A77-6DC5A5772B89}"/>
              </a:ext>
            </a:extLst>
          </p:cNvPr>
          <p:cNvSpPr txBox="1"/>
          <p:nvPr/>
        </p:nvSpPr>
        <p:spPr>
          <a:xfrm>
            <a:off x="736198" y="547801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601" y="2664179"/>
            <a:ext cx="1190977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198" y="2197767"/>
            <a:ext cx="111622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6310" y="4400741"/>
            <a:ext cx="83386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G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G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G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G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G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G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G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4072" y="2146701"/>
            <a:ext cx="116373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15" name="Picture 2" descr="Море фон для презентации, скачать бесплатно красивые фоны powerpoint">
            <a:extLst>
              <a:ext uri="{FF2B5EF4-FFF2-40B4-BE49-F238E27FC236}">
                <a16:creationId xmlns:a16="http://schemas.microsoft.com/office/drawing/2014/main" id="{B51916C4-0BC5-4316-A282-C86D9EB5C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" y="-234178"/>
            <a:ext cx="108080" cy="7146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1602" y="412955"/>
            <a:ext cx="1276790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ea typeface="+mj-ea"/>
                <a:cs typeface="+mj-cs"/>
              </a:rPr>
              <a:t>Уважаемые педагоги!</a:t>
            </a:r>
          </a:p>
          <a:p>
            <a:pPr algn="ctr"/>
            <a:r>
              <a:rPr lang="ru-RU" sz="1600" b="1" cap="all" dirty="0">
                <a:ea typeface="+mj-ea"/>
                <a:cs typeface="+mj-cs"/>
              </a:rPr>
              <a:t>Л</a:t>
            </a:r>
            <a:r>
              <a:rPr lang="ru-RU" sz="1600" b="1" dirty="0" smtClean="0"/>
              <a:t>юбое </a:t>
            </a:r>
            <a:r>
              <a:rPr lang="ru-RU" sz="1600" b="1" dirty="0"/>
              <a:t>явление лучше предотвратить, </a:t>
            </a:r>
            <a:r>
              <a:rPr lang="ru-RU" sz="1600" b="1" dirty="0" smtClean="0"/>
              <a:t>чем </a:t>
            </a:r>
            <a:r>
              <a:rPr lang="ru-RU" sz="1600" b="1" dirty="0"/>
              <a:t>устранять его </a:t>
            </a:r>
            <a:r>
              <a:rPr lang="ru-RU" sz="1600" b="1" dirty="0" smtClean="0"/>
              <a:t>последствия,</a:t>
            </a:r>
          </a:p>
          <a:p>
            <a:pPr algn="ctr"/>
            <a:r>
              <a:rPr lang="ru-RU" sz="1600" b="1" dirty="0" smtClean="0"/>
              <a:t> </a:t>
            </a:r>
          </a:p>
          <a:p>
            <a:pPr algn="ctr"/>
            <a:r>
              <a:rPr lang="ru-RU" sz="1600" b="1" dirty="0" smtClean="0"/>
              <a:t>школьная травля – не исключение.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Программа «Каждый важен» создана для профилактики проявления агрессии в обществе, 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в школьном коллективе, в семье.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Узнавайте! 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Размышляйте!! 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Действуйте!!!</a:t>
            </a:r>
          </a:p>
          <a:p>
            <a:pPr algn="ctr"/>
            <a:endParaRPr lang="ru-RU" sz="1600" b="1" dirty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/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Спасибо за внимание</a:t>
            </a:r>
          </a:p>
          <a:p>
            <a:pPr algn="ctr"/>
            <a:r>
              <a:rPr lang="ru-RU" sz="1600" b="1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4055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915816-B05A-424E-9661-DA151265F9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633" y="1092666"/>
            <a:ext cx="5536733" cy="4672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Море фон для презентации, скачать бесплатно красивые фоны powerpoint">
            <a:extLst>
              <a:ext uri="{FF2B5EF4-FFF2-40B4-BE49-F238E27FC236}">
                <a16:creationId xmlns:a16="http://schemas.microsoft.com/office/drawing/2014/main" id="{B51916C4-0BC5-4316-A282-C86D9EB5C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83DE4F-D989-435C-B53B-38FC658EB481}"/>
              </a:ext>
            </a:extLst>
          </p:cNvPr>
          <p:cNvSpPr txBox="1"/>
          <p:nvPr/>
        </p:nvSpPr>
        <p:spPr>
          <a:xfrm>
            <a:off x="124691" y="90310"/>
            <a:ext cx="11804072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Актуальность темы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Феномен жестокости в детской среде                                                                                           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Важно знать – все проявления межличностной жестокости в детстве –                                                                      возможный этап в развитии мальчиков и девочек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Фрагментарная жестокость                                                       </a:t>
            </a: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Устойчивая жестокость</a:t>
            </a:r>
          </a:p>
          <a:p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Наиболее тяжёлые </a:t>
            </a:r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последствия: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Включение «программы неудачника»</a:t>
            </a:r>
          </a:p>
          <a:p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Зависимое поведение     Агрессивное поведение       Суицидальное поведение</a:t>
            </a:r>
          </a:p>
          <a:p>
            <a:endParaRPr lang="ru-RU" sz="1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723315"/>
              </p:ext>
            </p:extLst>
          </p:nvPr>
        </p:nvGraphicFramePr>
        <p:xfrm>
          <a:off x="463260" y="2000249"/>
          <a:ext cx="3598726" cy="3386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406">
                  <a:extLst>
                    <a:ext uri="{9D8B030D-6E8A-4147-A177-3AD203B41FA5}">
                      <a16:colId xmlns:a16="http://schemas.microsoft.com/office/drawing/2014/main" val="838296598"/>
                    </a:ext>
                  </a:extLst>
                </a:gridCol>
                <a:gridCol w="1367063">
                  <a:extLst>
                    <a:ext uri="{9D8B030D-6E8A-4147-A177-3AD203B41FA5}">
                      <a16:colId xmlns:a16="http://schemas.microsoft.com/office/drawing/2014/main" val="3201375854"/>
                    </a:ext>
                  </a:extLst>
                </a:gridCol>
                <a:gridCol w="1584257">
                  <a:extLst>
                    <a:ext uri="{9D8B030D-6E8A-4147-A177-3AD203B41FA5}">
                      <a16:colId xmlns:a16="http://schemas.microsoft.com/office/drawing/2014/main" val="566031176"/>
                    </a:ext>
                  </a:extLst>
                </a:gridCol>
              </a:tblGrid>
              <a:tr h="5514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Воз-раст</a:t>
                      </a:r>
                      <a:endParaRPr lang="ru-RU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Поведение</a:t>
                      </a:r>
                      <a:endParaRPr lang="ru-RU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Мотив - цель</a:t>
                      </a:r>
                      <a:endParaRPr lang="ru-RU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756112"/>
                  </a:ext>
                </a:extLst>
              </a:tr>
              <a:tr h="2496119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Дош-коль-ник</a:t>
                      </a:r>
                      <a:endParaRPr lang="ru-RU" sz="1200" b="1" dirty="0"/>
                    </a:p>
                    <a:p>
                      <a:endParaRPr lang="ru-RU" sz="1200" b="1" dirty="0" smtClean="0"/>
                    </a:p>
                    <a:p>
                      <a:r>
                        <a:rPr lang="ru-RU" sz="1200" b="1" dirty="0" smtClean="0"/>
                        <a:t>Млад-ший шк-к</a:t>
                      </a:r>
                      <a:endParaRPr lang="ru-RU" sz="1200" b="1" dirty="0"/>
                    </a:p>
                    <a:p>
                      <a:endParaRPr lang="ru-RU" sz="1200" b="1" dirty="0" smtClean="0"/>
                    </a:p>
                    <a:p>
                      <a:r>
                        <a:rPr lang="ru-RU" sz="1200" b="1" dirty="0" smtClean="0"/>
                        <a:t>Стар-ший</a:t>
                      </a:r>
                    </a:p>
                    <a:p>
                      <a:r>
                        <a:rPr lang="ru-RU" sz="1200" b="1" dirty="0" smtClean="0"/>
                        <a:t>шк-к</a:t>
                      </a:r>
                      <a:endParaRPr lang="ru-RU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Неожиданный поступок ребёнка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Ситуативные проявляется по отношению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к животным, детям,</a:t>
                      </a:r>
                      <a:r>
                        <a:rPr lang="ru-RU" sz="1200" b="1" baseline="0" dirty="0" smtClean="0"/>
                        <a:t> взрослым.</a:t>
                      </a:r>
                    </a:p>
                    <a:p>
                      <a:endParaRPr lang="ru-RU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Формирование негативных психологических защит:</a:t>
                      </a:r>
                    </a:p>
                    <a:p>
                      <a:r>
                        <a:rPr lang="ru-RU" sz="1200" b="1" dirty="0" smtClean="0"/>
                        <a:t>1. Узнавание реакции взрослых</a:t>
                      </a:r>
                      <a:endParaRPr lang="ru-RU" sz="1200" b="1" dirty="0"/>
                    </a:p>
                    <a:p>
                      <a:r>
                        <a:rPr lang="ru-RU" sz="1200" b="1" dirty="0" smtClean="0"/>
                        <a:t>2. Реализация напряжения, связанного со стрессом:</a:t>
                      </a:r>
                    </a:p>
                    <a:p>
                      <a:r>
                        <a:rPr lang="ru-RU" sz="1200" b="1" baseline="0" dirty="0" smtClean="0"/>
                        <a:t> - избавление от страха, </a:t>
                      </a:r>
                    </a:p>
                    <a:p>
                      <a:r>
                        <a:rPr lang="ru-RU" sz="1200" b="1" baseline="0" dirty="0" smtClean="0"/>
                        <a:t>- расширение границ влияния.</a:t>
                      </a:r>
                      <a:endParaRPr lang="ru-RU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74751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880730"/>
              </p:ext>
            </p:extLst>
          </p:nvPr>
        </p:nvGraphicFramePr>
        <p:xfrm>
          <a:off x="4843460" y="1873192"/>
          <a:ext cx="7085303" cy="3892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1">
                  <a:extLst>
                    <a:ext uri="{9D8B030D-6E8A-4147-A177-3AD203B41FA5}">
                      <a16:colId xmlns:a16="http://schemas.microsoft.com/office/drawing/2014/main" val="1887864483"/>
                    </a:ext>
                  </a:extLst>
                </a:gridCol>
                <a:gridCol w="1985962">
                  <a:extLst>
                    <a:ext uri="{9D8B030D-6E8A-4147-A177-3AD203B41FA5}">
                      <a16:colId xmlns:a16="http://schemas.microsoft.com/office/drawing/2014/main" val="3685565443"/>
                    </a:ext>
                  </a:extLst>
                </a:gridCol>
                <a:gridCol w="4070640">
                  <a:extLst>
                    <a:ext uri="{9D8B030D-6E8A-4147-A177-3AD203B41FA5}">
                      <a16:colId xmlns:a16="http://schemas.microsoft.com/office/drawing/2014/main" val="1421122646"/>
                    </a:ext>
                  </a:extLst>
                </a:gridCol>
              </a:tblGrid>
              <a:tr h="7344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Возраст</a:t>
                      </a:r>
                      <a:endParaRPr lang="ru-RU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Поведение</a:t>
                      </a:r>
                    </a:p>
                    <a:p>
                      <a:r>
                        <a:rPr lang="ru-RU" sz="1200" dirty="0" smtClean="0"/>
                        <a:t>(проявляется систематически)</a:t>
                      </a:r>
                      <a:endParaRPr lang="ru-RU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Мотив - цель</a:t>
                      </a:r>
                      <a:endParaRPr lang="ru-RU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722921"/>
                  </a:ext>
                </a:extLst>
              </a:tr>
              <a:tr h="76576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До         школь-ник</a:t>
                      </a:r>
                      <a:endParaRPr lang="ru-RU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Проявляется по отношению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к животным, детям,</a:t>
                      </a:r>
                      <a:r>
                        <a:rPr lang="ru-RU" sz="1200" b="1" baseline="0" dirty="0" smtClean="0"/>
                        <a:t> взрослым.</a:t>
                      </a:r>
                      <a:endParaRPr lang="ru-RU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Реализация напряжения, связанного со стрессом:</a:t>
                      </a:r>
                    </a:p>
                    <a:p>
                      <a:r>
                        <a:rPr lang="ru-RU" sz="1200" b="1" baseline="0" dirty="0" smtClean="0"/>
                        <a:t> -избавиться от страха, </a:t>
                      </a:r>
                    </a:p>
                    <a:p>
                      <a:r>
                        <a:rPr lang="ru-RU" sz="1200" b="1" baseline="0" dirty="0" smtClean="0"/>
                        <a:t>-расширить границы влияния.</a:t>
                      </a:r>
                      <a:endParaRPr lang="ru-RU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26511"/>
                  </a:ext>
                </a:extLst>
              </a:tr>
              <a:tr h="68575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Младший</a:t>
                      </a:r>
                    </a:p>
                    <a:p>
                      <a:r>
                        <a:rPr lang="ru-RU" sz="1200" b="1" dirty="0" smtClean="0"/>
                        <a:t>шк-к</a:t>
                      </a:r>
                      <a:endParaRPr lang="ru-RU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 детям, которые отличаются от других,</a:t>
                      </a:r>
                    </a:p>
                    <a:p>
                      <a:r>
                        <a:rPr lang="ru-RU" sz="1200" b="1" dirty="0" smtClean="0"/>
                        <a:t>не могут «дать отпор»</a:t>
                      </a:r>
                      <a:endParaRPr lang="ru-RU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Психологические защиты в форме манипуляций:</a:t>
                      </a:r>
                      <a:r>
                        <a:rPr lang="ru-RU" sz="1200" b="1" baseline="0" dirty="0" smtClean="0"/>
                        <a:t> </a:t>
                      </a:r>
                    </a:p>
                    <a:p>
                      <a:r>
                        <a:rPr lang="ru-RU" sz="1200" b="1" baseline="0" dirty="0" smtClean="0"/>
                        <a:t>- «перекинуть» напряжение во вне – на окружающих.</a:t>
                      </a:r>
                      <a:endParaRPr lang="ru-RU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634206"/>
                  </a:ext>
                </a:extLst>
              </a:tr>
              <a:tr h="164900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Старший</a:t>
                      </a:r>
                    </a:p>
                    <a:p>
                      <a:r>
                        <a:rPr lang="ru-RU" sz="1200" b="1" dirty="0" smtClean="0"/>
                        <a:t>шк- к</a:t>
                      </a:r>
                      <a:endParaRPr lang="ru-RU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Проявляется</a:t>
                      </a:r>
                      <a:r>
                        <a:rPr lang="ru-RU" sz="1200" b="1" baseline="0" dirty="0" smtClean="0"/>
                        <a:t> к тем, кто отличается психологической уязвимостью.</a:t>
                      </a:r>
                      <a:endParaRPr lang="ru-RU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Группа «ищет общее занятие»:</a:t>
                      </a:r>
                    </a:p>
                    <a:p>
                      <a:r>
                        <a:rPr lang="ru-RU" sz="1200" b="1" dirty="0" smtClean="0"/>
                        <a:t>Лидер – агрессор определяет «жертву».</a:t>
                      </a:r>
                    </a:p>
                    <a:p>
                      <a:r>
                        <a:rPr lang="ru-RU" sz="1200" b="1" dirty="0" smtClean="0"/>
                        <a:t>«Жертва» позволяет агрессору</a:t>
                      </a:r>
                      <a:r>
                        <a:rPr lang="ru-RU" sz="1200" b="1" baseline="0" dirty="0" smtClean="0"/>
                        <a:t> и его группе поддержки </a:t>
                      </a:r>
                      <a:r>
                        <a:rPr lang="ru-RU" sz="1200" b="1" dirty="0" smtClean="0"/>
                        <a:t>глумиться над собой.</a:t>
                      </a:r>
                    </a:p>
                    <a:p>
                      <a:r>
                        <a:rPr lang="ru-RU" sz="1200" b="1" dirty="0" smtClean="0"/>
                        <a:t>«Наблюдатели» делятся на сочувствующих, злорадствующих, безразличных.</a:t>
                      </a:r>
                      <a:endParaRPr lang="ru-RU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586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88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915816-B05A-424E-9661-DA151265F9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633" y="1092666"/>
            <a:ext cx="5536733" cy="4672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Море фон для презентации, скачать бесплатно красивые фоны powerpoint">
            <a:extLst>
              <a:ext uri="{FF2B5EF4-FFF2-40B4-BE49-F238E27FC236}">
                <a16:creationId xmlns:a16="http://schemas.microsoft.com/office/drawing/2014/main" id="{B51916C4-0BC5-4316-A282-C86D9EB5C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311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83DE4F-D989-435C-B53B-38FC658EB481}"/>
              </a:ext>
            </a:extLst>
          </p:cNvPr>
          <p:cNvSpPr txBox="1"/>
          <p:nvPr/>
        </p:nvSpPr>
        <p:spPr>
          <a:xfrm>
            <a:off x="-110836" y="90311"/>
            <a:ext cx="1203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7" y="2022764"/>
            <a:ext cx="3575344" cy="28540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405745"/>
            <a:ext cx="3089564" cy="24401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9199">
            <a:off x="425856" y="805638"/>
            <a:ext cx="3701552" cy="22131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910">
            <a:off x="8672805" y="643583"/>
            <a:ext cx="3376328" cy="21686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44" y="4405745"/>
            <a:ext cx="2696661" cy="225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915816-B05A-424E-9661-DA151265F9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633" y="1092666"/>
            <a:ext cx="5536733" cy="4672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Море фон для презентации, скачать бесплатно красивые фоны powerpoint">
            <a:extLst>
              <a:ext uri="{FF2B5EF4-FFF2-40B4-BE49-F238E27FC236}">
                <a16:creationId xmlns:a16="http://schemas.microsoft.com/office/drawing/2014/main" id="{B51916C4-0BC5-4316-A282-C86D9EB5C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311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83DE4F-D989-435C-B53B-38FC658EB481}"/>
              </a:ext>
            </a:extLst>
          </p:cNvPr>
          <p:cNvSpPr txBox="1"/>
          <p:nvPr/>
        </p:nvSpPr>
        <p:spPr>
          <a:xfrm>
            <a:off x="-110836" y="90311"/>
            <a:ext cx="1203959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Что такое «Буллинг»?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Буллинг – хулиган, задира, драчун, грубиян, насильник (</a:t>
            </a:r>
            <a:r>
              <a:rPr lang="en-US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Bullying  - </a:t>
            </a:r>
            <a:r>
              <a:rPr lang="en-US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bulli</a:t>
            </a:r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Обозначает агрессивное преследование одного человека другим или группой людей.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Цель: вызвать у другого человека 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страх </a:t>
            </a:r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путём запугивания, физического или психологического террора.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Мотивы: 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п</a:t>
            </a:r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одчинить себе, самоутвердиться среди окружающих (одноклассников, учеников, коллег).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Формы школьного буллинга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876055"/>
              </p:ext>
            </p:extLst>
          </p:nvPr>
        </p:nvGraphicFramePr>
        <p:xfrm>
          <a:off x="671512" y="1812169"/>
          <a:ext cx="10987087" cy="4628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5995">
                  <a:extLst>
                    <a:ext uri="{9D8B030D-6E8A-4147-A177-3AD203B41FA5}">
                      <a16:colId xmlns:a16="http://schemas.microsoft.com/office/drawing/2014/main" val="2072954704"/>
                    </a:ext>
                  </a:extLst>
                </a:gridCol>
                <a:gridCol w="7451092">
                  <a:extLst>
                    <a:ext uri="{9D8B030D-6E8A-4147-A177-3AD203B41FA5}">
                      <a16:colId xmlns:a16="http://schemas.microsoft.com/office/drawing/2014/main" val="1307073250"/>
                    </a:ext>
                  </a:extLst>
                </a:gridCol>
              </a:tblGrid>
              <a:tr h="51311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Физический буллинг</a:t>
                      </a:r>
                      <a:endParaRPr lang="ru-RU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Психологический буллинг</a:t>
                      </a:r>
                    </a:p>
                    <a:p>
                      <a:pPr algn="ctr"/>
                      <a:r>
                        <a:rPr lang="ru-RU" sz="1400" dirty="0" smtClean="0"/>
                        <a:t>(разновидность</a:t>
                      </a:r>
                      <a:r>
                        <a:rPr lang="ru-RU" sz="1400" baseline="0" dirty="0" smtClean="0"/>
                        <a:t> –к</a:t>
                      </a:r>
                      <a:r>
                        <a:rPr lang="ru-RU" sz="1400" dirty="0" smtClean="0"/>
                        <a:t>ибербуллинг)</a:t>
                      </a:r>
                      <a:endParaRPr lang="ru-RU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160969"/>
                  </a:ext>
                </a:extLst>
              </a:tr>
              <a:tr h="1177137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Нарушение физических  границ:</a:t>
                      </a:r>
                    </a:p>
                    <a:p>
                      <a:r>
                        <a:rPr lang="ru-RU" sz="1200" b="1" dirty="0" smtClean="0"/>
                        <a:t>-</a:t>
                      </a:r>
                      <a:r>
                        <a:rPr lang="ru-RU" sz="1200" b="1" baseline="0" dirty="0" smtClean="0"/>
                        <a:t> «Выталкивание» из пространства путём физического соприкосновения (из игры, из очереди, из – за стола, класса, места общего пользования)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200" b="1" baseline="0" dirty="0" smtClean="0"/>
                        <a:t>                                                                                                                </a:t>
                      </a:r>
                      <a:endParaRPr lang="ru-RU" sz="1200" b="1" dirty="0" smtClean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Нарушение</a:t>
                      </a:r>
                      <a:r>
                        <a:rPr lang="ru-RU" sz="1200" b="1" baseline="0" dirty="0" smtClean="0"/>
                        <a:t> психологических границ разными путями:</a:t>
                      </a:r>
                    </a:p>
                    <a:p>
                      <a:r>
                        <a:rPr lang="ru-RU" sz="1200" b="1" baseline="0" dirty="0" smtClean="0"/>
                        <a:t> Физическая дистанция соблюдается, психологическая – нет</a:t>
                      </a:r>
                    </a:p>
                    <a:p>
                      <a:r>
                        <a:rPr lang="ru-RU" sz="1200" b="1" baseline="0" dirty="0" smtClean="0"/>
                        <a:t>- Изоляция (человек выгоняется словами, либо игнорируется группой или несколькими людьми)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336992"/>
                  </a:ext>
                </a:extLst>
              </a:tr>
              <a:tr h="135823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200" b="1" dirty="0" smtClean="0"/>
                        <a:t>Нарушение прав собственности:                          - отбирание</a:t>
                      </a:r>
                      <a:r>
                        <a:rPr lang="ru-RU" sz="1200" b="1" baseline="0" dirty="0" smtClean="0"/>
                        <a:t>, порча личных</a:t>
                      </a:r>
                      <a:r>
                        <a:rPr lang="ru-RU" sz="1200" b="1" dirty="0" smtClean="0"/>
                        <a:t> вещей</a:t>
                      </a:r>
                      <a:r>
                        <a:rPr lang="ru-RU" sz="1200" b="1" baseline="0" dirty="0" smtClean="0"/>
                        <a:t> 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Вымогательство как</a:t>
                      </a:r>
                      <a:r>
                        <a:rPr lang="ru-RU" sz="1200" b="1" baseline="0" dirty="0" smtClean="0"/>
                        <a:t> форма н</a:t>
                      </a:r>
                      <a:r>
                        <a:rPr lang="ru-RU" sz="1200" b="1" dirty="0" smtClean="0"/>
                        <a:t>арушения прав собственности: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200" b="1" dirty="0" smtClean="0"/>
                        <a:t>Путём шантажа («Отдай сам, а то хуже будет», «Дай списать, а то получишь …)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200" b="1" dirty="0" smtClean="0"/>
                        <a:t>Принуждение</a:t>
                      </a:r>
                      <a:r>
                        <a:rPr lang="ru-RU" sz="1200" b="1" baseline="0" dirty="0" smtClean="0"/>
                        <a:t> отдать еду, деньги, вещи.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200" b="1" baseline="0" dirty="0" smtClean="0"/>
                        <a:t>Принуждение нарушить закон – украсть что – либо, принять участие в хулиганских действиях.</a:t>
                      </a:r>
                      <a:endParaRPr lang="ru-RU" sz="1200" b="1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200" b="1" dirty="0" smtClean="0"/>
                        <a:t>Повреждения и иные действия с имуществом (грабёж, воровство,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прятанье личных вещей)</a:t>
                      </a:r>
                      <a:endParaRPr lang="ru-RU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567933"/>
                  </a:ext>
                </a:extLst>
              </a:tr>
              <a:tr h="15636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Нарушение</a:t>
                      </a:r>
                      <a:r>
                        <a:rPr lang="ru-RU" sz="1200" b="1" baseline="0" dirty="0" smtClean="0"/>
                        <a:t> прав  личной неприкосновенности: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/>
                        <a:t>- Нанесение неприятных ощущений (умышленные толчки, пинки, щипки, удары</a:t>
                      </a:r>
                      <a:endParaRPr lang="ru-RU" sz="1200" b="1" dirty="0" smtClean="0"/>
                    </a:p>
                    <a:p>
                      <a:r>
                        <a:rPr lang="ru-RU" sz="1200" b="1" dirty="0" smtClean="0"/>
                        <a:t>- Причинение физической травмы (телесных повреждений,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побоев)</a:t>
                      </a:r>
                      <a:endParaRPr lang="ru-RU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baseline="0" dirty="0" smtClean="0"/>
                        <a:t>Вербальный буллинг  - орудие – слова</a:t>
                      </a:r>
                    </a:p>
                    <a:p>
                      <a:r>
                        <a:rPr lang="ru-RU" sz="1200" b="1" baseline="0" dirty="0" smtClean="0"/>
                        <a:t> - Словесные оскорбления ( обидные имена, «клички», комментарии)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200" b="1" baseline="0" dirty="0" smtClean="0"/>
                        <a:t>Угрозы, запугивания словами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200" b="1" baseline="0" dirty="0" smtClean="0"/>
                        <a:t>Распространение обидных слухов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200" b="1" baseline="0" dirty="0" smtClean="0"/>
                        <a:t>Использование жестов, мимики и других средств, выражающих пренебрежение, агрессию, неприятие.                                                            </a:t>
                      </a:r>
                    </a:p>
                    <a:p>
                      <a:endParaRPr lang="ru-RU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041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48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6937" y="-2254828"/>
            <a:ext cx="5798126" cy="10307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6845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915816-B05A-424E-9661-DA151265F9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633" y="1092666"/>
            <a:ext cx="5536733" cy="4672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Море фон для презентации, скачать бесплатно красивые фоны powerpoint">
            <a:extLst>
              <a:ext uri="{FF2B5EF4-FFF2-40B4-BE49-F238E27FC236}">
                <a16:creationId xmlns:a16="http://schemas.microsoft.com/office/drawing/2014/main" id="{B51916C4-0BC5-4316-A282-C86D9EB5C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83DE4F-D989-435C-B53B-38FC658EB481}"/>
              </a:ext>
            </a:extLst>
          </p:cNvPr>
          <p:cNvSpPr txBox="1"/>
          <p:nvPr/>
        </p:nvSpPr>
        <p:spPr>
          <a:xfrm>
            <a:off x="124691" y="90310"/>
            <a:ext cx="118040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Группа риска по буллингу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                                                                     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24203"/>
              </p:ext>
            </p:extLst>
          </p:nvPr>
        </p:nvGraphicFramePr>
        <p:xfrm>
          <a:off x="571500" y="1092667"/>
          <a:ext cx="11030644" cy="4872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613">
                  <a:extLst>
                    <a:ext uri="{9D8B030D-6E8A-4147-A177-3AD203B41FA5}">
                      <a16:colId xmlns:a16="http://schemas.microsoft.com/office/drawing/2014/main" val="1887864483"/>
                    </a:ext>
                  </a:extLst>
                </a:gridCol>
                <a:gridCol w="8416031">
                  <a:extLst>
                    <a:ext uri="{9D8B030D-6E8A-4147-A177-3AD203B41FA5}">
                      <a16:colId xmlns:a16="http://schemas.microsoft.com/office/drawing/2014/main" val="3685565443"/>
                    </a:ext>
                  </a:extLst>
                </a:gridCol>
              </a:tblGrid>
              <a:tr h="34106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Факторы</a:t>
                      </a:r>
                      <a:endParaRPr lang="ru-RU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722921"/>
                  </a:ext>
                </a:extLst>
              </a:tr>
              <a:tr h="786643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Множественный</a:t>
                      </a:r>
                      <a:r>
                        <a:rPr lang="ru-RU" sz="1600" b="1" baseline="0" dirty="0" smtClean="0"/>
                        <a:t> стресс</a:t>
                      </a:r>
                      <a:endParaRPr lang="ru-RU" sz="16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Ребёнок обременён множеством проблем:</a:t>
                      </a:r>
                    </a:p>
                    <a:p>
                      <a:r>
                        <a:rPr lang="ru-RU" sz="1600" b="1" dirty="0" smtClean="0"/>
                        <a:t>- Нарушение формирования социальной адаптации</a:t>
                      </a:r>
                      <a:r>
                        <a:rPr lang="ru-RU" sz="1600" b="1" baseline="0" dirty="0" smtClean="0"/>
                        <a:t> </a:t>
                      </a:r>
                      <a:endParaRPr lang="ru-RU" sz="1600" b="1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600" b="1" dirty="0" smtClean="0"/>
                        <a:t>Выраженное социальное неблагополучие.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600" b="1" dirty="0" smtClean="0"/>
                        <a:t>Плохое здоровье.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600" b="1" dirty="0" smtClean="0"/>
                        <a:t>Низкий социальный статус.</a:t>
                      </a:r>
                      <a:endParaRPr lang="ru-RU" sz="16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26511"/>
                  </a:ext>
                </a:extLst>
              </a:tr>
              <a:tr h="107269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Провоцирующие особенности</a:t>
                      </a:r>
                      <a:endParaRPr lang="ru-RU" sz="16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Особенности поведения</a:t>
                      </a:r>
                      <a:r>
                        <a:rPr lang="ru-RU" sz="1600" b="1" baseline="0" dirty="0" smtClean="0"/>
                        <a:t> как ра</a:t>
                      </a:r>
                      <a:r>
                        <a:rPr lang="ru-RU" sz="1600" b="1" dirty="0" smtClean="0"/>
                        <a:t>здражающий фактор для большинства условно толерантных ровесников: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1" baseline="0" dirty="0" smtClean="0"/>
                        <a:t>«Необычная» манера речи.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1" baseline="0" dirty="0" smtClean="0"/>
                        <a:t>«Необычный» смех, юмор.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1" baseline="0" dirty="0" smtClean="0"/>
                        <a:t>Познавательные, поведенческие нарушения.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600" b="1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600" b="1" dirty="0" smtClean="0"/>
                    </a:p>
                    <a:p>
                      <a:endParaRPr lang="ru-RU" sz="16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634206"/>
                  </a:ext>
                </a:extLst>
              </a:tr>
              <a:tr h="117892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Стигматизация</a:t>
                      </a:r>
                      <a:endParaRPr lang="ru-RU" sz="16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Расовые и физические (как вариант – национальные) особенности.</a:t>
                      </a:r>
                      <a:endParaRPr lang="ru-RU" sz="1600" b="1" dirty="0"/>
                    </a:p>
                    <a:p>
                      <a:endParaRPr lang="ru-RU" sz="16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586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0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915816-B05A-424E-9661-DA151265F9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633" y="1092666"/>
            <a:ext cx="5536733" cy="4672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Море фон для презентации, скачать бесплатно красивые фоны powerpoint">
            <a:extLst>
              <a:ext uri="{FF2B5EF4-FFF2-40B4-BE49-F238E27FC236}">
                <a16:creationId xmlns:a16="http://schemas.microsoft.com/office/drawing/2014/main" id="{B51916C4-0BC5-4316-A282-C86D9EB5C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83DE4F-D989-435C-B53B-38FC658EB481}"/>
              </a:ext>
            </a:extLst>
          </p:cNvPr>
          <p:cNvSpPr txBox="1"/>
          <p:nvPr/>
        </p:nvSpPr>
        <p:spPr>
          <a:xfrm>
            <a:off x="124691" y="90310"/>
            <a:ext cx="1180407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Участники буллинга                                                                                         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466305"/>
              </p:ext>
            </p:extLst>
          </p:nvPr>
        </p:nvGraphicFramePr>
        <p:xfrm>
          <a:off x="571500" y="1092667"/>
          <a:ext cx="11030645" cy="4272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613">
                  <a:extLst>
                    <a:ext uri="{9D8B030D-6E8A-4147-A177-3AD203B41FA5}">
                      <a16:colId xmlns:a16="http://schemas.microsoft.com/office/drawing/2014/main" val="1887864483"/>
                    </a:ext>
                  </a:extLst>
                </a:gridCol>
                <a:gridCol w="4208016">
                  <a:extLst>
                    <a:ext uri="{9D8B030D-6E8A-4147-A177-3AD203B41FA5}">
                      <a16:colId xmlns:a16="http://schemas.microsoft.com/office/drawing/2014/main" val="3685565443"/>
                    </a:ext>
                  </a:extLst>
                </a:gridCol>
                <a:gridCol w="4208016">
                  <a:extLst>
                    <a:ext uri="{9D8B030D-6E8A-4147-A177-3AD203B41FA5}">
                      <a16:colId xmlns:a16="http://schemas.microsoft.com/office/drawing/2014/main" val="4130507582"/>
                    </a:ext>
                  </a:extLst>
                </a:gridCol>
              </a:tblGrid>
              <a:tr h="341061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Условно выделяемые типажи</a:t>
                      </a:r>
                      <a:endParaRPr lang="ru-RU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722921"/>
                  </a:ext>
                </a:extLst>
              </a:tr>
              <a:tr h="786643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«Агрессор»</a:t>
                      </a:r>
                    </a:p>
                    <a:p>
                      <a:r>
                        <a:rPr lang="ru-RU" sz="1100" b="0" dirty="0" smtClean="0"/>
                        <a:t>(Ребёнок,</a:t>
                      </a:r>
                      <a:r>
                        <a:rPr lang="ru-RU" sz="1100" b="0" baseline="0" dirty="0" smtClean="0"/>
                        <a:t> который зачастую пережил или переживает насилие в другом месте: в семье, в дворовой компании)</a:t>
                      </a:r>
                      <a:endParaRPr lang="ru-RU" sz="11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1" dirty="0" smtClean="0"/>
                        <a:t>Демонстративно – агрессивен, вспыльчив, груб с окружающими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1" dirty="0" smtClean="0"/>
                        <a:t>Лидер</a:t>
                      </a:r>
                      <a:r>
                        <a:rPr lang="ru-RU" sz="1600" b="1" baseline="0" dirty="0" smtClean="0"/>
                        <a:t> - м</a:t>
                      </a:r>
                      <a:r>
                        <a:rPr lang="ru-RU" sz="1600" b="1" dirty="0" smtClean="0"/>
                        <a:t>анипулятор с диктаторскими «замашками»,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1" dirty="0" smtClean="0"/>
                        <a:t>Манипулятор – провокатор («тишушник - подстрекатель») </a:t>
                      </a:r>
                      <a:endParaRPr lang="ru-RU" sz="16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726511"/>
                  </a:ext>
                </a:extLst>
              </a:tr>
              <a:tr h="34363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«Жертва»</a:t>
                      </a:r>
                      <a:endParaRPr lang="ru-RU" sz="16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Главная</a:t>
                      </a:r>
                      <a:r>
                        <a:rPr lang="ru-RU" sz="1600" b="1" baseline="0" dirty="0" smtClean="0"/>
                        <a:t> о</a:t>
                      </a:r>
                      <a:r>
                        <a:rPr lang="ru-RU" sz="1600" b="1" dirty="0" smtClean="0"/>
                        <a:t>собенность ребёнка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 – психологическая истощение и беззащитность на момент включения в ситуацию травли</a:t>
                      </a:r>
                    </a:p>
                    <a:p>
                      <a:endParaRPr lang="ru-RU" sz="16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Способ реагирования:</a:t>
                      </a:r>
                    </a:p>
                    <a:p>
                      <a:r>
                        <a:rPr lang="ru-RU" sz="1600" b="1" dirty="0" smtClean="0"/>
                        <a:t>Активное сопротивление</a:t>
                      </a:r>
                    </a:p>
                    <a:p>
                      <a:r>
                        <a:rPr lang="ru-RU" sz="1600" b="1" dirty="0" smtClean="0"/>
                        <a:t>Пассивное сопротивление (протесты)</a:t>
                      </a:r>
                    </a:p>
                    <a:p>
                      <a:r>
                        <a:rPr lang="ru-RU" sz="1600" b="1" dirty="0" smtClean="0"/>
                        <a:t>Отказ от сопротивления</a:t>
                      </a:r>
                    </a:p>
                    <a:p>
                      <a:r>
                        <a:rPr lang="ru-RU" sz="1600" b="1" dirty="0" smtClean="0"/>
                        <a:t>Бегство – уход </a:t>
                      </a:r>
                    </a:p>
                    <a:p>
                      <a:r>
                        <a:rPr lang="ru-RU" sz="1600" b="1" dirty="0" smtClean="0"/>
                        <a:t>Псевдоактивное сопротивление  </a:t>
                      </a:r>
                      <a:endParaRPr lang="ru-RU" sz="16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634206"/>
                  </a:ext>
                </a:extLst>
              </a:tr>
              <a:tr h="117892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«Свидетели»</a:t>
                      </a:r>
                      <a:endParaRPr lang="ru-RU" sz="16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Font typeface="+mj-lt"/>
                        <a:buAutoNum type="arabicPeriod"/>
                      </a:pPr>
                      <a:r>
                        <a:rPr lang="ru-RU" sz="1400" b="1" dirty="0" smtClean="0"/>
                        <a:t>Либо наблюдатель встаёт на защиту жертвы, сам оказываясь под ударом и рискуя стать новой жертвой (вспомните мальчика из фильма «Чучело», защищавшего </a:t>
                      </a:r>
                      <a:r>
                        <a:rPr lang="ru-RU" sz="1400" b="1" dirty="0" smtClean="0"/>
                        <a:t>героиню фильма Лену </a:t>
                      </a:r>
                      <a:r>
                        <a:rPr lang="ru-RU" sz="1400" b="1" dirty="0" smtClean="0"/>
                        <a:t>Бессольцеву).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1400" b="1" dirty="0" smtClean="0"/>
                        <a:t>Либо наблюдатель занимает пассивную позицию, никак вмешиваясь в конфликт.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1400" b="1" dirty="0" smtClean="0"/>
                        <a:t>И третий вариант, когда наблюдатель активно поощряет агрессора и спустя какое-то время присоединяется к нему</a:t>
                      </a:r>
                      <a:endParaRPr lang="ru-RU" sz="14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586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9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7001"/>
            <a:ext cx="6857999" cy="12192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9932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915816-B05A-424E-9661-DA151265F9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633" y="1092666"/>
            <a:ext cx="5536733" cy="4672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Море фон для презентации, скачать бесплатно красивые фоны powerpoint">
            <a:extLst>
              <a:ext uri="{FF2B5EF4-FFF2-40B4-BE49-F238E27FC236}">
                <a16:creationId xmlns:a16="http://schemas.microsoft.com/office/drawing/2014/main" id="{B51916C4-0BC5-4316-A282-C86D9EB5C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83DE4F-D989-435C-B53B-38FC658EB481}"/>
              </a:ext>
            </a:extLst>
          </p:cNvPr>
          <p:cNvSpPr txBox="1"/>
          <p:nvPr/>
        </p:nvSpPr>
        <p:spPr>
          <a:xfrm>
            <a:off x="124691" y="90310"/>
            <a:ext cx="118040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 определить, что ребёнок попал в беду</a:t>
            </a:r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178375"/>
              </p:ext>
            </p:extLst>
          </p:nvPr>
        </p:nvGraphicFramePr>
        <p:xfrm>
          <a:off x="124691" y="4829175"/>
          <a:ext cx="1147745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7455">
                  <a:extLst>
                    <a:ext uri="{9D8B030D-6E8A-4147-A177-3AD203B41FA5}">
                      <a16:colId xmlns:a16="http://schemas.microsoft.com/office/drawing/2014/main" val="1887864483"/>
                    </a:ext>
                  </a:extLst>
                </a:gridCol>
              </a:tblGrid>
              <a:tr h="139029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Ребёнок негативно относится к школе.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Использует любую возможность, чтобы туда не ходить.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Возвращается из школы подавленный.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Часто плачет без очевидной причины.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Ничего не </a:t>
                      </a:r>
                      <a:r>
                        <a:rPr lang="ru-RU" sz="1800" b="1" dirty="0" smtClean="0"/>
                        <a:t>рассказывает об одноклассниках и школьной жизни. Теряет аппетит и сон.</a:t>
                      </a:r>
                      <a:br>
                        <a:rPr lang="ru-RU" sz="1800" b="1" dirty="0" smtClean="0"/>
                      </a:br>
                      <a:r>
                        <a:rPr lang="ru-RU" sz="1800" b="1" dirty="0" smtClean="0"/>
                        <a:t> Приходит домой с синяками и ссадинами на лице или теле, в порванной одежде</a:t>
                      </a:r>
                      <a:endParaRPr lang="ru-RU" sz="1800" b="1" dirty="0"/>
                    </a:p>
                    <a:p>
                      <a:pPr marL="0" indent="0">
                        <a:buFontTx/>
                        <a:buNone/>
                      </a:pPr>
                      <a:endParaRPr lang="ru-RU" sz="18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26511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4170" y="-945208"/>
            <a:ext cx="3824587" cy="7229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827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VTI">
  <a:themeElements>
    <a:clrScheme name="Стандартная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3025</TotalTime>
  <Words>895</Words>
  <Application>Microsoft Office PowerPoint</Application>
  <PresentationFormat>Широкоэкранный</PresentationFormat>
  <Paragraphs>319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REG</vt:lpstr>
      <vt:lpstr>Times New Roman</vt:lpstr>
      <vt:lpstr>Univers</vt:lpstr>
      <vt:lpstr>Wingdings</vt:lpstr>
      <vt:lpstr>GradientVTI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Воронцова</dc:creator>
  <cp:lastModifiedBy>809687</cp:lastModifiedBy>
  <cp:revision>331</cp:revision>
  <cp:lastPrinted>2021-01-21T10:45:25Z</cp:lastPrinted>
  <dcterms:created xsi:type="dcterms:W3CDTF">2020-09-04T11:01:26Z</dcterms:created>
  <dcterms:modified xsi:type="dcterms:W3CDTF">2021-01-21T10:55:31Z</dcterms:modified>
</cp:coreProperties>
</file>