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Наташа Шаршова" userId="b46816af1673af9f" providerId="LiveId" clId="{94CC23F1-5835-458B-BC00-D7EC4459D997}"/>
    <pc:docChg chg="modSld">
      <pc:chgData name="Наташа Шаршова" userId="b46816af1673af9f" providerId="LiveId" clId="{94CC23F1-5835-458B-BC00-D7EC4459D997}" dt="2024-11-25T12:07:22.919" v="33" actId="12"/>
      <pc:docMkLst>
        <pc:docMk/>
      </pc:docMkLst>
      <pc:sldChg chg="modSp mod">
        <pc:chgData name="Наташа Шаршова" userId="b46816af1673af9f" providerId="LiveId" clId="{94CC23F1-5835-458B-BC00-D7EC4459D997}" dt="2024-11-25T12:05:26.113" v="9" actId="27918"/>
        <pc:sldMkLst>
          <pc:docMk/>
          <pc:sldMk cId="1602579514" sldId="257"/>
        </pc:sldMkLst>
        <pc:graphicFrameChg chg="mod">
          <ac:chgData name="Наташа Шаршова" userId="b46816af1673af9f" providerId="LiveId" clId="{94CC23F1-5835-458B-BC00-D7EC4459D997}" dt="2024-11-25T12:04:23.537" v="0"/>
          <ac:graphicFrameMkLst>
            <pc:docMk/>
            <pc:sldMk cId="1602579514" sldId="257"/>
            <ac:graphicFrameMk id="5" creationId="{3B1CF286-2B16-D594-EDE7-7C95524089D2}"/>
          </ac:graphicFrameMkLst>
        </pc:graphicFrameChg>
      </pc:sldChg>
      <pc:sldChg chg="mod">
        <pc:chgData name="Наташа Шаршова" userId="b46816af1673af9f" providerId="LiveId" clId="{94CC23F1-5835-458B-BC00-D7EC4459D997}" dt="2024-11-25T12:06:07.240" v="13" actId="27918"/>
        <pc:sldMkLst>
          <pc:docMk/>
          <pc:sldMk cId="2436060477" sldId="258"/>
        </pc:sldMkLst>
      </pc:sldChg>
      <pc:sldChg chg="modSp mod">
        <pc:chgData name="Наташа Шаршова" userId="b46816af1673af9f" providerId="LiveId" clId="{94CC23F1-5835-458B-BC00-D7EC4459D997}" dt="2024-11-25T12:07:22.919" v="33" actId="12"/>
        <pc:sldMkLst>
          <pc:docMk/>
          <pc:sldMk cId="4082139217" sldId="262"/>
        </pc:sldMkLst>
        <pc:graphicFrameChg chg="modGraphic">
          <ac:chgData name="Наташа Шаршова" userId="b46816af1673af9f" providerId="LiveId" clId="{94CC23F1-5835-458B-BC00-D7EC4459D997}" dt="2024-11-25T12:07:22.919" v="33" actId="12"/>
          <ac:graphicFrameMkLst>
            <pc:docMk/>
            <pc:sldMk cId="4082139217" sldId="262"/>
            <ac:graphicFrameMk id="6" creationId="{6C728581-5B33-4B1E-679A-22BA0FC6DC9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ДТП с участием детей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ДТП</c:v>
                </c:pt>
                <c:pt idx="1">
                  <c:v>Погибли дети</c:v>
                </c:pt>
                <c:pt idx="2">
                  <c:v>Травмировано детей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93</c:v>
                </c:pt>
                <c:pt idx="1">
                  <c:v>6</c:v>
                </c:pt>
                <c:pt idx="2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51-4988-9396-FADBA69E32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ДТП</c:v>
                </c:pt>
                <c:pt idx="1">
                  <c:v>Погибли дети</c:v>
                </c:pt>
                <c:pt idx="2">
                  <c:v>Травмировано детей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80</c:v>
                </c:pt>
                <c:pt idx="1">
                  <c:v>3</c:v>
                </c:pt>
                <c:pt idx="2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51-4988-9396-FADBA69E3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5753824"/>
        <c:axId val="1760529664"/>
      </c:barChart>
      <c:catAx>
        <c:axId val="175575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0529664"/>
        <c:crosses val="autoZero"/>
        <c:auto val="1"/>
        <c:lblAlgn val="ctr"/>
        <c:lblOffset val="100"/>
        <c:noMultiLvlLbl val="0"/>
      </c:catAx>
      <c:valAx>
        <c:axId val="1760529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5575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ДТП  с участием детей за 2024 год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ДТП  с участием детей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06-4BDA-B6D9-D2D6732852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06-4BDA-B6D9-D2D6732852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06-4BDA-B6D9-D2D6732852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F06-4BDA-B6D9-D2D673285245}"/>
              </c:ext>
            </c:extLst>
          </c:dPt>
          <c:cat>
            <c:strRef>
              <c:f>Лист1!$A$2:$A$5</c:f>
              <c:strCache>
                <c:ptCount val="4"/>
                <c:pt idx="0">
                  <c:v>пассажиры</c:v>
                </c:pt>
                <c:pt idx="1">
                  <c:v>пешеходы</c:v>
                </c:pt>
                <c:pt idx="2">
                  <c:v>водители мототранспорта</c:v>
                </c:pt>
                <c:pt idx="3">
                  <c:v>велосипедисты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</c:v>
                </c:pt>
                <c:pt idx="1">
                  <c:v>28</c:v>
                </c:pt>
                <c:pt idx="2">
                  <c:v>19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98-4329-B632-738FC863E4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ДТП по неосторожности</a:t>
            </a:r>
            <a:r>
              <a:rPr lang="ru-RU" baseline="0" dirty="0"/>
              <a:t> с несовершеннолетними</a:t>
            </a:r>
          </a:p>
          <a:p>
            <a:pPr>
              <a:defRPr/>
            </a:pP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ДТП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C-4F73-83E0-AC0676DECA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ДТП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5C-4F73-83E0-AC0676DEC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1052352"/>
        <c:axId val="1871053792"/>
      </c:barChart>
      <c:catAx>
        <c:axId val="187105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1053792"/>
        <c:crosses val="autoZero"/>
        <c:auto val="1"/>
        <c:lblAlgn val="ctr"/>
        <c:lblOffset val="100"/>
        <c:noMultiLvlLbl val="0"/>
      </c:catAx>
      <c:valAx>
        <c:axId val="187105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105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24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17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8773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744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441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729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414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22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2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4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1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43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349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49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420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32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2A5C2-EB12-4B52-AF50-8464E8FB848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580205-7F4C-4E67-8F15-431307068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54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88E4A-59B9-E648-82E4-29292FFF8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Родительское собрание</a:t>
            </a:r>
            <a:br>
              <a:rPr lang="ru-RU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«Мототранспорт и подросток: как избежать трагедии на дороге»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EA505A-F353-8A00-DB24-2E2056FB8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D2AF47-698B-6096-8456-6D0E6030F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8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BB8771-123C-0DE8-6A3F-1070035CD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591" y="186089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Статистические данные </a:t>
            </a:r>
            <a:br>
              <a:rPr lang="ru-RU" sz="2800" dirty="0"/>
            </a:br>
            <a:r>
              <a:rPr lang="ru-RU" sz="2800" dirty="0"/>
              <a:t>по дорожно-транспортным происшествиям </a:t>
            </a:r>
            <a:br>
              <a:rPr lang="ru-RU" sz="2800" dirty="0"/>
            </a:br>
            <a:r>
              <a:rPr lang="ru-RU" sz="2800" dirty="0"/>
              <a:t>за 2023-2024 год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3B1CF286-2B16-D594-EDE7-7C95524089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3567954"/>
              </p:ext>
            </p:extLst>
          </p:nvPr>
        </p:nvGraphicFramePr>
        <p:xfrm>
          <a:off x="318704" y="2194560"/>
          <a:ext cx="5620084" cy="3703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EB7435D-2A89-B3F9-EA2D-CA335B9BAB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193339"/>
              </p:ext>
            </p:extLst>
          </p:nvPr>
        </p:nvGraphicFramePr>
        <p:xfrm>
          <a:off x="5611906" y="2073834"/>
          <a:ext cx="5390147" cy="370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806A62-45F8-A31A-B0C2-C9A49C347F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7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3C01892-58F6-3820-12BE-0362CF2A2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91" y="166837"/>
            <a:ext cx="8596312" cy="1320800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Статистические данные </a:t>
            </a:r>
            <a:br>
              <a:rPr lang="ru-RU" sz="2800" dirty="0"/>
            </a:br>
            <a:r>
              <a:rPr lang="ru-RU" sz="2800" dirty="0"/>
              <a:t>по дорожно-транспортным происшествиям </a:t>
            </a:r>
            <a:br>
              <a:rPr lang="ru-RU" sz="2800" dirty="0"/>
            </a:br>
            <a:r>
              <a:rPr lang="ru-RU" sz="2800" dirty="0"/>
              <a:t>за 2023-2024 год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9B5BC963-00BD-22E1-9F54-48B536CB11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3400687"/>
              </p:ext>
            </p:extLst>
          </p:nvPr>
        </p:nvGraphicFramePr>
        <p:xfrm>
          <a:off x="241701" y="1780674"/>
          <a:ext cx="5119571" cy="4319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E6A3AD6-1594-2997-C95E-86C45EF865ED}"/>
              </a:ext>
            </a:extLst>
          </p:cNvPr>
          <p:cNvSpPr txBox="1"/>
          <p:nvPr/>
        </p:nvSpPr>
        <p:spPr>
          <a:xfrm>
            <a:off x="5909913" y="1780674"/>
            <a:ext cx="407148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ДТП за 2024 год:</a:t>
            </a: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Архангельск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(4 ДТП),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Северодвинск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(4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Котлас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(3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Коряжма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(2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Мирный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(1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Верхнетоемский округ (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1 ДТП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),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</a:rPr>
              <a:t>Няндомский округ (2ДТП),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Приморский округ (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1 ДТП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),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Вельский район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(3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Онежский район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(3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Устьянский округ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(2 ДТП), </a:t>
            </a:r>
          </a:p>
          <a:p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Вилегодский округ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(1 ДТП),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 Шенкурский округ </a:t>
            </a:r>
            <a:r>
              <a:rPr lang="ru-RU" sz="2000" i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(1 ДТП)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5012A3-1B4D-4F50-1A41-F671A734EA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60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0F27F-5321-DCA1-FADA-3F08BCED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Возраст получения водительского удостоверения в Российской Федерации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57B314-A4C6-D130-9308-6B6A0503A714}"/>
              </a:ext>
            </a:extLst>
          </p:cNvPr>
          <p:cNvSpPr txBox="1"/>
          <p:nvPr/>
        </p:nvSpPr>
        <p:spPr>
          <a:xfrm>
            <a:off x="1549666" y="2107933"/>
            <a:ext cx="7724335" cy="2640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16 лет – на управление лёгкими мотоциклами (А1) и мопедами (М);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18 лет – на мотоциклы (А), легковые (В, В1) и грузовые (С) автомобили;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21 год – на автобусы (D), трамваи (</a:t>
            </a:r>
            <a:r>
              <a:rPr lang="ru-RU" sz="2400" kern="1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Tm</a:t>
            </a:r>
            <a:r>
              <a:rPr lang="ru-RU" sz="2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и троллейбусы (</a:t>
            </a:r>
            <a:r>
              <a:rPr lang="ru-RU" sz="2400" kern="1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Tb</a:t>
            </a:r>
            <a:r>
              <a:rPr lang="ru-RU" sz="2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E714F5-7081-9EE5-6CDB-D7FDDD194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8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DEC6EB-9085-9853-7D27-E6C147273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09" y="194845"/>
            <a:ext cx="8596668" cy="1320800"/>
          </a:xfrm>
        </p:spPr>
        <p:txBody>
          <a:bodyPr>
            <a:noAutofit/>
          </a:bodyPr>
          <a:lstStyle/>
          <a:p>
            <a:r>
              <a:rPr lang="ru-RU" sz="4000" dirty="0"/>
              <a:t>Управление мопедом и питбайком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6721320-6965-3161-E894-32D064864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36" y="924025"/>
            <a:ext cx="3644566" cy="36445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5B1756-2866-1EDA-EEBD-B6B245343B34}"/>
              </a:ext>
            </a:extLst>
          </p:cNvPr>
          <p:cNvSpPr txBox="1"/>
          <p:nvPr/>
        </p:nvSpPr>
        <p:spPr>
          <a:xfrm>
            <a:off x="4527083" y="991982"/>
            <a:ext cx="45495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Питбайк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— это разновидность мини-мотоцикла, пригодного для внедорожной (эндуро, мотокросса) или дорожной (например, стантрайдинг, супермото) езды в зависимости от комплектации.</a:t>
            </a:r>
          </a:p>
          <a:p>
            <a:b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Ездить на питбайке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разрешено только </a:t>
            </a: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специализированной трассе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с использованием специальной защиты.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237863-C71B-FB50-3464-CD8CB5800B21}"/>
              </a:ext>
            </a:extLst>
          </p:cNvPr>
          <p:cNvSpPr txBox="1"/>
          <p:nvPr/>
        </p:nvSpPr>
        <p:spPr>
          <a:xfrm>
            <a:off x="1039526" y="4269268"/>
            <a:ext cx="871086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До начала использования мототехники нужно получить водительское удостоверение:</a:t>
            </a: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категории М (мопеды с объемом двигателя не более 50 куб. см);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подкатегории А1 (до 125 куб. см)</a:t>
            </a: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открыть данные категории водительского удостоверения можно с 16 лет.</a:t>
            </a: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Для управления мотоциклом с объемом двигателя более 125 куб. см необходимо иметь категорию А, получить которую можно с 18 лет.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D302CDF-6A7C-B845-240E-C4CB37ABC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36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5A278A-0019-F83D-4302-4F1C28E56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61" y="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Ответственность родителей за безопасное участие детей и подростков в дорожном движении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E786AC-169F-EC4D-8BEB-BE6F23271D20}"/>
              </a:ext>
            </a:extLst>
          </p:cNvPr>
          <p:cNvSpPr txBox="1"/>
          <p:nvPr/>
        </p:nvSpPr>
        <p:spPr>
          <a:xfrm>
            <a:off x="646082" y="1720840"/>
            <a:ext cx="88324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Административная ответственность для водителя транспортного средства </a:t>
            </a: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(в соответствии со статьей 12.24 КоАП РФ)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07FD8B8-F803-3ECF-CF1B-BDD6CB486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992859"/>
              </p:ext>
            </p:extLst>
          </p:nvPr>
        </p:nvGraphicFramePr>
        <p:xfrm>
          <a:off x="1148474" y="2767211"/>
          <a:ext cx="7942648" cy="3201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7862">
                  <a:extLst>
                    <a:ext uri="{9D8B030D-6E8A-4147-A177-3AD203B41FA5}">
                      <a16:colId xmlns:a16="http://schemas.microsoft.com/office/drawing/2014/main" val="1988800688"/>
                    </a:ext>
                  </a:extLst>
                </a:gridCol>
                <a:gridCol w="2583793">
                  <a:extLst>
                    <a:ext uri="{9D8B030D-6E8A-4147-A177-3AD203B41FA5}">
                      <a16:colId xmlns:a16="http://schemas.microsoft.com/office/drawing/2014/main" val="781929491"/>
                    </a:ext>
                  </a:extLst>
                </a:gridCol>
                <a:gridCol w="4310993">
                  <a:extLst>
                    <a:ext uri="{9D8B030D-6E8A-4147-A177-3AD203B41FA5}">
                      <a16:colId xmlns:a16="http://schemas.microsoft.com/office/drawing/2014/main" val="3474088036"/>
                    </a:ext>
                  </a:extLst>
                </a:gridCol>
              </a:tblGrid>
              <a:tr h="629127"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>
                          <a:effectLst/>
                        </a:rPr>
                        <a:t>Статья КоАП РФ</a:t>
                      </a:r>
                      <a:endParaRPr lang="ru-RU" sz="1050" kern="1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>
                          <a:effectLst/>
                        </a:rPr>
                        <a:t>Последствия ДТП</a:t>
                      </a:r>
                      <a:endParaRPr lang="ru-RU" sz="1050" kern="1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Наказание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3115491534"/>
                  </a:ext>
                </a:extLst>
              </a:tr>
              <a:tr h="1356481">
                <a:tc>
                  <a:txBody>
                    <a:bodyPr/>
                    <a:lstStyle/>
                    <a:p>
                      <a:pPr marL="8064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  Статья</a:t>
                      </a:r>
                    </a:p>
                    <a:p>
                      <a:pPr marL="8064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12.24 </a:t>
                      </a:r>
                      <a:br>
                        <a:rPr lang="ru-RU" sz="1600" u="none" strike="noStrike" kern="100" spc="0" dirty="0">
                          <a:effectLst/>
                        </a:rPr>
                      </a:br>
                      <a:r>
                        <a:rPr lang="ru-RU" sz="1600" u="none" strike="noStrike" kern="100" spc="0" dirty="0">
                          <a:effectLst/>
                        </a:rPr>
                        <a:t>    ч. 1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за причинение лёгкого вреда здоровью потерпевшего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штраф от 2500 до 5000 рублей или лишение права управления транспортными средствами на срок от 1 года до 1,5 лет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77026519"/>
                  </a:ext>
                </a:extLst>
              </a:tr>
              <a:tr h="1216156">
                <a:tc>
                  <a:txBody>
                    <a:bodyPr/>
                    <a:lstStyle/>
                    <a:p>
                      <a:pPr marL="8064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  Статья 12.24 </a:t>
                      </a:r>
                      <a:br>
                        <a:rPr lang="ru-RU" sz="1600" u="none" strike="noStrike" kern="100" spc="0" dirty="0">
                          <a:effectLst/>
                        </a:rPr>
                      </a:br>
                      <a:r>
                        <a:rPr lang="ru-RU" sz="1600" u="none" strike="noStrike" kern="100" spc="0" dirty="0">
                          <a:effectLst/>
                        </a:rPr>
                        <a:t>    ч. 2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за причинение средней тяжести вреда здоровью потерпевшего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8064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штраф от 10 000 до 25 000 рублей или лишение права управления транспортны­ми средствами на срок от 1,5 до 2 лет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70184845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AB0975B-BA72-0C0F-2015-C97338E14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62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FFE15-2D1B-3D47-3019-D07B1534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0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Ответственность родителей за безопасное участие детей и подростков в дорожном движении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D87BDB-E867-212C-7A3B-DF92EA1B8639}"/>
              </a:ext>
            </a:extLst>
          </p:cNvPr>
          <p:cNvSpPr txBox="1"/>
          <p:nvPr/>
        </p:nvSpPr>
        <p:spPr>
          <a:xfrm>
            <a:off x="394634" y="5461244"/>
            <a:ext cx="92883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Уголовной ответственности подлежит лицо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достигшее к моменту совершения преступления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16 лет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За отдельные виды преступлений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(угон транспортного средства, если в результате ДТП наступает смерть участника дорожного движения по вине несовершеннолетнего водителя) ответственность, предусмотренная уголовным законодательством, наступает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 14 лет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7C9945-6EEB-9866-9ADF-F1AE2184F473}"/>
              </a:ext>
            </a:extLst>
          </p:cNvPr>
          <p:cNvSpPr txBox="1"/>
          <p:nvPr/>
        </p:nvSpPr>
        <p:spPr>
          <a:xfrm>
            <a:off x="643646" y="721699"/>
            <a:ext cx="91789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Уголовная ответственность для водителя транспортного средства </a:t>
            </a:r>
          </a:p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(в соответствии со статьей 264 УК РФ)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C728581-5B33-4B1E-679A-22BA0FC6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212915"/>
              </p:ext>
            </p:extLst>
          </p:nvPr>
        </p:nvGraphicFramePr>
        <p:xfrm>
          <a:off x="394635" y="1368030"/>
          <a:ext cx="9288380" cy="3965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2678">
                  <a:extLst>
                    <a:ext uri="{9D8B030D-6E8A-4147-A177-3AD203B41FA5}">
                      <a16:colId xmlns:a16="http://schemas.microsoft.com/office/drawing/2014/main" val="1333411780"/>
                    </a:ext>
                  </a:extLst>
                </a:gridCol>
                <a:gridCol w="1566216">
                  <a:extLst>
                    <a:ext uri="{9D8B030D-6E8A-4147-A177-3AD203B41FA5}">
                      <a16:colId xmlns:a16="http://schemas.microsoft.com/office/drawing/2014/main" val="1406650577"/>
                    </a:ext>
                  </a:extLst>
                </a:gridCol>
                <a:gridCol w="3263153">
                  <a:extLst>
                    <a:ext uri="{9D8B030D-6E8A-4147-A177-3AD203B41FA5}">
                      <a16:colId xmlns:a16="http://schemas.microsoft.com/office/drawing/2014/main" val="3166408136"/>
                    </a:ext>
                  </a:extLst>
                </a:gridCol>
                <a:gridCol w="3506333">
                  <a:extLst>
                    <a:ext uri="{9D8B030D-6E8A-4147-A177-3AD203B41FA5}">
                      <a16:colId xmlns:a16="http://schemas.microsoft.com/office/drawing/2014/main" val="2382082972"/>
                    </a:ext>
                  </a:extLst>
                </a:gridCol>
              </a:tblGrid>
              <a:tr h="936314"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Статья УК РФ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Последствия</a:t>
                      </a:r>
                      <a:endParaRPr lang="ru-RU" sz="1050" kern="10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ДТП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Наказание </a:t>
                      </a:r>
                      <a:endParaRPr lang="ru-RU" sz="1050" kern="10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при отсутствии состояния опьянения у водителя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Наказание </a:t>
                      </a:r>
                      <a:endParaRPr lang="ru-RU" sz="1050" kern="100" dirty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за совершение ДТП водителем в состоянии опьянения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596154896"/>
                  </a:ext>
                </a:extLst>
              </a:tr>
              <a:tr h="1090152">
                <a:tc>
                  <a:txBody>
                    <a:bodyPr/>
                    <a:lstStyle/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264,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части 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1-2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Тяжкий вред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здоровью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человека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до 2 лет</a:t>
                      </a:r>
                      <a:endParaRPr lang="ru-RU" sz="1050" u="none" strike="noStrike" kern="100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ограничение свободы на срок до 3 лет</a:t>
                      </a:r>
                      <a:endParaRPr lang="ru-RU" sz="1050" u="none" strike="noStrike" kern="100" spc="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Symbol" panose="05050102010706020507" pitchFamily="18" charset="2"/>
                        <a:buChar char=""/>
                        <a:tabLst>
                          <a:tab pos="17399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>
                          <a:tab pos="17399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от 3 до 7 лет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>
                          <a:tab pos="17399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принудительные работы на срок до 5 лет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42418076"/>
                  </a:ext>
                </a:extLst>
              </a:tr>
              <a:tr h="969473">
                <a:tc>
                  <a:txBody>
                    <a:bodyPr/>
                    <a:lstStyle/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264,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части 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3-4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Смерть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одного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человека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до 5 лет</a:t>
                      </a:r>
                      <a:endParaRPr lang="ru-RU" sz="1050" u="none" strike="noStrike" kern="100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принудительные работы на срок до 4 лет</a:t>
                      </a:r>
                      <a:endParaRPr lang="ru-RU" sz="1050" u="none" strike="noStrike" kern="100" spc="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Symbol" panose="05050102010706020507" pitchFamily="18" charset="2"/>
                        <a:buChar char=""/>
                        <a:tabLst>
                          <a:tab pos="17399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>
                          <a:tab pos="17399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от 5 до 12 лет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145242881"/>
                  </a:ext>
                </a:extLst>
              </a:tr>
              <a:tr h="969473">
                <a:tc>
                  <a:txBody>
                    <a:bodyPr/>
                    <a:lstStyle/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264,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части </a:t>
                      </a:r>
                      <a:endParaRPr lang="ru-RU" sz="1050" kern="100" dirty="0">
                        <a:effectLst/>
                      </a:endParaRPr>
                    </a:p>
                    <a:p>
                      <a:pPr marL="79375" marR="83820" algn="just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5-6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79375" marR="83820" algn="l">
                        <a:lnSpc>
                          <a:spcPts val="1270"/>
                        </a:lnSpc>
                        <a:spcBef>
                          <a:spcPts val="600"/>
                        </a:spcBef>
                      </a:pPr>
                      <a:r>
                        <a:rPr lang="ru-RU" sz="1600" u="none" strike="noStrike" kern="100" spc="0" dirty="0">
                          <a:effectLst/>
                        </a:rPr>
                        <a:t>Гибель двух и более человек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до 7 лет</a:t>
                      </a:r>
                      <a:endParaRPr lang="ru-RU" sz="1050" u="none" strike="noStrike" kern="100" spc="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•"/>
                        <a:tabLst>
                          <a:tab pos="20447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принудительные рабо­ты на срок до 5 лет</a:t>
                      </a:r>
                      <a:endParaRPr lang="ru-RU" sz="1050" u="none" strike="noStrike" kern="100" spc="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Symbol" panose="05050102010706020507" pitchFamily="18" charset="2"/>
                        <a:buChar char=""/>
                        <a:tabLst>
                          <a:tab pos="173990" algn="l"/>
                        </a:tabLst>
                      </a:pPr>
                      <a:endParaRPr lang="ru-RU" sz="1600" u="none" strike="noStrike" kern="100" spc="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ts val="127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>
                          <a:tab pos="173990" algn="l"/>
                        </a:tabLst>
                      </a:pPr>
                      <a:r>
                        <a:rPr lang="ru-RU" sz="1600" u="none" strike="noStrike" kern="100" spc="0" dirty="0">
                          <a:effectLst/>
                        </a:rPr>
                        <a:t>лишение свободы от 8 до 15 лет</a:t>
                      </a:r>
                      <a:endParaRPr lang="ru-RU" sz="1050" kern="100" dirty="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76906646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908BA9-D8D7-256F-7BD0-A15C6BD32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105" y="109568"/>
            <a:ext cx="783158" cy="139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3921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588</Words>
  <Application>Microsoft Office PowerPoint</Application>
  <PresentationFormat>Широкоэкранный</PresentationFormat>
  <Paragraphs>105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Родительское собрание «Мототранспорт и подросток: как избежать трагедии на дороге»</vt:lpstr>
      <vt:lpstr>Статистические данные  по дорожно-транспортным происшествиям  за 2023-2024 год</vt:lpstr>
      <vt:lpstr>Статистические данные  по дорожно-транспортным происшествиям  за 2023-2024 год</vt:lpstr>
      <vt:lpstr>Возраст получения водительского удостоверения в Российской Федерации</vt:lpstr>
      <vt:lpstr>Управление мопедом и питбайком</vt:lpstr>
      <vt:lpstr>Ответственность родителей за безопасное участие детей и подростков в дорожном движении</vt:lpstr>
      <vt:lpstr>Ответственность родителей за безопасное участие детей и подростков в дорожном движении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Наташа Шаршова</dc:creator>
  <cp:lastModifiedBy>Наташа Шаршова</cp:lastModifiedBy>
  <cp:revision>6</cp:revision>
  <dcterms:created xsi:type="dcterms:W3CDTF">2024-11-19T05:57:14Z</dcterms:created>
  <dcterms:modified xsi:type="dcterms:W3CDTF">2025-03-10T07:01:56Z</dcterms:modified>
</cp:coreProperties>
</file>