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77" r:id="rId2"/>
    <p:sldId id="292" r:id="rId3"/>
    <p:sldId id="293" r:id="rId4"/>
    <p:sldId id="294" r:id="rId5"/>
    <p:sldId id="296" r:id="rId6"/>
    <p:sldId id="291" r:id="rId7"/>
    <p:sldId id="280" r:id="rId8"/>
    <p:sldId id="290" r:id="rId9"/>
    <p:sldId id="279" r:id="rId10"/>
    <p:sldId id="282" r:id="rId11"/>
    <p:sldId id="276" r:id="rId12"/>
    <p:sldId id="289" r:id="rId13"/>
    <p:sldId id="283" r:id="rId14"/>
    <p:sldId id="270" r:id="rId15"/>
    <p:sldId id="284" r:id="rId16"/>
    <p:sldId id="33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4" r:id="rId33"/>
    <p:sldId id="315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36" r:id="rId47"/>
    <p:sldId id="330" r:id="rId48"/>
    <p:sldId id="331" r:id="rId49"/>
    <p:sldId id="332" r:id="rId50"/>
    <p:sldId id="333" r:id="rId51"/>
    <p:sldId id="334" r:id="rId52"/>
    <p:sldId id="335" r:id="rId53"/>
    <p:sldId id="338" r:id="rId5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3D9ED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/>
    <p:restoredTop sz="94681"/>
  </p:normalViewPr>
  <p:slideViewPr>
    <p:cSldViewPr snapToGrid="0">
      <p:cViewPr varScale="1">
        <p:scale>
          <a:sx n="110" d="100"/>
          <a:sy n="110" d="100"/>
        </p:scale>
        <p:origin x="-558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D10A6-05FF-41A8-B15A-0FAFFEB817B7}" type="doc">
      <dgm:prSet loTypeId="urn:microsoft.com/office/officeart/2005/8/layout/hProcess7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B9581DB-40E2-45F4-9CD6-8EC3FDA290BF}">
      <dgm:prSet phldrT="[Текст]"/>
      <dgm:spPr/>
      <dgm:t>
        <a:bodyPr vert="vert"/>
        <a:lstStyle/>
        <a:p>
          <a:endParaRPr lang="ru-RU" dirty="0"/>
        </a:p>
        <a:p>
          <a:endParaRPr lang="ru-RU" dirty="0"/>
        </a:p>
      </dgm:t>
    </dgm:pt>
    <dgm:pt modelId="{F5BFEC36-2F9D-4553-8694-5E59BF56C795}" type="parTrans" cxnId="{3D633918-C49A-4B62-AA24-9B4720D5344D}">
      <dgm:prSet/>
      <dgm:spPr/>
      <dgm:t>
        <a:bodyPr/>
        <a:lstStyle/>
        <a:p>
          <a:endParaRPr lang="ru-RU"/>
        </a:p>
      </dgm:t>
    </dgm:pt>
    <dgm:pt modelId="{8B4AEAF3-525D-4971-8D43-97ECAD47AFB6}" type="sibTrans" cxnId="{3D633918-C49A-4B62-AA24-9B4720D5344D}">
      <dgm:prSet/>
      <dgm:spPr/>
      <dgm:t>
        <a:bodyPr/>
        <a:lstStyle/>
        <a:p>
          <a:endParaRPr lang="ru-RU"/>
        </a:p>
      </dgm:t>
    </dgm:pt>
    <dgm:pt modelId="{86B7D6D1-3694-48AD-A223-BDE01B358768}">
      <dgm:prSet phldrT="[Текст]"/>
      <dgm:spPr/>
      <dgm:t>
        <a:bodyPr vert="vert"/>
        <a:lstStyle/>
        <a:p>
          <a:endParaRPr lang="ru-RU" dirty="0"/>
        </a:p>
      </dgm:t>
    </dgm:pt>
    <dgm:pt modelId="{B815CA2D-E59E-4F6E-A0EA-AD931E6D1A90}" type="parTrans" cxnId="{35C4127D-5AA8-4DC9-BB7F-42E71BCFE5E5}">
      <dgm:prSet/>
      <dgm:spPr/>
      <dgm:t>
        <a:bodyPr/>
        <a:lstStyle/>
        <a:p>
          <a:endParaRPr lang="ru-RU"/>
        </a:p>
      </dgm:t>
    </dgm:pt>
    <dgm:pt modelId="{A1DB7178-1D1B-4309-A483-DAAB05631A8A}" type="sibTrans" cxnId="{35C4127D-5AA8-4DC9-BB7F-42E71BCFE5E5}">
      <dgm:prSet/>
      <dgm:spPr/>
      <dgm:t>
        <a:bodyPr/>
        <a:lstStyle/>
        <a:p>
          <a:endParaRPr lang="ru-RU"/>
        </a:p>
      </dgm:t>
    </dgm:pt>
    <dgm:pt modelId="{D2AEEEFA-6480-4B66-855F-70A9C9969C10}">
      <dgm:prSet phldrT="[Текст]"/>
      <dgm:spPr/>
      <dgm:t>
        <a:bodyPr vert="vert"/>
        <a:lstStyle/>
        <a:p>
          <a:endParaRPr lang="ru-RU" dirty="0"/>
        </a:p>
      </dgm:t>
    </dgm:pt>
    <dgm:pt modelId="{8A2E7D7C-2D4D-4428-BF1D-DB8879920D49}" type="parTrans" cxnId="{99E3346D-B397-44B0-A84E-8E938BA58728}">
      <dgm:prSet/>
      <dgm:spPr/>
      <dgm:t>
        <a:bodyPr/>
        <a:lstStyle/>
        <a:p>
          <a:endParaRPr lang="ru-RU"/>
        </a:p>
      </dgm:t>
    </dgm:pt>
    <dgm:pt modelId="{806F50D6-E7CE-4CDC-8153-A696DA8BD64A}" type="sibTrans" cxnId="{99E3346D-B397-44B0-A84E-8E938BA58728}">
      <dgm:prSet/>
      <dgm:spPr/>
      <dgm:t>
        <a:bodyPr/>
        <a:lstStyle/>
        <a:p>
          <a:endParaRPr lang="ru-RU"/>
        </a:p>
      </dgm:t>
    </dgm:pt>
    <dgm:pt modelId="{01534F19-406B-4CB4-92EA-FD9D08ECEF32}">
      <dgm:prSet phldrT="[Текст]" custT="1"/>
      <dgm:spPr/>
      <dgm:t>
        <a:bodyPr/>
        <a:lstStyle/>
        <a:p>
          <a:endParaRPr lang="ru-RU" sz="3600" dirty="0"/>
        </a:p>
        <a:p>
          <a:r>
            <a:rPr lang="ru-RU" sz="2400" dirty="0"/>
            <a:t>Как внеурочная деятельность</a:t>
          </a:r>
        </a:p>
      </dgm:t>
    </dgm:pt>
    <dgm:pt modelId="{AC3A9E19-1C12-4BDD-8B7F-47C3AC440C63}" type="sibTrans" cxnId="{B1484ECA-DFC1-45C5-8BB0-5B8A26D1BE66}">
      <dgm:prSet/>
      <dgm:spPr/>
      <dgm:t>
        <a:bodyPr/>
        <a:lstStyle/>
        <a:p>
          <a:endParaRPr lang="ru-RU"/>
        </a:p>
      </dgm:t>
    </dgm:pt>
    <dgm:pt modelId="{6D29F232-12DE-430C-9B4E-679CF7A928D8}" type="parTrans" cxnId="{B1484ECA-DFC1-45C5-8BB0-5B8A26D1BE66}">
      <dgm:prSet/>
      <dgm:spPr/>
      <dgm:t>
        <a:bodyPr/>
        <a:lstStyle/>
        <a:p>
          <a:endParaRPr lang="ru-RU"/>
        </a:p>
      </dgm:t>
    </dgm:pt>
    <dgm:pt modelId="{9754682E-0312-445E-9EA9-CF4553F7119E}">
      <dgm:prSet phldrT="[Текст]" custT="1"/>
      <dgm:spPr/>
      <dgm:t>
        <a:bodyPr/>
        <a:lstStyle/>
        <a:p>
          <a:endParaRPr lang="ru-RU" sz="3500" dirty="0"/>
        </a:p>
        <a:p>
          <a:r>
            <a:rPr lang="ru-RU" sz="2400" dirty="0"/>
            <a:t>Как отдельный модуль </a:t>
          </a:r>
        </a:p>
      </dgm:t>
    </dgm:pt>
    <dgm:pt modelId="{F2EA5B3D-ACD1-496F-8D2C-49FAA7DBA51F}" type="sibTrans" cxnId="{830E6AC8-95C9-47B7-8851-88476D403AFE}">
      <dgm:prSet/>
      <dgm:spPr/>
      <dgm:t>
        <a:bodyPr/>
        <a:lstStyle/>
        <a:p>
          <a:endParaRPr lang="ru-RU"/>
        </a:p>
      </dgm:t>
    </dgm:pt>
    <dgm:pt modelId="{EBFEA1B0-78E0-4E9E-9030-881816DD55C2}" type="parTrans" cxnId="{830E6AC8-95C9-47B7-8851-88476D403AFE}">
      <dgm:prSet/>
      <dgm:spPr/>
      <dgm:t>
        <a:bodyPr/>
        <a:lstStyle/>
        <a:p>
          <a:endParaRPr lang="ru-RU"/>
        </a:p>
      </dgm:t>
    </dgm:pt>
    <dgm:pt modelId="{FF5C749B-0ECE-42C7-B01B-E5ABC24EA36B}">
      <dgm:prSet phldrT="[Текст]" custT="1"/>
      <dgm:spPr/>
      <dgm:t>
        <a:bodyPr/>
        <a:lstStyle/>
        <a:p>
          <a:endParaRPr lang="ru-RU" sz="3000" dirty="0"/>
        </a:p>
        <a:p>
          <a:r>
            <a:rPr lang="ru-RU" sz="2400" dirty="0"/>
            <a:t>Как часть урочной деятельности</a:t>
          </a:r>
        </a:p>
      </dgm:t>
    </dgm:pt>
    <dgm:pt modelId="{A02E08EB-668C-44C9-BF80-F6764E8551B8}" type="sibTrans" cxnId="{406DE696-2164-4305-B835-2D33FF7E5CEC}">
      <dgm:prSet/>
      <dgm:spPr/>
      <dgm:t>
        <a:bodyPr/>
        <a:lstStyle/>
        <a:p>
          <a:endParaRPr lang="ru-RU"/>
        </a:p>
      </dgm:t>
    </dgm:pt>
    <dgm:pt modelId="{5523129C-D3B1-46F9-930D-5233126FA194}" type="parTrans" cxnId="{406DE696-2164-4305-B835-2D33FF7E5CEC}">
      <dgm:prSet/>
      <dgm:spPr/>
      <dgm:t>
        <a:bodyPr/>
        <a:lstStyle/>
        <a:p>
          <a:endParaRPr lang="ru-RU"/>
        </a:p>
      </dgm:t>
    </dgm:pt>
    <dgm:pt modelId="{2B76246A-0FA9-4F17-802A-E2CE60F8BDCB}" type="pres">
      <dgm:prSet presAssocID="{53AD10A6-05FF-41A8-B15A-0FAFFEB817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432A3F-5721-4121-82D1-0A94490021EA}" type="pres">
      <dgm:prSet presAssocID="{8B9581DB-40E2-45F4-9CD6-8EC3FDA290BF}" presName="compositeNode" presStyleCnt="0">
        <dgm:presLayoutVars>
          <dgm:bulletEnabled val="1"/>
        </dgm:presLayoutVars>
      </dgm:prSet>
      <dgm:spPr/>
    </dgm:pt>
    <dgm:pt modelId="{41E7A387-3903-4A86-BB77-9D3877DB0E2D}" type="pres">
      <dgm:prSet presAssocID="{8B9581DB-40E2-45F4-9CD6-8EC3FDA290BF}" presName="bgRect" presStyleLbl="node1" presStyleIdx="0" presStyleCnt="3" custLinFactNeighborX="-1537" custLinFactNeighborY="-1413"/>
      <dgm:spPr/>
      <dgm:t>
        <a:bodyPr/>
        <a:lstStyle/>
        <a:p>
          <a:endParaRPr lang="ru-RU"/>
        </a:p>
      </dgm:t>
    </dgm:pt>
    <dgm:pt modelId="{9DC25754-9579-4962-8B4F-A0598A0700F4}" type="pres">
      <dgm:prSet presAssocID="{8B9581DB-40E2-45F4-9CD6-8EC3FDA290B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9F200-C5F8-4CA5-9AD0-8C5550D4ABD4}" type="pres">
      <dgm:prSet presAssocID="{8B9581DB-40E2-45F4-9CD6-8EC3FDA290B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F71F3-0B96-4912-A5CF-BC1EC6FB4133}" type="pres">
      <dgm:prSet presAssocID="{8B4AEAF3-525D-4971-8D43-97ECAD47AFB6}" presName="hSp" presStyleCnt="0"/>
      <dgm:spPr/>
    </dgm:pt>
    <dgm:pt modelId="{1B42FB40-00BE-4ADB-B5A4-1C7061221505}" type="pres">
      <dgm:prSet presAssocID="{8B4AEAF3-525D-4971-8D43-97ECAD47AFB6}" presName="vProcSp" presStyleCnt="0"/>
      <dgm:spPr/>
    </dgm:pt>
    <dgm:pt modelId="{0D8FF58F-C8D0-4621-A202-AE2692B8FEB5}" type="pres">
      <dgm:prSet presAssocID="{8B4AEAF3-525D-4971-8D43-97ECAD47AFB6}" presName="vSp1" presStyleCnt="0"/>
      <dgm:spPr/>
    </dgm:pt>
    <dgm:pt modelId="{C018E92E-76AB-4BAF-9E56-BDCB39546515}" type="pres">
      <dgm:prSet presAssocID="{8B4AEAF3-525D-4971-8D43-97ECAD47AFB6}" presName="simulatedConn" presStyleLbl="solidFgAcc1" presStyleIdx="0" presStyleCnt="2"/>
      <dgm:spPr/>
    </dgm:pt>
    <dgm:pt modelId="{FF9F6411-455F-4DF2-A1B4-043459D6A793}" type="pres">
      <dgm:prSet presAssocID="{8B4AEAF3-525D-4971-8D43-97ECAD47AFB6}" presName="vSp2" presStyleCnt="0"/>
      <dgm:spPr/>
    </dgm:pt>
    <dgm:pt modelId="{926B6A90-83A1-4182-86F2-0693595A66A4}" type="pres">
      <dgm:prSet presAssocID="{8B4AEAF3-525D-4971-8D43-97ECAD47AFB6}" presName="sibTrans" presStyleCnt="0"/>
      <dgm:spPr/>
    </dgm:pt>
    <dgm:pt modelId="{7211D4BA-700C-45CA-A2DB-F6E3559AB477}" type="pres">
      <dgm:prSet presAssocID="{86B7D6D1-3694-48AD-A223-BDE01B358768}" presName="compositeNode" presStyleCnt="0">
        <dgm:presLayoutVars>
          <dgm:bulletEnabled val="1"/>
        </dgm:presLayoutVars>
      </dgm:prSet>
      <dgm:spPr/>
    </dgm:pt>
    <dgm:pt modelId="{5111C4FB-D541-46D0-9F77-67F50D43CE69}" type="pres">
      <dgm:prSet presAssocID="{86B7D6D1-3694-48AD-A223-BDE01B358768}" presName="bgRect" presStyleLbl="node1" presStyleIdx="1" presStyleCnt="3"/>
      <dgm:spPr/>
      <dgm:t>
        <a:bodyPr/>
        <a:lstStyle/>
        <a:p>
          <a:endParaRPr lang="ru-RU"/>
        </a:p>
      </dgm:t>
    </dgm:pt>
    <dgm:pt modelId="{991BD729-618E-442D-B0A8-EE52C890332B}" type="pres">
      <dgm:prSet presAssocID="{86B7D6D1-3694-48AD-A223-BDE01B358768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A3929-E796-472B-8EDE-D48F87DAE889}" type="pres">
      <dgm:prSet presAssocID="{86B7D6D1-3694-48AD-A223-BDE01B358768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D8C52-FFE4-44D1-8A6F-8BBEF57193DD}" type="pres">
      <dgm:prSet presAssocID="{A1DB7178-1D1B-4309-A483-DAAB05631A8A}" presName="hSp" presStyleCnt="0"/>
      <dgm:spPr/>
    </dgm:pt>
    <dgm:pt modelId="{386D5BE9-12FA-4E64-BDCD-6016C0381723}" type="pres">
      <dgm:prSet presAssocID="{A1DB7178-1D1B-4309-A483-DAAB05631A8A}" presName="vProcSp" presStyleCnt="0"/>
      <dgm:spPr/>
    </dgm:pt>
    <dgm:pt modelId="{2DC6CDD2-0493-468E-B5E4-9822A6C72997}" type="pres">
      <dgm:prSet presAssocID="{A1DB7178-1D1B-4309-A483-DAAB05631A8A}" presName="vSp1" presStyleCnt="0"/>
      <dgm:spPr/>
    </dgm:pt>
    <dgm:pt modelId="{69E66287-10C5-4EE2-955F-D0434E957E6F}" type="pres">
      <dgm:prSet presAssocID="{A1DB7178-1D1B-4309-A483-DAAB05631A8A}" presName="simulatedConn" presStyleLbl="solidFgAcc1" presStyleIdx="1" presStyleCnt="2"/>
      <dgm:spPr/>
    </dgm:pt>
    <dgm:pt modelId="{2742D974-90E4-4A11-A466-DAE22C32209D}" type="pres">
      <dgm:prSet presAssocID="{A1DB7178-1D1B-4309-A483-DAAB05631A8A}" presName="vSp2" presStyleCnt="0"/>
      <dgm:spPr/>
    </dgm:pt>
    <dgm:pt modelId="{24E92588-3781-47FE-8D61-A0C76ED79D98}" type="pres">
      <dgm:prSet presAssocID="{A1DB7178-1D1B-4309-A483-DAAB05631A8A}" presName="sibTrans" presStyleCnt="0"/>
      <dgm:spPr/>
    </dgm:pt>
    <dgm:pt modelId="{F29559B3-C859-429F-9DDD-16BF151EE2AB}" type="pres">
      <dgm:prSet presAssocID="{D2AEEEFA-6480-4B66-855F-70A9C9969C10}" presName="compositeNode" presStyleCnt="0">
        <dgm:presLayoutVars>
          <dgm:bulletEnabled val="1"/>
        </dgm:presLayoutVars>
      </dgm:prSet>
      <dgm:spPr/>
    </dgm:pt>
    <dgm:pt modelId="{006AD589-602C-4829-9032-43A81BD6616E}" type="pres">
      <dgm:prSet presAssocID="{D2AEEEFA-6480-4B66-855F-70A9C9969C10}" presName="bgRect" presStyleLbl="node1" presStyleIdx="2" presStyleCnt="3"/>
      <dgm:spPr/>
      <dgm:t>
        <a:bodyPr/>
        <a:lstStyle/>
        <a:p>
          <a:endParaRPr lang="ru-RU"/>
        </a:p>
      </dgm:t>
    </dgm:pt>
    <dgm:pt modelId="{BD88ECA9-5CA0-4BE4-8C3E-E805F7EA5BF8}" type="pres">
      <dgm:prSet presAssocID="{D2AEEEFA-6480-4B66-855F-70A9C9969C1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0ED68-A6CD-4194-9D16-A27BF5CFA3D0}" type="pres">
      <dgm:prSet presAssocID="{D2AEEEFA-6480-4B66-855F-70A9C9969C1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0E6AC8-95C9-47B7-8851-88476D403AFE}" srcId="{86B7D6D1-3694-48AD-A223-BDE01B358768}" destId="{9754682E-0312-445E-9EA9-CF4553F7119E}" srcOrd="0" destOrd="0" parTransId="{EBFEA1B0-78E0-4E9E-9030-881816DD55C2}" sibTransId="{F2EA5B3D-ACD1-496F-8D2C-49FAA7DBA51F}"/>
    <dgm:cxn modelId="{B1643B1B-F7BE-4B1C-8C0F-B095AC1FE30E}" type="presOf" srcId="{9754682E-0312-445E-9EA9-CF4553F7119E}" destId="{1E2A3929-E796-472B-8EDE-D48F87DAE889}" srcOrd="0" destOrd="0" presId="urn:microsoft.com/office/officeart/2005/8/layout/hProcess7#1"/>
    <dgm:cxn modelId="{4E9230C8-7617-42AB-8E7A-668493EE543D}" type="presOf" srcId="{8B9581DB-40E2-45F4-9CD6-8EC3FDA290BF}" destId="{41E7A387-3903-4A86-BB77-9D3877DB0E2D}" srcOrd="0" destOrd="0" presId="urn:microsoft.com/office/officeart/2005/8/layout/hProcess7#1"/>
    <dgm:cxn modelId="{35C4127D-5AA8-4DC9-BB7F-42E71BCFE5E5}" srcId="{53AD10A6-05FF-41A8-B15A-0FAFFEB817B7}" destId="{86B7D6D1-3694-48AD-A223-BDE01B358768}" srcOrd="1" destOrd="0" parTransId="{B815CA2D-E59E-4F6E-A0EA-AD931E6D1A90}" sibTransId="{A1DB7178-1D1B-4309-A483-DAAB05631A8A}"/>
    <dgm:cxn modelId="{9625BA2D-311F-4D24-9D31-2C5E92D18B7C}" type="presOf" srcId="{8B9581DB-40E2-45F4-9CD6-8EC3FDA290BF}" destId="{9DC25754-9579-4962-8B4F-A0598A0700F4}" srcOrd="1" destOrd="0" presId="urn:microsoft.com/office/officeart/2005/8/layout/hProcess7#1"/>
    <dgm:cxn modelId="{61D331C6-B646-444D-A911-4DB7F28417E6}" type="presOf" srcId="{FF5C749B-0ECE-42C7-B01B-E5ABC24EA36B}" destId="{DEB9F200-C5F8-4CA5-9AD0-8C5550D4ABD4}" srcOrd="0" destOrd="0" presId="urn:microsoft.com/office/officeart/2005/8/layout/hProcess7#1"/>
    <dgm:cxn modelId="{D38E11BB-E7B5-4B97-AACB-9D5D16CF39EE}" type="presOf" srcId="{D2AEEEFA-6480-4B66-855F-70A9C9969C10}" destId="{006AD589-602C-4829-9032-43A81BD6616E}" srcOrd="0" destOrd="0" presId="urn:microsoft.com/office/officeart/2005/8/layout/hProcess7#1"/>
    <dgm:cxn modelId="{C01706F3-711F-4BA2-B620-80180F07DA11}" type="presOf" srcId="{53AD10A6-05FF-41A8-B15A-0FAFFEB817B7}" destId="{2B76246A-0FA9-4F17-802A-E2CE60F8BDCB}" srcOrd="0" destOrd="0" presId="urn:microsoft.com/office/officeart/2005/8/layout/hProcess7#1"/>
    <dgm:cxn modelId="{7BCF77BE-E365-4316-9E4A-13CCEC0C339D}" type="presOf" srcId="{86B7D6D1-3694-48AD-A223-BDE01B358768}" destId="{5111C4FB-D541-46D0-9F77-67F50D43CE69}" srcOrd="0" destOrd="0" presId="urn:microsoft.com/office/officeart/2005/8/layout/hProcess7#1"/>
    <dgm:cxn modelId="{4F1DC363-372D-47D4-BD0F-178557BFD685}" type="presOf" srcId="{D2AEEEFA-6480-4B66-855F-70A9C9969C10}" destId="{BD88ECA9-5CA0-4BE4-8C3E-E805F7EA5BF8}" srcOrd="1" destOrd="0" presId="urn:microsoft.com/office/officeart/2005/8/layout/hProcess7#1"/>
    <dgm:cxn modelId="{406DE696-2164-4305-B835-2D33FF7E5CEC}" srcId="{8B9581DB-40E2-45F4-9CD6-8EC3FDA290BF}" destId="{FF5C749B-0ECE-42C7-B01B-E5ABC24EA36B}" srcOrd="0" destOrd="0" parTransId="{5523129C-D3B1-46F9-930D-5233126FA194}" sibTransId="{A02E08EB-668C-44C9-BF80-F6764E8551B8}"/>
    <dgm:cxn modelId="{B1484ECA-DFC1-45C5-8BB0-5B8A26D1BE66}" srcId="{D2AEEEFA-6480-4B66-855F-70A9C9969C10}" destId="{01534F19-406B-4CB4-92EA-FD9D08ECEF32}" srcOrd="0" destOrd="0" parTransId="{6D29F232-12DE-430C-9B4E-679CF7A928D8}" sibTransId="{AC3A9E19-1C12-4BDD-8B7F-47C3AC440C63}"/>
    <dgm:cxn modelId="{99E3346D-B397-44B0-A84E-8E938BA58728}" srcId="{53AD10A6-05FF-41A8-B15A-0FAFFEB817B7}" destId="{D2AEEEFA-6480-4B66-855F-70A9C9969C10}" srcOrd="2" destOrd="0" parTransId="{8A2E7D7C-2D4D-4428-BF1D-DB8879920D49}" sibTransId="{806F50D6-E7CE-4CDC-8153-A696DA8BD64A}"/>
    <dgm:cxn modelId="{3D633918-C49A-4B62-AA24-9B4720D5344D}" srcId="{53AD10A6-05FF-41A8-B15A-0FAFFEB817B7}" destId="{8B9581DB-40E2-45F4-9CD6-8EC3FDA290BF}" srcOrd="0" destOrd="0" parTransId="{F5BFEC36-2F9D-4553-8694-5E59BF56C795}" sibTransId="{8B4AEAF3-525D-4971-8D43-97ECAD47AFB6}"/>
    <dgm:cxn modelId="{914F967C-3CD6-4401-9F4C-61C811669EBB}" type="presOf" srcId="{01534F19-406B-4CB4-92EA-FD9D08ECEF32}" destId="{7320ED68-A6CD-4194-9D16-A27BF5CFA3D0}" srcOrd="0" destOrd="0" presId="urn:microsoft.com/office/officeart/2005/8/layout/hProcess7#1"/>
    <dgm:cxn modelId="{1AF46A21-9CCE-4E5E-A379-0E62A83816A9}" type="presOf" srcId="{86B7D6D1-3694-48AD-A223-BDE01B358768}" destId="{991BD729-618E-442D-B0A8-EE52C890332B}" srcOrd="1" destOrd="0" presId="urn:microsoft.com/office/officeart/2005/8/layout/hProcess7#1"/>
    <dgm:cxn modelId="{FC7048E4-D853-4248-AFE8-0D8AE9B98135}" type="presParOf" srcId="{2B76246A-0FA9-4F17-802A-E2CE60F8BDCB}" destId="{62432A3F-5721-4121-82D1-0A94490021EA}" srcOrd="0" destOrd="0" presId="urn:microsoft.com/office/officeart/2005/8/layout/hProcess7#1"/>
    <dgm:cxn modelId="{A8621A5E-CEBC-4FB5-BA75-056DEB87C9B8}" type="presParOf" srcId="{62432A3F-5721-4121-82D1-0A94490021EA}" destId="{41E7A387-3903-4A86-BB77-9D3877DB0E2D}" srcOrd="0" destOrd="0" presId="urn:microsoft.com/office/officeart/2005/8/layout/hProcess7#1"/>
    <dgm:cxn modelId="{EA9373C7-3AA9-48BC-B231-602CF1E78F4C}" type="presParOf" srcId="{62432A3F-5721-4121-82D1-0A94490021EA}" destId="{9DC25754-9579-4962-8B4F-A0598A0700F4}" srcOrd="1" destOrd="0" presId="urn:microsoft.com/office/officeart/2005/8/layout/hProcess7#1"/>
    <dgm:cxn modelId="{78176556-C98B-4F39-9BEA-943801B87EEA}" type="presParOf" srcId="{62432A3F-5721-4121-82D1-0A94490021EA}" destId="{DEB9F200-C5F8-4CA5-9AD0-8C5550D4ABD4}" srcOrd="2" destOrd="0" presId="urn:microsoft.com/office/officeart/2005/8/layout/hProcess7#1"/>
    <dgm:cxn modelId="{DA1F10EE-2536-41A2-9718-DC81E18818B0}" type="presParOf" srcId="{2B76246A-0FA9-4F17-802A-E2CE60F8BDCB}" destId="{140F71F3-0B96-4912-A5CF-BC1EC6FB4133}" srcOrd="1" destOrd="0" presId="urn:microsoft.com/office/officeart/2005/8/layout/hProcess7#1"/>
    <dgm:cxn modelId="{D6FF1925-0271-42CB-B60F-A27EB30F0FE1}" type="presParOf" srcId="{2B76246A-0FA9-4F17-802A-E2CE60F8BDCB}" destId="{1B42FB40-00BE-4ADB-B5A4-1C7061221505}" srcOrd="2" destOrd="0" presId="urn:microsoft.com/office/officeart/2005/8/layout/hProcess7#1"/>
    <dgm:cxn modelId="{760E4BB5-A8B2-4156-BFC2-7AB391135600}" type="presParOf" srcId="{1B42FB40-00BE-4ADB-B5A4-1C7061221505}" destId="{0D8FF58F-C8D0-4621-A202-AE2692B8FEB5}" srcOrd="0" destOrd="0" presId="urn:microsoft.com/office/officeart/2005/8/layout/hProcess7#1"/>
    <dgm:cxn modelId="{17CCA2BA-4D93-4FDD-A50B-69E6DAA4A62A}" type="presParOf" srcId="{1B42FB40-00BE-4ADB-B5A4-1C7061221505}" destId="{C018E92E-76AB-4BAF-9E56-BDCB39546515}" srcOrd="1" destOrd="0" presId="urn:microsoft.com/office/officeart/2005/8/layout/hProcess7#1"/>
    <dgm:cxn modelId="{1CC988BF-A637-4256-AB86-146AB758D702}" type="presParOf" srcId="{1B42FB40-00BE-4ADB-B5A4-1C7061221505}" destId="{FF9F6411-455F-4DF2-A1B4-043459D6A793}" srcOrd="2" destOrd="0" presId="urn:microsoft.com/office/officeart/2005/8/layout/hProcess7#1"/>
    <dgm:cxn modelId="{71FC7574-4105-4F00-B2CE-9E2D4DDCAFD1}" type="presParOf" srcId="{2B76246A-0FA9-4F17-802A-E2CE60F8BDCB}" destId="{926B6A90-83A1-4182-86F2-0693595A66A4}" srcOrd="3" destOrd="0" presId="urn:microsoft.com/office/officeart/2005/8/layout/hProcess7#1"/>
    <dgm:cxn modelId="{FE57910A-100A-43E2-9BD7-5FCE05755615}" type="presParOf" srcId="{2B76246A-0FA9-4F17-802A-E2CE60F8BDCB}" destId="{7211D4BA-700C-45CA-A2DB-F6E3559AB477}" srcOrd="4" destOrd="0" presId="urn:microsoft.com/office/officeart/2005/8/layout/hProcess7#1"/>
    <dgm:cxn modelId="{E469D269-487E-4239-A1F6-71EFDD3B5EBC}" type="presParOf" srcId="{7211D4BA-700C-45CA-A2DB-F6E3559AB477}" destId="{5111C4FB-D541-46D0-9F77-67F50D43CE69}" srcOrd="0" destOrd="0" presId="urn:microsoft.com/office/officeart/2005/8/layout/hProcess7#1"/>
    <dgm:cxn modelId="{98AAD821-B8FD-4188-90C4-9483FD94B414}" type="presParOf" srcId="{7211D4BA-700C-45CA-A2DB-F6E3559AB477}" destId="{991BD729-618E-442D-B0A8-EE52C890332B}" srcOrd="1" destOrd="0" presId="urn:microsoft.com/office/officeart/2005/8/layout/hProcess7#1"/>
    <dgm:cxn modelId="{DCA538E8-02F7-4AF1-87FD-A85356F69C8E}" type="presParOf" srcId="{7211D4BA-700C-45CA-A2DB-F6E3559AB477}" destId="{1E2A3929-E796-472B-8EDE-D48F87DAE889}" srcOrd="2" destOrd="0" presId="urn:microsoft.com/office/officeart/2005/8/layout/hProcess7#1"/>
    <dgm:cxn modelId="{CC85A0F7-5BA6-4FC9-97A8-58BD17246E96}" type="presParOf" srcId="{2B76246A-0FA9-4F17-802A-E2CE60F8BDCB}" destId="{704D8C52-FFE4-44D1-8A6F-8BBEF57193DD}" srcOrd="5" destOrd="0" presId="urn:microsoft.com/office/officeart/2005/8/layout/hProcess7#1"/>
    <dgm:cxn modelId="{E8432716-B464-4DDA-A579-D0BC2C81CFE4}" type="presParOf" srcId="{2B76246A-0FA9-4F17-802A-E2CE60F8BDCB}" destId="{386D5BE9-12FA-4E64-BDCD-6016C0381723}" srcOrd="6" destOrd="0" presId="urn:microsoft.com/office/officeart/2005/8/layout/hProcess7#1"/>
    <dgm:cxn modelId="{7A7CC41C-E95E-42A7-A40B-EFCA54E7CE11}" type="presParOf" srcId="{386D5BE9-12FA-4E64-BDCD-6016C0381723}" destId="{2DC6CDD2-0493-468E-B5E4-9822A6C72997}" srcOrd="0" destOrd="0" presId="urn:microsoft.com/office/officeart/2005/8/layout/hProcess7#1"/>
    <dgm:cxn modelId="{BCFDE391-E367-42CB-97CF-3DD54D391E15}" type="presParOf" srcId="{386D5BE9-12FA-4E64-BDCD-6016C0381723}" destId="{69E66287-10C5-4EE2-955F-D0434E957E6F}" srcOrd="1" destOrd="0" presId="urn:microsoft.com/office/officeart/2005/8/layout/hProcess7#1"/>
    <dgm:cxn modelId="{6EFF0E9D-015C-4785-9A2E-892E5CBCB1AD}" type="presParOf" srcId="{386D5BE9-12FA-4E64-BDCD-6016C0381723}" destId="{2742D974-90E4-4A11-A466-DAE22C32209D}" srcOrd="2" destOrd="0" presId="urn:microsoft.com/office/officeart/2005/8/layout/hProcess7#1"/>
    <dgm:cxn modelId="{058889B8-1B1B-41DE-A53B-71D79324788B}" type="presParOf" srcId="{2B76246A-0FA9-4F17-802A-E2CE60F8BDCB}" destId="{24E92588-3781-47FE-8D61-A0C76ED79D98}" srcOrd="7" destOrd="0" presId="urn:microsoft.com/office/officeart/2005/8/layout/hProcess7#1"/>
    <dgm:cxn modelId="{D5810007-D1F6-4F46-BDCD-6A4CFECE99F5}" type="presParOf" srcId="{2B76246A-0FA9-4F17-802A-E2CE60F8BDCB}" destId="{F29559B3-C859-429F-9DDD-16BF151EE2AB}" srcOrd="8" destOrd="0" presId="urn:microsoft.com/office/officeart/2005/8/layout/hProcess7#1"/>
    <dgm:cxn modelId="{A4E0A8D1-DB8B-4F91-A11B-AC1955DC7082}" type="presParOf" srcId="{F29559B3-C859-429F-9DDD-16BF151EE2AB}" destId="{006AD589-602C-4829-9032-43A81BD6616E}" srcOrd="0" destOrd="0" presId="urn:microsoft.com/office/officeart/2005/8/layout/hProcess7#1"/>
    <dgm:cxn modelId="{428F269B-AA0D-4837-AC98-1725962B479F}" type="presParOf" srcId="{F29559B3-C859-429F-9DDD-16BF151EE2AB}" destId="{BD88ECA9-5CA0-4BE4-8C3E-E805F7EA5BF8}" srcOrd="1" destOrd="0" presId="urn:microsoft.com/office/officeart/2005/8/layout/hProcess7#1"/>
    <dgm:cxn modelId="{ABD74E91-555A-41C2-B4A4-8E7AE8792742}" type="presParOf" srcId="{F29559B3-C859-429F-9DDD-16BF151EE2AB}" destId="{7320ED68-A6CD-4194-9D16-A27BF5CFA3D0}" srcOrd="2" destOrd="0" presId="urn:microsoft.com/office/officeart/2005/8/layout/hProcess7#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AD10A6-05FF-41A8-B15A-0FAFFEB817B7}" type="doc">
      <dgm:prSet loTypeId="urn:microsoft.com/office/officeart/2005/8/layout/hProcess7#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8B9581DB-40E2-45F4-9CD6-8EC3FDA290BF}">
      <dgm:prSet phldrT="[Текст]"/>
      <dgm:spPr/>
      <dgm:t>
        <a:bodyPr vert="vert"/>
        <a:lstStyle/>
        <a:p>
          <a:endParaRPr lang="ru-RU" dirty="0"/>
        </a:p>
        <a:p>
          <a:endParaRPr lang="ru-RU" dirty="0"/>
        </a:p>
      </dgm:t>
    </dgm:pt>
    <dgm:pt modelId="{F5BFEC36-2F9D-4553-8694-5E59BF56C795}" type="parTrans" cxnId="{3D633918-C49A-4B62-AA24-9B4720D5344D}">
      <dgm:prSet/>
      <dgm:spPr/>
      <dgm:t>
        <a:bodyPr/>
        <a:lstStyle/>
        <a:p>
          <a:endParaRPr lang="ru-RU"/>
        </a:p>
      </dgm:t>
    </dgm:pt>
    <dgm:pt modelId="{8B4AEAF3-525D-4971-8D43-97ECAD47AFB6}" type="sibTrans" cxnId="{3D633918-C49A-4B62-AA24-9B4720D5344D}">
      <dgm:prSet/>
      <dgm:spPr/>
      <dgm:t>
        <a:bodyPr/>
        <a:lstStyle/>
        <a:p>
          <a:endParaRPr lang="ru-RU"/>
        </a:p>
      </dgm:t>
    </dgm:pt>
    <dgm:pt modelId="{86B7D6D1-3694-48AD-A223-BDE01B358768}">
      <dgm:prSet phldrT="[Текст]"/>
      <dgm:spPr/>
      <dgm:t>
        <a:bodyPr vert="vert"/>
        <a:lstStyle/>
        <a:p>
          <a:endParaRPr lang="ru-RU" dirty="0"/>
        </a:p>
      </dgm:t>
    </dgm:pt>
    <dgm:pt modelId="{B815CA2D-E59E-4F6E-A0EA-AD931E6D1A90}" type="parTrans" cxnId="{35C4127D-5AA8-4DC9-BB7F-42E71BCFE5E5}">
      <dgm:prSet/>
      <dgm:spPr/>
      <dgm:t>
        <a:bodyPr/>
        <a:lstStyle/>
        <a:p>
          <a:endParaRPr lang="ru-RU"/>
        </a:p>
      </dgm:t>
    </dgm:pt>
    <dgm:pt modelId="{A1DB7178-1D1B-4309-A483-DAAB05631A8A}" type="sibTrans" cxnId="{35C4127D-5AA8-4DC9-BB7F-42E71BCFE5E5}">
      <dgm:prSet/>
      <dgm:spPr/>
      <dgm:t>
        <a:bodyPr/>
        <a:lstStyle/>
        <a:p>
          <a:endParaRPr lang="ru-RU"/>
        </a:p>
      </dgm:t>
    </dgm:pt>
    <dgm:pt modelId="{D2AEEEFA-6480-4B66-855F-70A9C9969C10}">
      <dgm:prSet phldrT="[Текст]"/>
      <dgm:spPr/>
      <dgm:t>
        <a:bodyPr vert="vert"/>
        <a:lstStyle/>
        <a:p>
          <a:endParaRPr lang="ru-RU" dirty="0"/>
        </a:p>
      </dgm:t>
    </dgm:pt>
    <dgm:pt modelId="{8A2E7D7C-2D4D-4428-BF1D-DB8879920D49}" type="parTrans" cxnId="{99E3346D-B397-44B0-A84E-8E938BA58728}">
      <dgm:prSet/>
      <dgm:spPr/>
      <dgm:t>
        <a:bodyPr/>
        <a:lstStyle/>
        <a:p>
          <a:endParaRPr lang="ru-RU"/>
        </a:p>
      </dgm:t>
    </dgm:pt>
    <dgm:pt modelId="{806F50D6-E7CE-4CDC-8153-A696DA8BD64A}" type="sibTrans" cxnId="{99E3346D-B397-44B0-A84E-8E938BA58728}">
      <dgm:prSet/>
      <dgm:spPr/>
      <dgm:t>
        <a:bodyPr/>
        <a:lstStyle/>
        <a:p>
          <a:endParaRPr lang="ru-RU"/>
        </a:p>
      </dgm:t>
    </dgm:pt>
    <dgm:pt modelId="{01534F19-406B-4CB4-92EA-FD9D08ECEF32}">
      <dgm:prSet phldrT="[Текст]" custT="1"/>
      <dgm:spPr/>
      <dgm:t>
        <a:bodyPr/>
        <a:lstStyle/>
        <a:p>
          <a:endParaRPr lang="ru-RU" sz="3600" dirty="0"/>
        </a:p>
        <a:p>
          <a:r>
            <a:rPr lang="ru-RU" sz="2400" dirty="0"/>
            <a:t>Как внеурочная деятельность</a:t>
          </a:r>
        </a:p>
      </dgm:t>
    </dgm:pt>
    <dgm:pt modelId="{AC3A9E19-1C12-4BDD-8B7F-47C3AC440C63}" type="sibTrans" cxnId="{B1484ECA-DFC1-45C5-8BB0-5B8A26D1BE66}">
      <dgm:prSet/>
      <dgm:spPr/>
      <dgm:t>
        <a:bodyPr/>
        <a:lstStyle/>
        <a:p>
          <a:endParaRPr lang="ru-RU"/>
        </a:p>
      </dgm:t>
    </dgm:pt>
    <dgm:pt modelId="{6D29F232-12DE-430C-9B4E-679CF7A928D8}" type="parTrans" cxnId="{B1484ECA-DFC1-45C5-8BB0-5B8A26D1BE66}">
      <dgm:prSet/>
      <dgm:spPr/>
      <dgm:t>
        <a:bodyPr/>
        <a:lstStyle/>
        <a:p>
          <a:endParaRPr lang="ru-RU"/>
        </a:p>
      </dgm:t>
    </dgm:pt>
    <dgm:pt modelId="{9754682E-0312-445E-9EA9-CF4553F7119E}">
      <dgm:prSet phldrT="[Текст]" custT="1"/>
      <dgm:spPr/>
      <dgm:t>
        <a:bodyPr/>
        <a:lstStyle/>
        <a:p>
          <a:endParaRPr lang="ru-RU" sz="3500" dirty="0"/>
        </a:p>
        <a:p>
          <a:r>
            <a:rPr lang="ru-RU" sz="2400" dirty="0"/>
            <a:t>Как отдельный модуль </a:t>
          </a:r>
        </a:p>
      </dgm:t>
    </dgm:pt>
    <dgm:pt modelId="{F2EA5B3D-ACD1-496F-8D2C-49FAA7DBA51F}" type="sibTrans" cxnId="{830E6AC8-95C9-47B7-8851-88476D403AFE}">
      <dgm:prSet/>
      <dgm:spPr/>
      <dgm:t>
        <a:bodyPr/>
        <a:lstStyle/>
        <a:p>
          <a:endParaRPr lang="ru-RU"/>
        </a:p>
      </dgm:t>
    </dgm:pt>
    <dgm:pt modelId="{EBFEA1B0-78E0-4E9E-9030-881816DD55C2}" type="parTrans" cxnId="{830E6AC8-95C9-47B7-8851-88476D403AFE}">
      <dgm:prSet/>
      <dgm:spPr/>
      <dgm:t>
        <a:bodyPr/>
        <a:lstStyle/>
        <a:p>
          <a:endParaRPr lang="ru-RU"/>
        </a:p>
      </dgm:t>
    </dgm:pt>
    <dgm:pt modelId="{FF5C749B-0ECE-42C7-B01B-E5ABC24EA36B}">
      <dgm:prSet phldrT="[Текст]" custT="1"/>
      <dgm:spPr/>
      <dgm:t>
        <a:bodyPr/>
        <a:lstStyle/>
        <a:p>
          <a:endParaRPr lang="ru-RU" sz="3000" dirty="0"/>
        </a:p>
        <a:p>
          <a:r>
            <a:rPr lang="ru-RU" sz="2400" dirty="0"/>
            <a:t>Как часть урочной деятельности</a:t>
          </a:r>
        </a:p>
      </dgm:t>
    </dgm:pt>
    <dgm:pt modelId="{A02E08EB-668C-44C9-BF80-F6764E8551B8}" type="sibTrans" cxnId="{406DE696-2164-4305-B835-2D33FF7E5CEC}">
      <dgm:prSet/>
      <dgm:spPr/>
      <dgm:t>
        <a:bodyPr/>
        <a:lstStyle/>
        <a:p>
          <a:endParaRPr lang="ru-RU"/>
        </a:p>
      </dgm:t>
    </dgm:pt>
    <dgm:pt modelId="{5523129C-D3B1-46F9-930D-5233126FA194}" type="parTrans" cxnId="{406DE696-2164-4305-B835-2D33FF7E5CEC}">
      <dgm:prSet/>
      <dgm:spPr/>
      <dgm:t>
        <a:bodyPr/>
        <a:lstStyle/>
        <a:p>
          <a:endParaRPr lang="ru-RU"/>
        </a:p>
      </dgm:t>
    </dgm:pt>
    <dgm:pt modelId="{2B76246A-0FA9-4F17-802A-E2CE60F8BDCB}" type="pres">
      <dgm:prSet presAssocID="{53AD10A6-05FF-41A8-B15A-0FAFFEB817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432A3F-5721-4121-82D1-0A94490021EA}" type="pres">
      <dgm:prSet presAssocID="{8B9581DB-40E2-45F4-9CD6-8EC3FDA290BF}" presName="compositeNode" presStyleCnt="0">
        <dgm:presLayoutVars>
          <dgm:bulletEnabled val="1"/>
        </dgm:presLayoutVars>
      </dgm:prSet>
      <dgm:spPr/>
    </dgm:pt>
    <dgm:pt modelId="{41E7A387-3903-4A86-BB77-9D3877DB0E2D}" type="pres">
      <dgm:prSet presAssocID="{8B9581DB-40E2-45F4-9CD6-8EC3FDA290BF}" presName="bgRect" presStyleLbl="node1" presStyleIdx="0" presStyleCnt="3" custLinFactNeighborX="-23" custLinFactNeighborY="652"/>
      <dgm:spPr/>
      <dgm:t>
        <a:bodyPr/>
        <a:lstStyle/>
        <a:p>
          <a:endParaRPr lang="ru-RU"/>
        </a:p>
      </dgm:t>
    </dgm:pt>
    <dgm:pt modelId="{9DC25754-9579-4962-8B4F-A0598A0700F4}" type="pres">
      <dgm:prSet presAssocID="{8B9581DB-40E2-45F4-9CD6-8EC3FDA290B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9F200-C5F8-4CA5-9AD0-8C5550D4ABD4}" type="pres">
      <dgm:prSet presAssocID="{8B9581DB-40E2-45F4-9CD6-8EC3FDA290B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F71F3-0B96-4912-A5CF-BC1EC6FB4133}" type="pres">
      <dgm:prSet presAssocID="{8B4AEAF3-525D-4971-8D43-97ECAD47AFB6}" presName="hSp" presStyleCnt="0"/>
      <dgm:spPr/>
    </dgm:pt>
    <dgm:pt modelId="{1B42FB40-00BE-4ADB-B5A4-1C7061221505}" type="pres">
      <dgm:prSet presAssocID="{8B4AEAF3-525D-4971-8D43-97ECAD47AFB6}" presName="vProcSp" presStyleCnt="0"/>
      <dgm:spPr/>
    </dgm:pt>
    <dgm:pt modelId="{0D8FF58F-C8D0-4621-A202-AE2692B8FEB5}" type="pres">
      <dgm:prSet presAssocID="{8B4AEAF3-525D-4971-8D43-97ECAD47AFB6}" presName="vSp1" presStyleCnt="0"/>
      <dgm:spPr/>
    </dgm:pt>
    <dgm:pt modelId="{C018E92E-76AB-4BAF-9E56-BDCB39546515}" type="pres">
      <dgm:prSet presAssocID="{8B4AEAF3-525D-4971-8D43-97ECAD47AFB6}" presName="simulatedConn" presStyleLbl="solidFgAcc1" presStyleIdx="0" presStyleCnt="2"/>
      <dgm:spPr/>
    </dgm:pt>
    <dgm:pt modelId="{FF9F6411-455F-4DF2-A1B4-043459D6A793}" type="pres">
      <dgm:prSet presAssocID="{8B4AEAF3-525D-4971-8D43-97ECAD47AFB6}" presName="vSp2" presStyleCnt="0"/>
      <dgm:spPr/>
    </dgm:pt>
    <dgm:pt modelId="{926B6A90-83A1-4182-86F2-0693595A66A4}" type="pres">
      <dgm:prSet presAssocID="{8B4AEAF3-525D-4971-8D43-97ECAD47AFB6}" presName="sibTrans" presStyleCnt="0"/>
      <dgm:spPr/>
    </dgm:pt>
    <dgm:pt modelId="{7211D4BA-700C-45CA-A2DB-F6E3559AB477}" type="pres">
      <dgm:prSet presAssocID="{86B7D6D1-3694-48AD-A223-BDE01B358768}" presName="compositeNode" presStyleCnt="0">
        <dgm:presLayoutVars>
          <dgm:bulletEnabled val="1"/>
        </dgm:presLayoutVars>
      </dgm:prSet>
      <dgm:spPr/>
    </dgm:pt>
    <dgm:pt modelId="{5111C4FB-D541-46D0-9F77-67F50D43CE69}" type="pres">
      <dgm:prSet presAssocID="{86B7D6D1-3694-48AD-A223-BDE01B358768}" presName="bgRect" presStyleLbl="node1" presStyleIdx="1" presStyleCnt="3"/>
      <dgm:spPr/>
      <dgm:t>
        <a:bodyPr/>
        <a:lstStyle/>
        <a:p>
          <a:endParaRPr lang="ru-RU"/>
        </a:p>
      </dgm:t>
    </dgm:pt>
    <dgm:pt modelId="{991BD729-618E-442D-B0A8-EE52C890332B}" type="pres">
      <dgm:prSet presAssocID="{86B7D6D1-3694-48AD-A223-BDE01B358768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A3929-E796-472B-8EDE-D48F87DAE889}" type="pres">
      <dgm:prSet presAssocID="{86B7D6D1-3694-48AD-A223-BDE01B358768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D8C52-FFE4-44D1-8A6F-8BBEF57193DD}" type="pres">
      <dgm:prSet presAssocID="{A1DB7178-1D1B-4309-A483-DAAB05631A8A}" presName="hSp" presStyleCnt="0"/>
      <dgm:spPr/>
    </dgm:pt>
    <dgm:pt modelId="{386D5BE9-12FA-4E64-BDCD-6016C0381723}" type="pres">
      <dgm:prSet presAssocID="{A1DB7178-1D1B-4309-A483-DAAB05631A8A}" presName="vProcSp" presStyleCnt="0"/>
      <dgm:spPr/>
    </dgm:pt>
    <dgm:pt modelId="{2DC6CDD2-0493-468E-B5E4-9822A6C72997}" type="pres">
      <dgm:prSet presAssocID="{A1DB7178-1D1B-4309-A483-DAAB05631A8A}" presName="vSp1" presStyleCnt="0"/>
      <dgm:spPr/>
    </dgm:pt>
    <dgm:pt modelId="{69E66287-10C5-4EE2-955F-D0434E957E6F}" type="pres">
      <dgm:prSet presAssocID="{A1DB7178-1D1B-4309-A483-DAAB05631A8A}" presName="simulatedConn" presStyleLbl="solidFgAcc1" presStyleIdx="1" presStyleCnt="2"/>
      <dgm:spPr/>
    </dgm:pt>
    <dgm:pt modelId="{2742D974-90E4-4A11-A466-DAE22C32209D}" type="pres">
      <dgm:prSet presAssocID="{A1DB7178-1D1B-4309-A483-DAAB05631A8A}" presName="vSp2" presStyleCnt="0"/>
      <dgm:spPr/>
    </dgm:pt>
    <dgm:pt modelId="{24E92588-3781-47FE-8D61-A0C76ED79D98}" type="pres">
      <dgm:prSet presAssocID="{A1DB7178-1D1B-4309-A483-DAAB05631A8A}" presName="sibTrans" presStyleCnt="0"/>
      <dgm:spPr/>
    </dgm:pt>
    <dgm:pt modelId="{F29559B3-C859-429F-9DDD-16BF151EE2AB}" type="pres">
      <dgm:prSet presAssocID="{D2AEEEFA-6480-4B66-855F-70A9C9969C10}" presName="compositeNode" presStyleCnt="0">
        <dgm:presLayoutVars>
          <dgm:bulletEnabled val="1"/>
        </dgm:presLayoutVars>
      </dgm:prSet>
      <dgm:spPr/>
    </dgm:pt>
    <dgm:pt modelId="{006AD589-602C-4829-9032-43A81BD6616E}" type="pres">
      <dgm:prSet presAssocID="{D2AEEEFA-6480-4B66-855F-70A9C9969C10}" presName="bgRect" presStyleLbl="node1" presStyleIdx="2" presStyleCnt="3"/>
      <dgm:spPr/>
      <dgm:t>
        <a:bodyPr/>
        <a:lstStyle/>
        <a:p>
          <a:endParaRPr lang="ru-RU"/>
        </a:p>
      </dgm:t>
    </dgm:pt>
    <dgm:pt modelId="{BD88ECA9-5CA0-4BE4-8C3E-E805F7EA5BF8}" type="pres">
      <dgm:prSet presAssocID="{D2AEEEFA-6480-4B66-855F-70A9C9969C1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0ED68-A6CD-4194-9D16-A27BF5CFA3D0}" type="pres">
      <dgm:prSet presAssocID="{D2AEEEFA-6480-4B66-855F-70A9C9969C1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249C9A-7783-4255-8233-8D65279D3558}" type="presOf" srcId="{8B9581DB-40E2-45F4-9CD6-8EC3FDA290BF}" destId="{9DC25754-9579-4962-8B4F-A0598A0700F4}" srcOrd="1" destOrd="0" presId="urn:microsoft.com/office/officeart/2005/8/layout/hProcess7#2"/>
    <dgm:cxn modelId="{830E6AC8-95C9-47B7-8851-88476D403AFE}" srcId="{86B7D6D1-3694-48AD-A223-BDE01B358768}" destId="{9754682E-0312-445E-9EA9-CF4553F7119E}" srcOrd="0" destOrd="0" parTransId="{EBFEA1B0-78E0-4E9E-9030-881816DD55C2}" sibTransId="{F2EA5B3D-ACD1-496F-8D2C-49FAA7DBA51F}"/>
    <dgm:cxn modelId="{4E0F8C28-3A98-44EB-9A60-B30CCEB89190}" type="presOf" srcId="{9754682E-0312-445E-9EA9-CF4553F7119E}" destId="{1E2A3929-E796-472B-8EDE-D48F87DAE889}" srcOrd="0" destOrd="0" presId="urn:microsoft.com/office/officeart/2005/8/layout/hProcess7#2"/>
    <dgm:cxn modelId="{DEF7B7B7-1423-43AE-9CC9-8031E83058C2}" type="presOf" srcId="{D2AEEEFA-6480-4B66-855F-70A9C9969C10}" destId="{BD88ECA9-5CA0-4BE4-8C3E-E805F7EA5BF8}" srcOrd="1" destOrd="0" presId="urn:microsoft.com/office/officeart/2005/8/layout/hProcess7#2"/>
    <dgm:cxn modelId="{35C4127D-5AA8-4DC9-BB7F-42E71BCFE5E5}" srcId="{53AD10A6-05FF-41A8-B15A-0FAFFEB817B7}" destId="{86B7D6D1-3694-48AD-A223-BDE01B358768}" srcOrd="1" destOrd="0" parTransId="{B815CA2D-E59E-4F6E-A0EA-AD931E6D1A90}" sibTransId="{A1DB7178-1D1B-4309-A483-DAAB05631A8A}"/>
    <dgm:cxn modelId="{7BEEE55A-3663-4679-9627-68B8BF11893F}" type="presOf" srcId="{D2AEEEFA-6480-4B66-855F-70A9C9969C10}" destId="{006AD589-602C-4829-9032-43A81BD6616E}" srcOrd="0" destOrd="0" presId="urn:microsoft.com/office/officeart/2005/8/layout/hProcess7#2"/>
    <dgm:cxn modelId="{406DE696-2164-4305-B835-2D33FF7E5CEC}" srcId="{8B9581DB-40E2-45F4-9CD6-8EC3FDA290BF}" destId="{FF5C749B-0ECE-42C7-B01B-E5ABC24EA36B}" srcOrd="0" destOrd="0" parTransId="{5523129C-D3B1-46F9-930D-5233126FA194}" sibTransId="{A02E08EB-668C-44C9-BF80-F6764E8551B8}"/>
    <dgm:cxn modelId="{46B227E8-716D-4F7F-A3E5-9F74C004529A}" type="presOf" srcId="{53AD10A6-05FF-41A8-B15A-0FAFFEB817B7}" destId="{2B76246A-0FA9-4F17-802A-E2CE60F8BDCB}" srcOrd="0" destOrd="0" presId="urn:microsoft.com/office/officeart/2005/8/layout/hProcess7#2"/>
    <dgm:cxn modelId="{B1484ECA-DFC1-45C5-8BB0-5B8A26D1BE66}" srcId="{D2AEEEFA-6480-4B66-855F-70A9C9969C10}" destId="{01534F19-406B-4CB4-92EA-FD9D08ECEF32}" srcOrd="0" destOrd="0" parTransId="{6D29F232-12DE-430C-9B4E-679CF7A928D8}" sibTransId="{AC3A9E19-1C12-4BDD-8B7F-47C3AC440C63}"/>
    <dgm:cxn modelId="{B9AB2A07-F14B-4D6D-B43C-6204D56511D9}" type="presOf" srcId="{8B9581DB-40E2-45F4-9CD6-8EC3FDA290BF}" destId="{41E7A387-3903-4A86-BB77-9D3877DB0E2D}" srcOrd="0" destOrd="0" presId="urn:microsoft.com/office/officeart/2005/8/layout/hProcess7#2"/>
    <dgm:cxn modelId="{99E3346D-B397-44B0-A84E-8E938BA58728}" srcId="{53AD10A6-05FF-41A8-B15A-0FAFFEB817B7}" destId="{D2AEEEFA-6480-4B66-855F-70A9C9969C10}" srcOrd="2" destOrd="0" parTransId="{8A2E7D7C-2D4D-4428-BF1D-DB8879920D49}" sibTransId="{806F50D6-E7CE-4CDC-8153-A696DA8BD64A}"/>
    <dgm:cxn modelId="{6C10EA14-0809-4C19-A36D-8A753E825C57}" type="presOf" srcId="{01534F19-406B-4CB4-92EA-FD9D08ECEF32}" destId="{7320ED68-A6CD-4194-9D16-A27BF5CFA3D0}" srcOrd="0" destOrd="0" presId="urn:microsoft.com/office/officeart/2005/8/layout/hProcess7#2"/>
    <dgm:cxn modelId="{3D633918-C49A-4B62-AA24-9B4720D5344D}" srcId="{53AD10A6-05FF-41A8-B15A-0FAFFEB817B7}" destId="{8B9581DB-40E2-45F4-9CD6-8EC3FDA290BF}" srcOrd="0" destOrd="0" parTransId="{F5BFEC36-2F9D-4553-8694-5E59BF56C795}" sibTransId="{8B4AEAF3-525D-4971-8D43-97ECAD47AFB6}"/>
    <dgm:cxn modelId="{B0AE7BED-F293-4737-BA55-80E898E80F26}" type="presOf" srcId="{FF5C749B-0ECE-42C7-B01B-E5ABC24EA36B}" destId="{DEB9F200-C5F8-4CA5-9AD0-8C5550D4ABD4}" srcOrd="0" destOrd="0" presId="urn:microsoft.com/office/officeart/2005/8/layout/hProcess7#2"/>
    <dgm:cxn modelId="{4623026E-EE75-447F-99CA-1548DDCE01A0}" type="presOf" srcId="{86B7D6D1-3694-48AD-A223-BDE01B358768}" destId="{5111C4FB-D541-46D0-9F77-67F50D43CE69}" srcOrd="0" destOrd="0" presId="urn:microsoft.com/office/officeart/2005/8/layout/hProcess7#2"/>
    <dgm:cxn modelId="{34F97E41-5CE1-428F-800E-AD64A76A5426}" type="presOf" srcId="{86B7D6D1-3694-48AD-A223-BDE01B358768}" destId="{991BD729-618E-442D-B0A8-EE52C890332B}" srcOrd="1" destOrd="0" presId="urn:microsoft.com/office/officeart/2005/8/layout/hProcess7#2"/>
    <dgm:cxn modelId="{5EE267AE-086E-4EA6-B4D0-1386F6BDCBD4}" type="presParOf" srcId="{2B76246A-0FA9-4F17-802A-E2CE60F8BDCB}" destId="{62432A3F-5721-4121-82D1-0A94490021EA}" srcOrd="0" destOrd="0" presId="urn:microsoft.com/office/officeart/2005/8/layout/hProcess7#2"/>
    <dgm:cxn modelId="{E3296ABC-4EEA-49B4-B934-87E7F3998578}" type="presParOf" srcId="{62432A3F-5721-4121-82D1-0A94490021EA}" destId="{41E7A387-3903-4A86-BB77-9D3877DB0E2D}" srcOrd="0" destOrd="0" presId="urn:microsoft.com/office/officeart/2005/8/layout/hProcess7#2"/>
    <dgm:cxn modelId="{2B7CDE08-66C9-4062-89C2-C1F91528284D}" type="presParOf" srcId="{62432A3F-5721-4121-82D1-0A94490021EA}" destId="{9DC25754-9579-4962-8B4F-A0598A0700F4}" srcOrd="1" destOrd="0" presId="urn:microsoft.com/office/officeart/2005/8/layout/hProcess7#2"/>
    <dgm:cxn modelId="{F7C560A7-1818-4CAD-9637-B9C2EC977100}" type="presParOf" srcId="{62432A3F-5721-4121-82D1-0A94490021EA}" destId="{DEB9F200-C5F8-4CA5-9AD0-8C5550D4ABD4}" srcOrd="2" destOrd="0" presId="urn:microsoft.com/office/officeart/2005/8/layout/hProcess7#2"/>
    <dgm:cxn modelId="{45DFBAE9-EECE-45CC-9F40-F1C7E25A8603}" type="presParOf" srcId="{2B76246A-0FA9-4F17-802A-E2CE60F8BDCB}" destId="{140F71F3-0B96-4912-A5CF-BC1EC6FB4133}" srcOrd="1" destOrd="0" presId="urn:microsoft.com/office/officeart/2005/8/layout/hProcess7#2"/>
    <dgm:cxn modelId="{6C47515C-8E25-4A07-A892-C162D1262EC0}" type="presParOf" srcId="{2B76246A-0FA9-4F17-802A-E2CE60F8BDCB}" destId="{1B42FB40-00BE-4ADB-B5A4-1C7061221505}" srcOrd="2" destOrd="0" presId="urn:microsoft.com/office/officeart/2005/8/layout/hProcess7#2"/>
    <dgm:cxn modelId="{600A81E9-B59F-40EF-A771-8A61EFC56425}" type="presParOf" srcId="{1B42FB40-00BE-4ADB-B5A4-1C7061221505}" destId="{0D8FF58F-C8D0-4621-A202-AE2692B8FEB5}" srcOrd="0" destOrd="0" presId="urn:microsoft.com/office/officeart/2005/8/layout/hProcess7#2"/>
    <dgm:cxn modelId="{512BDAE2-7A83-43D3-B640-10702BA29A92}" type="presParOf" srcId="{1B42FB40-00BE-4ADB-B5A4-1C7061221505}" destId="{C018E92E-76AB-4BAF-9E56-BDCB39546515}" srcOrd="1" destOrd="0" presId="urn:microsoft.com/office/officeart/2005/8/layout/hProcess7#2"/>
    <dgm:cxn modelId="{BE2CD9B5-52E7-4940-A796-D04BE35AEB52}" type="presParOf" srcId="{1B42FB40-00BE-4ADB-B5A4-1C7061221505}" destId="{FF9F6411-455F-4DF2-A1B4-043459D6A793}" srcOrd="2" destOrd="0" presId="urn:microsoft.com/office/officeart/2005/8/layout/hProcess7#2"/>
    <dgm:cxn modelId="{94BE1D56-FDFB-443E-A121-1B113B56D7EA}" type="presParOf" srcId="{2B76246A-0FA9-4F17-802A-E2CE60F8BDCB}" destId="{926B6A90-83A1-4182-86F2-0693595A66A4}" srcOrd="3" destOrd="0" presId="urn:microsoft.com/office/officeart/2005/8/layout/hProcess7#2"/>
    <dgm:cxn modelId="{1F9614DE-D5B6-477F-BCEF-A0A6A0724603}" type="presParOf" srcId="{2B76246A-0FA9-4F17-802A-E2CE60F8BDCB}" destId="{7211D4BA-700C-45CA-A2DB-F6E3559AB477}" srcOrd="4" destOrd="0" presId="urn:microsoft.com/office/officeart/2005/8/layout/hProcess7#2"/>
    <dgm:cxn modelId="{5340ACE7-B1D0-4AC8-BD9C-B54D6ADC8241}" type="presParOf" srcId="{7211D4BA-700C-45CA-A2DB-F6E3559AB477}" destId="{5111C4FB-D541-46D0-9F77-67F50D43CE69}" srcOrd="0" destOrd="0" presId="urn:microsoft.com/office/officeart/2005/8/layout/hProcess7#2"/>
    <dgm:cxn modelId="{3E022F2E-034E-4756-8139-9697CAD813A1}" type="presParOf" srcId="{7211D4BA-700C-45CA-A2DB-F6E3559AB477}" destId="{991BD729-618E-442D-B0A8-EE52C890332B}" srcOrd="1" destOrd="0" presId="urn:microsoft.com/office/officeart/2005/8/layout/hProcess7#2"/>
    <dgm:cxn modelId="{4FD5630A-64BC-412B-8176-9A33D275DA0F}" type="presParOf" srcId="{7211D4BA-700C-45CA-A2DB-F6E3559AB477}" destId="{1E2A3929-E796-472B-8EDE-D48F87DAE889}" srcOrd="2" destOrd="0" presId="urn:microsoft.com/office/officeart/2005/8/layout/hProcess7#2"/>
    <dgm:cxn modelId="{8D129861-CC8F-40CC-BCCA-93ECF295343B}" type="presParOf" srcId="{2B76246A-0FA9-4F17-802A-E2CE60F8BDCB}" destId="{704D8C52-FFE4-44D1-8A6F-8BBEF57193DD}" srcOrd="5" destOrd="0" presId="urn:microsoft.com/office/officeart/2005/8/layout/hProcess7#2"/>
    <dgm:cxn modelId="{C752ED4D-B0C0-470B-BF06-8503D0ADBAAE}" type="presParOf" srcId="{2B76246A-0FA9-4F17-802A-E2CE60F8BDCB}" destId="{386D5BE9-12FA-4E64-BDCD-6016C0381723}" srcOrd="6" destOrd="0" presId="urn:microsoft.com/office/officeart/2005/8/layout/hProcess7#2"/>
    <dgm:cxn modelId="{0DF4C8AF-1D44-477A-9128-C903457BA0E7}" type="presParOf" srcId="{386D5BE9-12FA-4E64-BDCD-6016C0381723}" destId="{2DC6CDD2-0493-468E-B5E4-9822A6C72997}" srcOrd="0" destOrd="0" presId="urn:microsoft.com/office/officeart/2005/8/layout/hProcess7#2"/>
    <dgm:cxn modelId="{C7BC5008-67B8-4E29-9EDF-CE002314F804}" type="presParOf" srcId="{386D5BE9-12FA-4E64-BDCD-6016C0381723}" destId="{69E66287-10C5-4EE2-955F-D0434E957E6F}" srcOrd="1" destOrd="0" presId="urn:microsoft.com/office/officeart/2005/8/layout/hProcess7#2"/>
    <dgm:cxn modelId="{16E8E6D2-6327-4FFE-B9F4-7A1445BE9244}" type="presParOf" srcId="{386D5BE9-12FA-4E64-BDCD-6016C0381723}" destId="{2742D974-90E4-4A11-A466-DAE22C32209D}" srcOrd="2" destOrd="0" presId="urn:microsoft.com/office/officeart/2005/8/layout/hProcess7#2"/>
    <dgm:cxn modelId="{EC89AB34-E14B-4E8C-8225-F1BA7C26CC6A}" type="presParOf" srcId="{2B76246A-0FA9-4F17-802A-E2CE60F8BDCB}" destId="{24E92588-3781-47FE-8D61-A0C76ED79D98}" srcOrd="7" destOrd="0" presId="urn:microsoft.com/office/officeart/2005/8/layout/hProcess7#2"/>
    <dgm:cxn modelId="{1B2DF115-A437-475C-8A7D-56F9249515C0}" type="presParOf" srcId="{2B76246A-0FA9-4F17-802A-E2CE60F8BDCB}" destId="{F29559B3-C859-429F-9DDD-16BF151EE2AB}" srcOrd="8" destOrd="0" presId="urn:microsoft.com/office/officeart/2005/8/layout/hProcess7#2"/>
    <dgm:cxn modelId="{CE3B3182-0FEB-4782-96F8-AC16929EB0C0}" type="presParOf" srcId="{F29559B3-C859-429F-9DDD-16BF151EE2AB}" destId="{006AD589-602C-4829-9032-43A81BD6616E}" srcOrd="0" destOrd="0" presId="urn:microsoft.com/office/officeart/2005/8/layout/hProcess7#2"/>
    <dgm:cxn modelId="{DB156233-1505-42AF-8071-A88B71C9858F}" type="presParOf" srcId="{F29559B3-C859-429F-9DDD-16BF151EE2AB}" destId="{BD88ECA9-5CA0-4BE4-8C3E-E805F7EA5BF8}" srcOrd="1" destOrd="0" presId="urn:microsoft.com/office/officeart/2005/8/layout/hProcess7#2"/>
    <dgm:cxn modelId="{1EFD2EDE-AB56-44BB-AB01-3150B86E2370}" type="presParOf" srcId="{F29559B3-C859-429F-9DDD-16BF151EE2AB}" destId="{7320ED68-A6CD-4194-9D16-A27BF5CFA3D0}" srcOrd="2" destOrd="0" presId="urn:microsoft.com/office/officeart/2005/8/layout/hProcess7#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12B512-4E5C-4314-B1DE-4DBA77869E6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33AAA6-49CA-49C9-BDAB-5A26DCF42908}">
      <dgm:prSet phldrT="[Текст]" custT="1"/>
      <dgm:spPr/>
      <dgm:t>
        <a:bodyPr/>
        <a:lstStyle/>
        <a:p>
          <a:r>
            <a:rPr lang="ru-RU" sz="2200" dirty="0">
              <a:latin typeface="Oswald"/>
            </a:rPr>
            <a:t>Выстраивание межмуниципальных связей </a:t>
          </a:r>
        </a:p>
      </dgm:t>
    </dgm:pt>
    <dgm:pt modelId="{C1F90189-BA93-421D-B512-6D7E9672EF73}" type="parTrans" cxnId="{0E344751-94C2-44DE-8A60-82DDB8F1858D}">
      <dgm:prSet/>
      <dgm:spPr/>
      <dgm:t>
        <a:bodyPr/>
        <a:lstStyle/>
        <a:p>
          <a:endParaRPr lang="ru-RU"/>
        </a:p>
      </dgm:t>
    </dgm:pt>
    <dgm:pt modelId="{B1AFC31C-7082-42EC-A39B-3C001EA545A3}" type="sibTrans" cxnId="{0E344751-94C2-44DE-8A60-82DDB8F1858D}">
      <dgm:prSet/>
      <dgm:spPr/>
      <dgm:t>
        <a:bodyPr/>
        <a:lstStyle/>
        <a:p>
          <a:endParaRPr lang="ru-RU"/>
        </a:p>
      </dgm:t>
    </dgm:pt>
    <dgm:pt modelId="{5B6537A0-CEBB-45C9-86BC-E71185E22022}">
      <dgm:prSet phldrT="[Текст]" custT="1"/>
      <dgm:spPr/>
      <dgm:t>
        <a:bodyPr/>
        <a:lstStyle/>
        <a:p>
          <a:r>
            <a:rPr lang="ru-RU" sz="2200" dirty="0">
              <a:latin typeface="Oswald"/>
            </a:rPr>
            <a:t>Повышение квалификации</a:t>
          </a:r>
        </a:p>
      </dgm:t>
    </dgm:pt>
    <dgm:pt modelId="{35FAE1D6-E574-417C-A98A-9ECA2AC95587}" type="parTrans" cxnId="{D69378CC-7158-4EA6-89EC-79C7E6E15387}">
      <dgm:prSet/>
      <dgm:spPr/>
      <dgm:t>
        <a:bodyPr/>
        <a:lstStyle/>
        <a:p>
          <a:endParaRPr lang="ru-RU"/>
        </a:p>
      </dgm:t>
    </dgm:pt>
    <dgm:pt modelId="{A2B009BC-BBAD-4018-980B-A4192721FC56}" type="sibTrans" cxnId="{D69378CC-7158-4EA6-89EC-79C7E6E15387}">
      <dgm:prSet/>
      <dgm:spPr/>
      <dgm:t>
        <a:bodyPr/>
        <a:lstStyle/>
        <a:p>
          <a:endParaRPr lang="ru-RU"/>
        </a:p>
      </dgm:t>
    </dgm:pt>
    <dgm:pt modelId="{44FE5174-675F-45EA-86E2-DCD0E77A905A}">
      <dgm:prSet phldrT="[Текст]" custT="1"/>
      <dgm:spPr/>
      <dgm:t>
        <a:bodyPr/>
        <a:lstStyle/>
        <a:p>
          <a:r>
            <a:rPr lang="ru-RU" sz="1800" dirty="0">
              <a:latin typeface="Oswald"/>
            </a:rPr>
            <a:t>КК ИРО курс «Реализация примерных программ по физической культуре  в условиях обновленных ФГОС с использованием  ресурсов различных видов спорта » </a:t>
          </a:r>
        </a:p>
      </dgm:t>
    </dgm:pt>
    <dgm:pt modelId="{43ECB251-105F-41D8-BBDE-892CE3930291}" type="parTrans" cxnId="{F1BCCE7F-7340-493A-9CD8-E9FB2A17EF3E}">
      <dgm:prSet/>
      <dgm:spPr/>
      <dgm:t>
        <a:bodyPr/>
        <a:lstStyle/>
        <a:p>
          <a:endParaRPr lang="ru-RU"/>
        </a:p>
      </dgm:t>
    </dgm:pt>
    <dgm:pt modelId="{536CD415-163E-4FAD-9012-B6F5CDDE5016}" type="sibTrans" cxnId="{F1BCCE7F-7340-493A-9CD8-E9FB2A17EF3E}">
      <dgm:prSet/>
      <dgm:spPr/>
      <dgm:t>
        <a:bodyPr/>
        <a:lstStyle/>
        <a:p>
          <a:endParaRPr lang="ru-RU"/>
        </a:p>
      </dgm:t>
    </dgm:pt>
    <dgm:pt modelId="{27FB7809-159D-4B6D-986E-6F5A78B1BEC0}">
      <dgm:prSet phldrT="[Текст]" custT="1"/>
      <dgm:spPr/>
      <dgm:t>
        <a:bodyPr/>
        <a:lstStyle/>
        <a:p>
          <a:r>
            <a:rPr lang="ru-RU" sz="1800" dirty="0"/>
            <a:t>Заключение о сотрудничестве со спортивными клубами, спортивными школами</a:t>
          </a:r>
        </a:p>
      </dgm:t>
    </dgm:pt>
    <dgm:pt modelId="{806C133D-CDD2-4C3E-A2E1-17906544569C}" type="sibTrans" cxnId="{99E9CACD-B210-4669-9C93-94448C63D40E}">
      <dgm:prSet/>
      <dgm:spPr/>
      <dgm:t>
        <a:bodyPr/>
        <a:lstStyle/>
        <a:p>
          <a:endParaRPr lang="ru-RU"/>
        </a:p>
      </dgm:t>
    </dgm:pt>
    <dgm:pt modelId="{6FBA8BAE-98C4-476E-8114-85B58AF69EEB}" type="parTrans" cxnId="{99E9CACD-B210-4669-9C93-94448C63D40E}">
      <dgm:prSet/>
      <dgm:spPr/>
      <dgm:t>
        <a:bodyPr/>
        <a:lstStyle/>
        <a:p>
          <a:endParaRPr lang="ru-RU"/>
        </a:p>
      </dgm:t>
    </dgm:pt>
    <dgm:pt modelId="{D99E45BF-3168-4D31-88C5-D1F88F285229}" type="pres">
      <dgm:prSet presAssocID="{5F12B512-4E5C-4314-B1DE-4DBA77869E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964315-7B5A-40DF-8463-2087851D2D93}" type="pres">
      <dgm:prSet presAssocID="{3333AAA6-49CA-49C9-BDAB-5A26DCF42908}" presName="parentText" presStyleLbl="node1" presStyleIdx="0" presStyleCnt="2" custScaleY="852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08ED1-3FDA-4C49-8688-F574E31E06B0}" type="pres">
      <dgm:prSet presAssocID="{3333AAA6-49CA-49C9-BDAB-5A26DCF4290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74470-3602-4FC3-9AC6-5559B0A80456}" type="pres">
      <dgm:prSet presAssocID="{5B6537A0-CEBB-45C9-86BC-E71185E22022}" presName="parentText" presStyleLbl="node1" presStyleIdx="1" presStyleCnt="2" custScaleY="673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10036-83A8-46DC-ACE6-B06878842FA1}" type="pres">
      <dgm:prSet presAssocID="{5B6537A0-CEBB-45C9-86BC-E71185E2202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E9CACD-B210-4669-9C93-94448C63D40E}" srcId="{3333AAA6-49CA-49C9-BDAB-5A26DCF42908}" destId="{27FB7809-159D-4B6D-986E-6F5A78B1BEC0}" srcOrd="0" destOrd="0" parTransId="{6FBA8BAE-98C4-476E-8114-85B58AF69EEB}" sibTransId="{806C133D-CDD2-4C3E-A2E1-17906544569C}"/>
    <dgm:cxn modelId="{0E62F43C-FBFC-4064-AE7D-C0699F8BA759}" type="presOf" srcId="{3333AAA6-49CA-49C9-BDAB-5A26DCF42908}" destId="{B3964315-7B5A-40DF-8463-2087851D2D93}" srcOrd="0" destOrd="0" presId="urn:microsoft.com/office/officeart/2005/8/layout/vList2"/>
    <dgm:cxn modelId="{D69378CC-7158-4EA6-89EC-79C7E6E15387}" srcId="{5F12B512-4E5C-4314-B1DE-4DBA77869E66}" destId="{5B6537A0-CEBB-45C9-86BC-E71185E22022}" srcOrd="1" destOrd="0" parTransId="{35FAE1D6-E574-417C-A98A-9ECA2AC95587}" sibTransId="{A2B009BC-BBAD-4018-980B-A4192721FC56}"/>
    <dgm:cxn modelId="{8248FBE0-BE97-451E-99E0-D43EB1B304CB}" type="presOf" srcId="{44FE5174-675F-45EA-86E2-DCD0E77A905A}" destId="{A9B10036-83A8-46DC-ACE6-B06878842FA1}" srcOrd="0" destOrd="0" presId="urn:microsoft.com/office/officeart/2005/8/layout/vList2"/>
    <dgm:cxn modelId="{D8521F83-C002-43A8-9962-062A362B7173}" type="presOf" srcId="{5B6537A0-CEBB-45C9-86BC-E71185E22022}" destId="{26474470-3602-4FC3-9AC6-5559B0A80456}" srcOrd="0" destOrd="0" presId="urn:microsoft.com/office/officeart/2005/8/layout/vList2"/>
    <dgm:cxn modelId="{218CD4D6-F2C4-470E-9A2F-5AEAF75AF0C8}" type="presOf" srcId="{5F12B512-4E5C-4314-B1DE-4DBA77869E66}" destId="{D99E45BF-3168-4D31-88C5-D1F88F285229}" srcOrd="0" destOrd="0" presId="urn:microsoft.com/office/officeart/2005/8/layout/vList2"/>
    <dgm:cxn modelId="{0E344751-94C2-44DE-8A60-82DDB8F1858D}" srcId="{5F12B512-4E5C-4314-B1DE-4DBA77869E66}" destId="{3333AAA6-49CA-49C9-BDAB-5A26DCF42908}" srcOrd="0" destOrd="0" parTransId="{C1F90189-BA93-421D-B512-6D7E9672EF73}" sibTransId="{B1AFC31C-7082-42EC-A39B-3C001EA545A3}"/>
    <dgm:cxn modelId="{A50424B0-D9A3-4A6C-8604-C1F5BB6CAC1D}" type="presOf" srcId="{27FB7809-159D-4B6D-986E-6F5A78B1BEC0}" destId="{AA208ED1-3FDA-4C49-8688-F574E31E06B0}" srcOrd="0" destOrd="0" presId="urn:microsoft.com/office/officeart/2005/8/layout/vList2"/>
    <dgm:cxn modelId="{F1BCCE7F-7340-493A-9CD8-E9FB2A17EF3E}" srcId="{5B6537A0-CEBB-45C9-86BC-E71185E22022}" destId="{44FE5174-675F-45EA-86E2-DCD0E77A905A}" srcOrd="0" destOrd="0" parTransId="{43ECB251-105F-41D8-BBDE-892CE3930291}" sibTransId="{536CD415-163E-4FAD-9012-B6F5CDDE5016}"/>
    <dgm:cxn modelId="{936CDF32-B092-4791-957C-C5012335B3D4}" type="presParOf" srcId="{D99E45BF-3168-4D31-88C5-D1F88F285229}" destId="{B3964315-7B5A-40DF-8463-2087851D2D93}" srcOrd="0" destOrd="0" presId="urn:microsoft.com/office/officeart/2005/8/layout/vList2"/>
    <dgm:cxn modelId="{1FFE1494-1D7C-4C72-8832-274652186855}" type="presParOf" srcId="{D99E45BF-3168-4D31-88C5-D1F88F285229}" destId="{AA208ED1-3FDA-4C49-8688-F574E31E06B0}" srcOrd="1" destOrd="0" presId="urn:microsoft.com/office/officeart/2005/8/layout/vList2"/>
    <dgm:cxn modelId="{2EF2B07D-42BE-446B-B4F0-198EB5D99483}" type="presParOf" srcId="{D99E45BF-3168-4D31-88C5-D1F88F285229}" destId="{26474470-3602-4FC3-9AC6-5559B0A80456}" srcOrd="2" destOrd="0" presId="urn:microsoft.com/office/officeart/2005/8/layout/vList2"/>
    <dgm:cxn modelId="{8BE67D9B-7119-4CBF-AA2D-A5A2C4C55E1B}" type="presParOf" srcId="{D99E45BF-3168-4D31-88C5-D1F88F285229}" destId="{A9B10036-83A8-46DC-ACE6-B06878842FA1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#2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CE724-70E0-644C-AD85-81FA2ECFE028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97430-114D-5742-8943-29FB45206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2432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F8EB9C-2B69-6171-A9FF-58E4B762B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5A6769-7FCD-AAB0-E1F2-0E5CA5DC5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CF1A7F-E190-8F4A-98C5-1C721A723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0A222A-E686-FF2B-8193-395DEB4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D81015-F02D-06D1-8517-CE818F11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938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547EEB-B1D4-6CD1-AB03-BB06B7EA3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E62435D-6D0E-CB7F-0891-767B306B3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925A48-E4AA-6B5B-FD4B-1EF1D8F98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225A4D-FF07-213C-B3FD-73C84E2C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F16791-A82A-E711-533E-FBC5CAF0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83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F24359E-CC03-6A0A-C33B-800DFE0FB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79F1186-81D6-84FD-CA61-DFCEA715B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BD5D8A-C3A6-D771-24E7-1C8E7640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37537A-C3D9-76F3-A860-3C277700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FF22D1-7E86-582C-C446-D5D64822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2628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867AC2-4753-B2CD-C336-39799E18D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07BFD4-083C-A9D5-FD37-9431B80DE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954C38-A886-3620-BDE6-7ADEF0C0E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7936BB-C83E-1276-2D42-B6A97E68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53A55C-2C5A-4998-82B3-DF1201047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80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BA3D5-0A5A-3B8D-A472-5E919AC2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DBA8D8-A843-006A-A2E7-CD0A238BC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1BA630-29F8-1570-E45B-677ADC812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A8937B-B964-2689-1C31-7D8EADA24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8AE863C-6151-9C3D-FE48-0192CA68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006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B01AC7-7793-76DE-020C-AD723FF81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BBE368F-6F65-1B9B-C585-C1F0CF1600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8987CDB-F271-5034-4DA5-172293F44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E58058-E22A-D380-4735-300FB70D2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F6ED2B-776C-62D7-23E6-41B2B204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5D94507-CF3A-024F-907F-B6EC7D7F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171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604F6-DC8D-B210-356A-B9004A50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441CEE9-8304-8E93-8000-E5DEB2FE8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27DEECB-2B3C-79CB-30BE-C1C19E684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8B43BD2-E074-CC85-637D-86F36CC93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6D818CD-57F3-E59A-9A09-EDD660B9D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1EAAFBD-66C5-39FF-08A9-3B372CE0F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05AD437-2341-DB7A-9769-2C30A7274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500F50E-5F9B-4A5F-1FA9-CC0233BE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FB981C-C811-B627-0066-226639C8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103356-3265-1158-2008-074B04AB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2186F88-1571-42C7-6556-700C70016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BC2242D-1326-62A9-70C9-500FE060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679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B815924-09DA-7764-69DB-CEA4280F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EF4272D-F008-1650-DF5B-D329B465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5C7ED3-34BE-67C0-1DC3-FEA0ECAE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8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8865DE-900A-979C-B1DE-0D97DE366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58E69D-EBD8-AB0B-AC50-94F2D25FE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341A659-743A-B989-05D2-3BC492FDC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C9C12F-E3D8-ABC5-E782-771131330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235C63-427B-7E02-9689-971E456E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CF94F0C-8EC3-B9B8-AC98-6CAD594F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649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14238C-4F50-E6AD-0117-DEEC8333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C9C45D-A65D-8DC1-1BCF-89D0EADD3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85EC8F2-3DF2-F98A-BCB1-781BBD661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86D548-83D4-1A03-59DB-CCF98087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F5D110-758C-2AFA-9CDC-643C3F07A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6F35C9-3F7B-73D8-4596-A12A8AF7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77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D61B9E-7812-E5D0-8475-878FAEBA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17EA8E9-3BB0-A3F9-17FD-23D352BB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224DA1-F4C9-0DC6-9679-BDFA134AF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76652-21EB-7949-AEC1-656509511202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2A0D87-92F2-4155-67BB-2C3DBD899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E4D1E6-0192-530E-FE6C-0AB8C521C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55FF9-0B45-0B4D-914A-411A779BAD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57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ushenko@kipk.r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rabochie-programm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normativnye-dokument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tel.club/fgo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ase.garant.ru/405590287/53f89421bbdaf741eb2d1ecc4ddb4c33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yschool.edu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846053"/>
            <a:ext cx="8573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Oswald"/>
              </a:rPr>
              <a:t>Обновление содержания общего образования:</a:t>
            </a:r>
          </a:p>
          <a:p>
            <a:r>
              <a:rPr lang="ru-RU" sz="4800" dirty="0" smtClean="0">
                <a:solidFill>
                  <a:schemeClr val="bg1"/>
                </a:solidFill>
                <a:latin typeface="Oswald"/>
              </a:rPr>
              <a:t>новые вызовы и новые акценты</a:t>
            </a:r>
            <a:endParaRPr lang="ru-RU" sz="4800" dirty="0">
              <a:solidFill>
                <a:schemeClr val="bg1"/>
              </a:solidFill>
              <a:latin typeface="Oswa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222" y="215660"/>
            <a:ext cx="4028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Августовский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педагогический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совет/ 2024 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BBD2496-1C3E-4AE5-A909-F73EFE2A5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3105806"/>
              </p:ext>
            </p:extLst>
          </p:nvPr>
        </p:nvGraphicFramePr>
        <p:xfrm>
          <a:off x="189271" y="716846"/>
          <a:ext cx="11813458" cy="550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7284">
                  <a:extLst>
                    <a:ext uri="{9D8B030D-6E8A-4147-A177-3AD203B41FA5}">
                      <a16:colId xmlns:a16="http://schemas.microsoft.com/office/drawing/2014/main" xmlns="" val="1432057387"/>
                    </a:ext>
                  </a:extLst>
                </a:gridCol>
                <a:gridCol w="5646174">
                  <a:extLst>
                    <a:ext uri="{9D8B030D-6E8A-4147-A177-3AD203B41FA5}">
                      <a16:colId xmlns:a16="http://schemas.microsoft.com/office/drawing/2014/main" xmlns="" val="2954050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baseline="0" dirty="0">
                          <a:solidFill>
                            <a:schemeClr val="lt1"/>
                          </a:solidFill>
                          <a:latin typeface="Oswald"/>
                          <a:ea typeface="+mn-ea"/>
                          <a:cs typeface="+mn-cs"/>
                        </a:rPr>
                        <a:t>«Военная подготовка. Основы военных знаний» 8-9 </a:t>
                      </a:r>
                      <a:r>
                        <a:rPr lang="ru-RU" sz="1600" b="0" i="0" u="none" strike="noStrike" kern="1200" baseline="0" dirty="0" err="1">
                          <a:solidFill>
                            <a:schemeClr val="lt1"/>
                          </a:solidFill>
                          <a:latin typeface="Oswald"/>
                          <a:ea typeface="+mn-ea"/>
                          <a:cs typeface="+mn-cs"/>
                        </a:rPr>
                        <a:t>кл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baseline="0" dirty="0">
                          <a:solidFill>
                            <a:schemeClr val="lt1"/>
                          </a:solidFill>
                          <a:latin typeface="Oswald"/>
                          <a:ea typeface="+mn-ea"/>
                          <a:cs typeface="+mn-cs"/>
                        </a:rPr>
                        <a:t>«Основы военной подготовки» 10-11кл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7814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понимание личной и общественной значимости современной культуры безопасности жизнедеятельности и защиты Родины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сформированность знаний об элементах начальной военной подготовки (включая общевоинские уставы, основы строевой, тактической, огневой, инженерной, военно-медицинской и технической подготовки)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1246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понимание необходимости подготовки граждан к защите Отечества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правилах оказания первой помощи в условиях ведения боевых действий, овладение знаниями требований безопасности при обращении со стрелковым оружием;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6292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сформированность чувства гордости за свою Родину, ответственного отношения к выполнению конституционного долга – защите Отечества;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822501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овладение знаниями об истории возникновения и развития военной организации России, структуре, функциях и задачах современных Вооруженных сил Российской Федерации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сформированность представлений о боевых свойствах и поражающем действии оружия массового поражения, а также способах защиты от него; </a:t>
                      </a:r>
                      <a:endParaRPr lang="ru-RU" sz="1600" dirty="0">
                        <a:latin typeface="Oswald"/>
                      </a:endParaRPr>
                    </a:p>
                    <a:p>
                      <a:pPr algn="just"/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5272946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сформированность представлений о назначении, боевых свойствах и общем устройстве стрелкового оружия;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сформированность представлений о применении беспилотных летательных аппаратов и морских беспилотных аппаратов; понимание о возможностях применения современных достижений научно-технического прогресса в условиях современного боя. </a:t>
                      </a:r>
                      <a:endParaRPr lang="ru-RU" sz="1600" dirty="0">
                        <a:latin typeface="Oswald"/>
                      </a:endParaRPr>
                    </a:p>
                    <a:p>
                      <a:pPr algn="just"/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8682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Oswald"/>
                          <a:ea typeface="+mn-ea"/>
                          <a:cs typeface="+mn-cs"/>
                        </a:rPr>
                        <a:t>овладение основными положениями Устава внутренней службы Вооруженных Сил Российской Федерации и умение их применять при выполнении обязанностей воинской службы. </a:t>
                      </a:r>
                      <a:endParaRPr lang="ru-RU" sz="1600" dirty="0">
                        <a:latin typeface="Oswald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9470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66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0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2CDB44-E0E7-48F2-A546-2C3F29853398}"/>
              </a:ext>
            </a:extLst>
          </p:cNvPr>
          <p:cNvSpPr txBox="1"/>
          <p:nvPr/>
        </p:nvSpPr>
        <p:spPr>
          <a:xfrm>
            <a:off x="599768" y="2100135"/>
            <a:ext cx="1111045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Примерный перечень дополнений в материально-технической базе кабинета ОБЗР:</a:t>
            </a:r>
          </a:p>
          <a:p>
            <a:pPr algn="just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Макет массогабаритный (ММГ) 5,45-мм автомата Калашникова (АК 12);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Комплект дрон конструктор;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Образовательный комплект для разработки БПЛА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Программное обеспечение для </a:t>
            </a:r>
            <a:r>
              <a:rPr lang="ru-RU" sz="2200" dirty="0" err="1">
                <a:latin typeface="Oswald"/>
              </a:rPr>
              <a:t>аэрогонки</a:t>
            </a:r>
            <a:r>
              <a:rPr lang="ru-RU" sz="2200" dirty="0">
                <a:latin typeface="Oswald"/>
              </a:rPr>
              <a:t> ;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Ресурсный набор для FPV-полетов (направление радиоуправляемого авиамоделизма от первого лица);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Базовый набор учебного БПЛА с возможностью обучения основам блочного программирования и пилотирования </a:t>
            </a:r>
            <a:r>
              <a:rPr lang="ru-RU" sz="24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/>
              <a:t>Цифровая лаборатория по ОБЗР	</a:t>
            </a:r>
          </a:p>
        </p:txBody>
      </p:sp>
    </p:spTree>
    <p:extLst>
      <p:ext uri="{BB962C8B-B14F-4D97-AF65-F5344CB8AC3E}">
        <p14:creationId xmlns:p14="http://schemas.microsoft.com/office/powerpoint/2010/main" xmlns="" val="18257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2CDB44-E0E7-48F2-A546-2C3F29853398}"/>
              </a:ext>
            </a:extLst>
          </p:cNvPr>
          <p:cNvSpPr txBox="1"/>
          <p:nvPr/>
        </p:nvSpPr>
        <p:spPr>
          <a:xfrm>
            <a:off x="529139" y="2098611"/>
            <a:ext cx="4517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</a:rPr>
              <a:t>Учебно-методическая литература:</a:t>
            </a:r>
          </a:p>
          <a:p>
            <a:pPr algn="just"/>
            <a:r>
              <a:rPr lang="ru-RU" sz="2200" dirty="0"/>
              <a:t>	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2C08111-2B2C-4067-B3D5-E8ECE3D96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769" y="2724717"/>
            <a:ext cx="5496232" cy="3315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90FCA6-785E-432F-8E73-9097072A5716}"/>
              </a:ext>
            </a:extLst>
          </p:cNvPr>
          <p:cNvSpPr txBox="1"/>
          <p:nvPr/>
        </p:nvSpPr>
        <p:spPr>
          <a:xfrm>
            <a:off x="6695769" y="2038454"/>
            <a:ext cx="374609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Рекомендации для учителей от Учитель.</a:t>
            </a:r>
            <a:r>
              <a:rPr lang="en-US" sz="2200" dirty="0">
                <a:solidFill>
                  <a:schemeClr val="bg1"/>
                </a:solidFill>
                <a:latin typeface="Oswald"/>
              </a:rPr>
              <a:t>Club</a:t>
            </a:r>
            <a:endParaRPr lang="ru-RU" sz="22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D2B4D3B-AEE7-4AE8-AB8A-57E31ABDEA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1983" y="2817285"/>
            <a:ext cx="2462213" cy="24622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1AC1ADF-8046-4C8D-8D03-A4B33337663F}"/>
              </a:ext>
            </a:extLst>
          </p:cNvPr>
          <p:cNvSpPr txBox="1"/>
          <p:nvPr/>
        </p:nvSpPr>
        <p:spPr>
          <a:xfrm>
            <a:off x="6740346" y="5468130"/>
            <a:ext cx="46573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Приказ Министерства просвещения Российской Федерации </a:t>
            </a:r>
            <a:br>
              <a:rPr lang="ru-RU" sz="2200" dirty="0">
                <a:solidFill>
                  <a:schemeClr val="bg1"/>
                </a:solidFill>
              </a:rPr>
            </a:br>
            <a:r>
              <a:rPr lang="ru-RU" sz="2200" dirty="0">
                <a:solidFill>
                  <a:schemeClr val="bg1"/>
                </a:solidFill>
              </a:rPr>
              <a:t>от 21.02.2024 № 119</a:t>
            </a:r>
          </a:p>
        </p:txBody>
      </p:sp>
    </p:spTree>
    <p:extLst>
      <p:ext uri="{BB962C8B-B14F-4D97-AF65-F5344CB8AC3E}">
        <p14:creationId xmlns:p14="http://schemas.microsoft.com/office/powerpoint/2010/main" xmlns="" val="3350945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EC63A5-7E19-4080-8C92-0C6006250A9A}"/>
              </a:ext>
            </a:extLst>
          </p:cNvPr>
          <p:cNvSpPr txBox="1"/>
          <p:nvPr/>
        </p:nvSpPr>
        <p:spPr>
          <a:xfrm>
            <a:off x="624681" y="2123906"/>
            <a:ext cx="1007314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200" dirty="0">
                <a:solidFill>
                  <a:schemeClr val="bg1"/>
                </a:solidFill>
                <a:latin typeface="Oswald"/>
              </a:rPr>
              <a:t>Новые предметные результаты:</a:t>
            </a:r>
          </a:p>
          <a:p>
            <a:endParaRPr lang="ru-RU" sz="2200" dirty="0">
              <a:latin typeface="Oswald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Фокус на формировании представления об основных принципах и устройстве различных составляющих СИСТЕМЫ обеспечения безопасности;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Oswald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Расширение объема знаний, умений, навыков в области военной подготовки;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Oswald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Oswald"/>
              </a:rPr>
              <a:t>Единство понятий в различных сферах безопасности, акцент на универсальных правилах безопасного </a:t>
            </a:r>
            <a:r>
              <a:rPr lang="ru-RU" sz="2200" dirty="0" smtClean="0">
                <a:latin typeface="Oswald"/>
              </a:rPr>
              <a:t>поведения.</a:t>
            </a:r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96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9" y="360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2077143"/>
            <a:ext cx="10992464" cy="418576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2200" dirty="0">
                <a:latin typeface="Oswald"/>
                <a:ea typeface="Times New Roman" panose="02020603050405020304" pitchFamily="18" charset="0"/>
              </a:rPr>
              <a:t>	Дистанционное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обучение в Академии </a:t>
            </a:r>
            <a:r>
              <a:rPr lang="ru-RU" sz="2200" dirty="0" err="1" smtClean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минпросвещения</a:t>
            </a:r>
            <a:r>
              <a:rPr lang="ru-RU" sz="2200" dirty="0" smtClean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России на курсе «Особенности преподавания учебного предмета «Основы безопасности и защиты Родины» в условиях внесения изменений в ФОП ООО и ФОП СОО»; </a:t>
            </a:r>
            <a:endParaRPr lang="ru-RU" sz="2200" dirty="0">
              <a:latin typeface="Oswald"/>
            </a:endParaRPr>
          </a:p>
          <a:p>
            <a:pPr lvl="0" algn="just">
              <a:spcAft>
                <a:spcPts val="0"/>
              </a:spcAft>
            </a:pPr>
            <a:r>
              <a:rPr lang="ru-RU" sz="2200" dirty="0">
                <a:latin typeface="Oswald"/>
              </a:rPr>
              <a:t>	Третий поток - с 29 августа по 19 октября 2024 года, форма обучения – заочная с применением электронного обучения, дистанционных образовательных технологий.</a:t>
            </a:r>
          </a:p>
          <a:p>
            <a:pPr lvl="0" algn="ctr">
              <a:spcAft>
                <a:spcPts val="0"/>
              </a:spcAft>
            </a:pPr>
            <a:r>
              <a:rPr lang="ru-RU" sz="2200" dirty="0" smtClean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Обучение 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на курсе «Особенности преподавания учебного предмета «Основы безопасности и защиты Родины» </a:t>
            </a:r>
            <a:r>
              <a:rPr lang="ru-RU" sz="2200" dirty="0">
                <a:solidFill>
                  <a:srgbClr val="FF0000"/>
                </a:solidFill>
                <a:latin typeface="Oswald"/>
                <a:ea typeface="Times New Roman" panose="02020603050405020304" pitchFamily="18" charset="0"/>
              </a:rPr>
              <a:t>практическая часть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» на базе </a:t>
            </a:r>
          </a:p>
          <a:p>
            <a:pPr lvl="0" algn="ctr">
              <a:spcAft>
                <a:spcPts val="0"/>
              </a:spcAft>
            </a:pP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Красноярского краевого Института развития образования;</a:t>
            </a:r>
          </a:p>
          <a:p>
            <a:pPr lvl="0">
              <a:spcAft>
                <a:spcPts val="0"/>
              </a:spcAft>
            </a:pPr>
            <a:r>
              <a:rPr lang="en-US" sz="2200" dirty="0">
                <a:latin typeface="Oswald"/>
                <a:ea typeface="Times New Roman" panose="02020603050405020304" pitchFamily="18" charset="0"/>
                <a:hlinkClick r:id="rId4"/>
              </a:rPr>
              <a:t>sushenko@kipk.ru</a:t>
            </a:r>
            <a:r>
              <a:rPr lang="en-US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тел:+7 995-124-5755 </a:t>
            </a:r>
          </a:p>
          <a:p>
            <a:pPr lvl="0">
              <a:spcAft>
                <a:spcPts val="0"/>
              </a:spcAft>
            </a:pP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Павел Евгеньевич </a:t>
            </a:r>
            <a:r>
              <a:rPr lang="ru-RU" sz="2200" dirty="0" err="1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Сущенко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старший 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преподаватель </a:t>
            </a:r>
            <a:r>
              <a:rPr lang="ru-RU" sz="2200" dirty="0" err="1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ЦРИОЗиБЖ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КК ИРО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сейчас:</a:t>
            </a:r>
          </a:p>
        </p:txBody>
      </p:sp>
    </p:spTree>
    <p:extLst>
      <p:ext uri="{BB962C8B-B14F-4D97-AF65-F5344CB8AC3E}">
        <p14:creationId xmlns:p14="http://schemas.microsoft.com/office/powerpoint/2010/main" xmlns="" val="10373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9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2318644"/>
            <a:ext cx="10992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</a:rPr>
              <a:t>Слушатели </a:t>
            </a:r>
            <a:r>
              <a:rPr lang="ru-RU" sz="2200" dirty="0">
                <a:solidFill>
                  <a:srgbClr val="FF0000"/>
                </a:solidFill>
              </a:rPr>
              <a:t>не прошедшие </a:t>
            </a:r>
            <a:r>
              <a:rPr lang="ru-RU" sz="2200" dirty="0">
                <a:solidFill>
                  <a:schemeClr val="bg1"/>
                </a:solidFill>
              </a:rPr>
              <a:t>теоретическую часть, не могут быть допущены до практической части</a:t>
            </a:r>
          </a:p>
          <a:p>
            <a:pPr algn="just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ПОСТАНОВЛЕНИЕ от 11 июля 2024 г. N 940</a:t>
            </a:r>
            <a:endParaRPr lang="ru-RU" sz="22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Изменения</a:t>
            </a:r>
            <a:r>
              <a:rPr lang="ru-RU" sz="2200" dirty="0">
                <a:latin typeface="Oswald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в  номенклатуре должностей </a:t>
            </a:r>
          </a:p>
          <a:p>
            <a:pPr algn="just"/>
            <a:r>
              <a:rPr lang="ru-RU" sz="2200" dirty="0">
                <a:latin typeface="Oswald"/>
              </a:rPr>
              <a:t>Преподаватель-организатор основ безопасности жизнедеятельности" </a:t>
            </a:r>
            <a:r>
              <a:rPr lang="ru-RU" sz="2200" dirty="0">
                <a:solidFill>
                  <a:srgbClr val="FF0000"/>
                </a:solidFill>
                <a:latin typeface="Oswald"/>
              </a:rPr>
              <a:t>заменить словами </a:t>
            </a:r>
            <a:r>
              <a:rPr lang="ru-RU" sz="2200" dirty="0">
                <a:latin typeface="Oswald"/>
              </a:rPr>
              <a:t>"Преподаватель-организатор основ безопасности и защиты Родины".</a:t>
            </a:r>
          </a:p>
          <a:p>
            <a:pPr algn="just"/>
            <a:endParaRPr lang="ru-RU" sz="2200" dirty="0">
              <a:latin typeface="Oswald"/>
            </a:endParaRPr>
          </a:p>
          <a:p>
            <a:pPr algn="just"/>
            <a:r>
              <a:rPr lang="ru-RU" sz="2200" dirty="0">
                <a:latin typeface="Oswald"/>
              </a:rPr>
              <a:t>Настоящее постановление вступает в силу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с 1 сентября 2024 г.</a:t>
            </a:r>
          </a:p>
          <a:p>
            <a:pPr lvl="0">
              <a:spcAft>
                <a:spcPts val="0"/>
              </a:spcAft>
            </a:pPr>
            <a:r>
              <a:rPr lang="ru-RU" sz="2200" dirty="0">
                <a:solidFill>
                  <a:schemeClr val="bg1"/>
                </a:solidFill>
                <a:latin typeface="Oswald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Реализация предмета в Красноярском края</a:t>
            </a:r>
          </a:p>
        </p:txBody>
      </p:sp>
    </p:spTree>
    <p:extLst>
      <p:ext uri="{BB962C8B-B14F-4D97-AF65-F5344CB8AC3E}">
        <p14:creationId xmlns:p14="http://schemas.microsoft.com/office/powerpoint/2010/main" xmlns="" val="467537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626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733245"/>
            <a:ext cx="1010153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Изменения в образовательных программах – Труд (технология)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В декабре 2023 г. внесены изменения в Федеральный закон "Об образовании в</a:t>
            </a:r>
            <a:br>
              <a:rPr lang="ru-RU" dirty="0" smtClean="0"/>
            </a:br>
            <a:r>
              <a:rPr lang="ru-RU" dirty="0" smtClean="0"/>
              <a:t>Российской Федерации" в части </a:t>
            </a:r>
            <a:r>
              <a:rPr lang="ru-RU" b="1" dirty="0" smtClean="0">
                <a:solidFill>
                  <a:schemeClr val="bg1"/>
                </a:solidFill>
              </a:rPr>
              <a:t>изменения наименования учебного предмета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"Технология" на "Труд (технология)"</a:t>
            </a:r>
            <a:r>
              <a:rPr lang="ru-RU" dirty="0" smtClean="0"/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22 января 2024 г. утвержден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N 31, которым были</a:t>
            </a:r>
            <a:br>
              <a:rPr lang="ru-RU" dirty="0" smtClean="0"/>
            </a:br>
            <a:r>
              <a:rPr lang="ru-RU" dirty="0" smtClean="0"/>
              <a:t>внесены изменения в федеральные государственные образовательные стандарты</a:t>
            </a:r>
            <a:br>
              <a:rPr lang="ru-RU" dirty="0" smtClean="0"/>
            </a:br>
            <a:r>
              <a:rPr lang="ru-RU" dirty="0" smtClean="0"/>
              <a:t>начального общего образования и основного общего образования в части изменения</a:t>
            </a:r>
            <a:br>
              <a:rPr lang="ru-RU" dirty="0" smtClean="0"/>
            </a:br>
            <a:r>
              <a:rPr lang="ru-RU" b="1" dirty="0" smtClean="0">
                <a:solidFill>
                  <a:schemeClr val="bg1"/>
                </a:solidFill>
              </a:rPr>
              <a:t>наименования учебного предмета "Технология" на "Труд (технология)".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 марта 2024 г. утвержден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N 171 , которым</a:t>
            </a:r>
            <a:br>
              <a:rPr lang="ru-RU" dirty="0" smtClean="0"/>
            </a:br>
            <a:r>
              <a:rPr lang="ru-RU" dirty="0" smtClean="0"/>
              <a:t>предусмотрено </a:t>
            </a:r>
            <a:r>
              <a:rPr lang="ru-RU" b="1" dirty="0" smtClean="0">
                <a:solidFill>
                  <a:schemeClr val="bg1"/>
                </a:solidFill>
              </a:rPr>
              <a:t>внесение изменений в федеральные рабочие программы</a:t>
            </a:r>
            <a:r>
              <a:rPr lang="ru-RU" dirty="0" smtClean="0"/>
              <a:t> по учебному</a:t>
            </a:r>
            <a:br>
              <a:rPr lang="ru-RU" dirty="0" smtClean="0"/>
            </a:br>
            <a:r>
              <a:rPr lang="ru-RU" dirty="0" smtClean="0"/>
              <a:t>предмету "Технология" на уровнях начального общего и основного общего образования,</a:t>
            </a:r>
            <a:br>
              <a:rPr lang="ru-RU" dirty="0" smtClean="0"/>
            </a:br>
            <a:r>
              <a:rPr lang="ru-RU" b="1" dirty="0" smtClean="0">
                <a:solidFill>
                  <a:schemeClr val="bg1"/>
                </a:solidFill>
              </a:rPr>
              <a:t>актуализированы соответствующие программы в части воспитания в процессе изучения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учебного предмета готовности участия в трудовых делах школьного коллектива, воспитания понимания социального значения разных профессий, важности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ответственного отношения каждого за результаты труда.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38686" y="1397479"/>
            <a:ext cx="9842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2494844" y="146045"/>
            <a:ext cx="92316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Предметная область </a:t>
            </a:r>
            <a:r>
              <a:rPr lang="ru-RU" sz="2800" b="1" dirty="0"/>
              <a:t>«Технология»</a:t>
            </a:r>
            <a:br>
              <a:rPr lang="ru-RU" sz="2800" b="1" dirty="0"/>
            </a:br>
            <a:r>
              <a:rPr lang="ru-RU" sz="2800" dirty="0">
                <a:solidFill>
                  <a:schemeClr val="bg1"/>
                </a:solidFill>
              </a:rPr>
              <a:t>Учебный предмет </a:t>
            </a:r>
            <a:r>
              <a:rPr lang="ru-RU" sz="2800" dirty="0">
                <a:solidFill>
                  <a:srgbClr val="C00000"/>
                </a:solidFill>
              </a:rPr>
              <a:t>«Труд (технология)»</a:t>
            </a:r>
            <a:endParaRPr lang="ru-RU" sz="2800" dirty="0">
              <a:solidFill>
                <a:srgbClr val="C00000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826564" y="2241029"/>
            <a:ext cx="1053887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  </a:t>
            </a:r>
            <a:r>
              <a:rPr lang="ru-RU" sz="2200" b="1" dirty="0">
                <a:solidFill>
                  <a:schemeClr val="bg1"/>
                </a:solidFill>
              </a:rPr>
              <a:t>Во всех компонентах ООП НОО и ООО необходимо «технология» заменить на «труд (технология)».</a:t>
            </a:r>
          </a:p>
          <a:p>
            <a:r>
              <a:rPr lang="ru-RU" sz="2200" dirty="0"/>
              <a:t> </a:t>
            </a:r>
          </a:p>
          <a:p>
            <a:r>
              <a:rPr lang="en-US" sz="2200" i="1" dirty="0">
                <a:solidFill>
                  <a:schemeClr val="bg1"/>
                </a:solidFill>
              </a:rPr>
              <a:t>  </a:t>
            </a:r>
            <a:r>
              <a:rPr lang="ru-RU" sz="2200" i="1" dirty="0">
                <a:solidFill>
                  <a:schemeClr val="bg1"/>
                </a:solidFill>
              </a:rPr>
              <a:t>Разработчики ФОП исправили название этого предмета в том числе в других ФРП, например, в межпредметных связях, темах бесед на родных языках. В учебных планах также надо указать новое название предмета.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1F18D00-D0FF-42F3-9ACA-6F5A78C33003}"/>
              </a:ext>
            </a:extLst>
          </p:cNvPr>
          <p:cNvSpPr/>
          <p:nvPr/>
        </p:nvSpPr>
        <p:spPr>
          <a:xfrm>
            <a:off x="806461" y="5621867"/>
            <a:ext cx="10425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/>
              <a:t>  </a:t>
            </a:r>
            <a:r>
              <a:rPr lang="ru-RU" sz="2000" i="1" dirty="0"/>
              <a:t>Рабочие </a:t>
            </a:r>
            <a:r>
              <a:rPr lang="ru-RU" sz="2200" i="1" dirty="0"/>
              <a:t>программы</a:t>
            </a:r>
            <a:r>
              <a:rPr lang="ru-RU" sz="2000" i="1" dirty="0"/>
              <a:t> НОО и ООО расположены</a:t>
            </a:r>
            <a:r>
              <a:rPr lang="ru-RU" sz="2000" i="1" dirty="0" smtClean="0">
                <a:solidFill>
                  <a:schemeClr val="bg1"/>
                </a:solidFill>
              </a:rPr>
              <a:t>: </a:t>
            </a:r>
            <a:r>
              <a:rPr lang="ru-RU" sz="2400" dirty="0" smtClean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https://edsoo.ru/rabochie-programmy/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xmlns="" id="{80B8EFBC-76AB-4FE9-95A6-CF0A3E952095}"/>
              </a:ext>
            </a:extLst>
          </p:cNvPr>
          <p:cNvSpPr/>
          <p:nvPr/>
        </p:nvSpPr>
        <p:spPr>
          <a:xfrm>
            <a:off x="729913" y="5513698"/>
            <a:ext cx="10579078" cy="71933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86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3160889" y="146045"/>
            <a:ext cx="85655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Место учебного предмета «Труд (технология)» </a:t>
            </a:r>
          </a:p>
          <a:p>
            <a:pPr algn="r"/>
            <a:r>
              <a:rPr lang="ru-RU" sz="2800" dirty="0">
                <a:solidFill>
                  <a:schemeClr val="bg1"/>
                </a:solidFill>
              </a:rPr>
              <a:t>в учебном плане 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469012" y="5996859"/>
            <a:ext cx="109653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/>
              <a:t>   </a:t>
            </a:r>
            <a:r>
              <a:rPr lang="ru-RU" sz="2200" i="1" dirty="0"/>
              <a:t>Общее количество часов, отводимых на реализацию учебного предмета</a:t>
            </a:r>
            <a:endParaRPr lang="en-US" sz="2200" i="1" dirty="0"/>
          </a:p>
          <a:p>
            <a:r>
              <a:rPr lang="ru-RU" sz="2200" i="1" dirty="0"/>
              <a:t> «Труд (технология)» не изменилось.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DDF2D95-DBC1-4005-B94B-96EFCC70A7B4}"/>
              </a:ext>
            </a:extLst>
          </p:cNvPr>
          <p:cNvSpPr/>
          <p:nvPr/>
        </p:nvSpPr>
        <p:spPr>
          <a:xfrm>
            <a:off x="370264" y="2638016"/>
            <a:ext cx="50235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Общее число часов, рекомендованных для изучения по предмету «Труд (технология)» - </a:t>
            </a:r>
            <a:r>
              <a:rPr lang="ru-RU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135 часов: </a:t>
            </a:r>
          </a:p>
          <a:p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 классе - 33 часа (1 час в неделю)</a:t>
            </a:r>
          </a:p>
          <a:p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 2 классе -34 часа (1 час в неделю)</a:t>
            </a:r>
          </a:p>
          <a:p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3 классе - 34 часа (1 час в неделю)</a:t>
            </a:r>
          </a:p>
          <a:p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4 классе - 34 часа (1 час в неделю)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5E0FA1-21F6-4AC2-8C44-68528771E81F}"/>
              </a:ext>
            </a:extLst>
          </p:cNvPr>
          <p:cNvSpPr/>
          <p:nvPr/>
        </p:nvSpPr>
        <p:spPr>
          <a:xfrm>
            <a:off x="6431456" y="2581466"/>
            <a:ext cx="5373511" cy="254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Общее число часов, рекомендованных для изучения </a:t>
            </a: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 предмету «Труд (технология)»</a:t>
            </a:r>
            <a:r>
              <a:rPr lang="ru-RU" dirty="0">
                <a:solidFill>
                  <a:schemeClr val="bg1"/>
                </a:solidFill>
              </a:rPr>
              <a:t> - </a:t>
            </a:r>
            <a:r>
              <a:rPr lang="ru-RU" i="1" dirty="0"/>
              <a:t>272 часа:</a:t>
            </a:r>
          </a:p>
          <a:p>
            <a:r>
              <a:rPr lang="ru-RU" dirty="0">
                <a:solidFill>
                  <a:schemeClr val="bg1"/>
                </a:solidFill>
              </a:rPr>
              <a:t>в 5 классе - 68 часов (2 часа в неделю)</a:t>
            </a:r>
          </a:p>
          <a:p>
            <a:r>
              <a:rPr lang="ru-RU" dirty="0">
                <a:solidFill>
                  <a:schemeClr val="bg1"/>
                </a:solidFill>
              </a:rPr>
              <a:t>в 6 классе - 68 часов (2 часа в неделю) </a:t>
            </a:r>
          </a:p>
          <a:p>
            <a:r>
              <a:rPr lang="ru-RU" dirty="0">
                <a:solidFill>
                  <a:schemeClr val="bg1"/>
                </a:solidFill>
              </a:rPr>
              <a:t>в 7 классе - 68 часов (2 часа в неделю) </a:t>
            </a:r>
          </a:p>
          <a:p>
            <a:r>
              <a:rPr lang="ru-RU" dirty="0">
                <a:solidFill>
                  <a:schemeClr val="bg1"/>
                </a:solidFill>
              </a:rPr>
              <a:t>в 8 классе - 34 часа (1 час в неделю)</a:t>
            </a:r>
          </a:p>
          <a:p>
            <a:r>
              <a:rPr lang="ru-RU" dirty="0">
                <a:solidFill>
                  <a:schemeClr val="bg1"/>
                </a:solidFill>
              </a:rPr>
              <a:t>в 9 классе - 34 часа (1 час в неделю)</a:t>
            </a:r>
          </a:p>
          <a:p>
            <a:r>
              <a:rPr lang="de-DE" dirty="0"/>
              <a:t> </a:t>
            </a:r>
            <a:endParaRPr lang="ru-RU" dirty="0"/>
          </a:p>
          <a:p>
            <a:pPr indent="438785" algn="just">
              <a:lnSpc>
                <a:spcPts val="1655"/>
              </a:lnSpc>
              <a:spcBef>
                <a:spcPts val="50"/>
              </a:spcBef>
              <a:spcAft>
                <a:spcPts val="0"/>
              </a:spcAft>
            </a:pPr>
            <a:endParaRPr lang="ru-RU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xmlns="" id="{0A3FDA47-54CE-4326-AB5E-D1C134AC54D3}"/>
              </a:ext>
            </a:extLst>
          </p:cNvPr>
          <p:cNvSpPr/>
          <p:nvPr/>
        </p:nvSpPr>
        <p:spPr>
          <a:xfrm>
            <a:off x="6416388" y="2595418"/>
            <a:ext cx="5405348" cy="203132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xmlns="" id="{829D392C-F058-4115-8CB4-2CE32A014ABB}"/>
              </a:ext>
            </a:extLst>
          </p:cNvPr>
          <p:cNvSpPr/>
          <p:nvPr/>
        </p:nvSpPr>
        <p:spPr>
          <a:xfrm>
            <a:off x="299486" y="2581466"/>
            <a:ext cx="5288514" cy="203132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xmlns="" id="{041D882C-1E4F-4C8E-BD62-FC949F3336CF}"/>
              </a:ext>
            </a:extLst>
          </p:cNvPr>
          <p:cNvSpPr/>
          <p:nvPr/>
        </p:nvSpPr>
        <p:spPr>
          <a:xfrm>
            <a:off x="6416388" y="4661237"/>
            <a:ext cx="5513848" cy="1203697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35B7A69-CF1E-4647-89C4-B3B7395A9DB2}"/>
              </a:ext>
            </a:extLst>
          </p:cNvPr>
          <p:cNvSpPr/>
          <p:nvPr/>
        </p:nvSpPr>
        <p:spPr>
          <a:xfrm>
            <a:off x="6552426" y="4669341"/>
            <a:ext cx="53735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вправе выделить дополнительно за счет внеурочной деятельности в 8 классе - 34 часа (1 час в неделю), в 9 классе - 68 часов (2 часа в неделю).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xmlns="" id="{A49F86B4-3341-434F-AF4B-D0F0263FE54B}"/>
              </a:ext>
            </a:extLst>
          </p:cNvPr>
          <p:cNvSpPr/>
          <p:nvPr/>
        </p:nvSpPr>
        <p:spPr>
          <a:xfrm>
            <a:off x="408836" y="6010811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8B030F5-741F-41F1-BCEF-D60C914BF4D9}"/>
              </a:ext>
            </a:extLst>
          </p:cNvPr>
          <p:cNvSpPr/>
          <p:nvPr/>
        </p:nvSpPr>
        <p:spPr>
          <a:xfrm>
            <a:off x="885459" y="1558554"/>
            <a:ext cx="3993163" cy="857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a typeface="Times New Roman" panose="02020603050405020304" pitchFamily="18" charset="0"/>
                <a:cs typeface="Segoe UI Light" panose="020B0502040204020203" pitchFamily="34" charset="0"/>
              </a:rPr>
              <a:t>Реализация программы по предмету</a:t>
            </a:r>
            <a:endParaRPr lang="en-US" b="1" dirty="0">
              <a:solidFill>
                <a:schemeClr val="bg1"/>
              </a:solidFill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a typeface="Times New Roman" panose="02020603050405020304" pitchFamily="18" charset="0"/>
                <a:cs typeface="Segoe UI Light" panose="020B0502040204020203" pitchFamily="34" charset="0"/>
              </a:rPr>
              <a:t> «Труд (технология)» на уровне </a:t>
            </a:r>
            <a:r>
              <a:rPr lang="ru-RU" b="1" dirty="0">
                <a:ea typeface="Times New Roman" panose="02020603050405020304" pitchFamily="18" charset="0"/>
                <a:cs typeface="Segoe UI Light" panose="020B0502040204020203" pitchFamily="34" charset="0"/>
              </a:rPr>
              <a:t>начального общего образования</a:t>
            </a:r>
            <a:endParaRPr lang="ru-RU" b="1" dirty="0">
              <a:cs typeface="Segoe UI Light" panose="020B0502040204020203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484F24C1-095C-4D57-92D0-E258E1E9D570}"/>
              </a:ext>
            </a:extLst>
          </p:cNvPr>
          <p:cNvSpPr/>
          <p:nvPr/>
        </p:nvSpPr>
        <p:spPr>
          <a:xfrm>
            <a:off x="7092526" y="1580965"/>
            <a:ext cx="3993163" cy="8131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 по предмету </a:t>
            </a:r>
            <a:endParaRPr lang="en-US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«Труд (технология)» на уровне </a:t>
            </a:r>
            <a:r>
              <a:rPr lang="ru-RU" b="1" dirty="0">
                <a:cs typeface="Times New Roman" panose="02020603050405020304" pitchFamily="18" charset="0"/>
              </a:rPr>
              <a:t>основного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81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5029200" y="257235"/>
            <a:ext cx="6697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Содержание программы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456702" y="5949066"/>
            <a:ext cx="10978942" cy="117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i="1" dirty="0"/>
              <a:t>   </a:t>
            </a:r>
            <a:r>
              <a:rPr lang="de-DE" sz="2200" i="1" dirty="0" err="1"/>
              <a:t>Содержание</a:t>
            </a:r>
            <a:r>
              <a:rPr lang="de-DE" sz="2200" i="1" dirty="0"/>
              <a:t> </a:t>
            </a:r>
            <a:r>
              <a:rPr lang="de-DE" sz="2200" i="1" dirty="0" err="1"/>
              <a:t>модулей</a:t>
            </a:r>
            <a:r>
              <a:rPr lang="de-DE" sz="2200" i="1" dirty="0"/>
              <a:t> </a:t>
            </a:r>
            <a:r>
              <a:rPr lang="de-DE" sz="2200" i="1" dirty="0" err="1"/>
              <a:t>предмета</a:t>
            </a:r>
            <a:r>
              <a:rPr lang="de-DE" sz="2200" i="1" dirty="0"/>
              <a:t> «</a:t>
            </a:r>
            <a:r>
              <a:rPr lang="de-DE" sz="2200" i="1" dirty="0" err="1"/>
              <a:t>Труд</a:t>
            </a:r>
            <a:r>
              <a:rPr lang="de-DE" sz="2200" i="1" dirty="0"/>
              <a:t> (</a:t>
            </a:r>
            <a:r>
              <a:rPr lang="de-DE" sz="2200" i="1" dirty="0" err="1"/>
              <a:t>технология</a:t>
            </a:r>
            <a:r>
              <a:rPr lang="de-DE" sz="2200" i="1" dirty="0"/>
              <a:t>)» </a:t>
            </a:r>
            <a:r>
              <a:rPr lang="de-DE" sz="2200" i="1" dirty="0" err="1"/>
              <a:t>актуализировано</a:t>
            </a:r>
            <a:r>
              <a:rPr lang="de-DE" sz="2200" i="1" dirty="0"/>
              <a:t>, </a:t>
            </a:r>
            <a:r>
              <a:rPr lang="de-DE" sz="2200" i="1" dirty="0" err="1"/>
              <a:t>уточнено</a:t>
            </a:r>
            <a:r>
              <a:rPr lang="de-DE" sz="2200" i="1" dirty="0"/>
              <a:t>, </a:t>
            </a:r>
            <a:r>
              <a:rPr lang="de-DE" sz="2200" i="1" dirty="0" err="1"/>
              <a:t>дополнено</a:t>
            </a:r>
            <a:r>
              <a:rPr lang="de-DE" sz="2200" i="1" dirty="0"/>
              <a:t> </a:t>
            </a:r>
            <a:r>
              <a:rPr lang="de-DE" sz="2200" i="1" dirty="0" err="1"/>
              <a:t>темами</a:t>
            </a:r>
            <a:r>
              <a:rPr lang="de-DE" sz="2200" i="1" dirty="0"/>
              <a:t> «</a:t>
            </a:r>
            <a:r>
              <a:rPr lang="de-DE" sz="2200" i="1" dirty="0" err="1"/>
              <a:t>Мир</a:t>
            </a:r>
            <a:r>
              <a:rPr lang="de-DE" sz="2200" i="1" dirty="0"/>
              <a:t> </a:t>
            </a:r>
            <a:r>
              <a:rPr lang="de-DE" sz="2200" i="1" dirty="0" err="1"/>
              <a:t>профессий</a:t>
            </a:r>
            <a:r>
              <a:rPr lang="de-DE" sz="2200" i="1" dirty="0"/>
              <a:t>».</a:t>
            </a:r>
            <a:endParaRPr lang="ru-RU" sz="2200" i="1" dirty="0"/>
          </a:p>
          <a:p>
            <a:pPr indent="441960">
              <a:spcBef>
                <a:spcPts val="310"/>
              </a:spcBef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DF3525F-CC1E-4190-B984-D071550A7994}"/>
              </a:ext>
            </a:extLst>
          </p:cNvPr>
          <p:cNvSpPr/>
          <p:nvPr/>
        </p:nvSpPr>
        <p:spPr>
          <a:xfrm>
            <a:off x="638684" y="2124993"/>
            <a:ext cx="49453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Модуль «Технологии, профессии и производства»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Модуль «Технологии ручной обработки материалов»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Модуль «Конструирование и моделирование»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Модуль «ИКТ»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4614935-BB2D-41AD-AC3F-1882B6243199}"/>
              </a:ext>
            </a:extLst>
          </p:cNvPr>
          <p:cNvSpPr/>
          <p:nvPr/>
        </p:nvSpPr>
        <p:spPr>
          <a:xfrm>
            <a:off x="6832929" y="2086249"/>
            <a:ext cx="5186474" cy="248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5610" indent="435610">
              <a:lnSpc>
                <a:spcPts val="1750"/>
              </a:lnSpc>
              <a:spcBef>
                <a:spcPts val="550"/>
              </a:spcBef>
            </a:pPr>
            <a:r>
              <a:rPr lang="ru-RU" b="1" dirty="0">
                <a:cs typeface="Times New Roman" panose="02020603050405020304" pitchFamily="18" charset="0"/>
              </a:rPr>
              <a:t>Инвариантные модули:</a:t>
            </a:r>
          </a:p>
          <a:p>
            <a:pPr marL="28575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Модуль «Производство и технологии»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Модуль «Компьютерная графика. Черчение»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8575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Модуль «ЗБ-моделирование, прототипирование, макетирование»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8575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Модуль «Технологии обработки материалов и пищевых продуктов»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8575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Модуль «Робототехника»</a:t>
            </a:r>
          </a:p>
          <a:p>
            <a:pPr marL="285750" lvl="0" indent="-285750">
              <a:lnSpc>
                <a:spcPts val="1750"/>
              </a:lnSpc>
              <a:buFont typeface="Wingdings" panose="05000000000000000000" pitchFamily="2" charset="2"/>
              <a:buChar char="Ø"/>
              <a:tabLst>
                <a:tab pos="865505" algn="l"/>
              </a:tabLst>
            </a:pPr>
            <a:endParaRPr lang="ru-RU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5610" indent="435610">
              <a:lnSpc>
                <a:spcPts val="1750"/>
              </a:lnSpc>
              <a:spcBef>
                <a:spcPts val="550"/>
              </a:spcBef>
              <a:tabLst>
                <a:tab pos="865505" algn="l"/>
              </a:tabLst>
            </a:pPr>
            <a:endParaRPr lang="ru-RU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D186879D-1958-4384-B66C-A50632C516D5}"/>
              </a:ext>
            </a:extLst>
          </p:cNvPr>
          <p:cNvSpPr/>
          <p:nvPr/>
        </p:nvSpPr>
        <p:spPr>
          <a:xfrm>
            <a:off x="1028187" y="1108383"/>
            <a:ext cx="3993163" cy="857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НАЧАЛЬНОЕ ОБЩЕЕ ОБРАЗОВАНИЕ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223E583-C562-483D-BBF6-183F5A95F6DA}"/>
              </a:ext>
            </a:extLst>
          </p:cNvPr>
          <p:cNvSpPr/>
          <p:nvPr/>
        </p:nvSpPr>
        <p:spPr>
          <a:xfrm>
            <a:off x="7283115" y="1073107"/>
            <a:ext cx="3993163" cy="857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ОСНОВНОЕ ОБЩЕЕ ОБРАЗОВАНИЕ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xmlns="" id="{1144E10C-9354-4320-858F-6767D299D81A}"/>
              </a:ext>
            </a:extLst>
          </p:cNvPr>
          <p:cNvSpPr/>
          <p:nvPr/>
        </p:nvSpPr>
        <p:spPr>
          <a:xfrm>
            <a:off x="573458" y="2120167"/>
            <a:ext cx="4902619" cy="208387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xmlns="" id="{F95D55E7-1E35-4764-AE48-8B01E41DAF4E}"/>
              </a:ext>
            </a:extLst>
          </p:cNvPr>
          <p:cNvSpPr/>
          <p:nvPr/>
        </p:nvSpPr>
        <p:spPr>
          <a:xfrm>
            <a:off x="6845352" y="4276795"/>
            <a:ext cx="4881113" cy="1440069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xmlns="" id="{204AE77F-D985-4B66-B57F-D45A1A6D2D2D}"/>
              </a:ext>
            </a:extLst>
          </p:cNvPr>
          <p:cNvSpPr/>
          <p:nvPr/>
        </p:nvSpPr>
        <p:spPr>
          <a:xfrm>
            <a:off x="573458" y="4302540"/>
            <a:ext cx="4902619" cy="1472822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xmlns="" id="{72444149-3223-4BCB-B957-58B0C707391B}"/>
              </a:ext>
            </a:extLst>
          </p:cNvPr>
          <p:cNvSpPr/>
          <p:nvPr/>
        </p:nvSpPr>
        <p:spPr>
          <a:xfrm>
            <a:off x="6832929" y="2087068"/>
            <a:ext cx="4893536" cy="2069250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xmlns="" id="{27A5F8EE-9E1E-41DF-A9B8-786FC7713871}"/>
              </a:ext>
            </a:extLst>
          </p:cNvPr>
          <p:cNvSpPr/>
          <p:nvPr/>
        </p:nvSpPr>
        <p:spPr>
          <a:xfrm>
            <a:off x="456702" y="5995022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DCB8090-8B57-4C86-A009-F630D9C2E84F}"/>
              </a:ext>
            </a:extLst>
          </p:cNvPr>
          <p:cNvSpPr/>
          <p:nvPr/>
        </p:nvSpPr>
        <p:spPr>
          <a:xfrm>
            <a:off x="649610" y="4318994"/>
            <a:ext cx="4945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  <a:r>
              <a:rPr lang="de-DE" dirty="0" err="1">
                <a:solidFill>
                  <a:schemeClr val="bg1"/>
                </a:solidFill>
              </a:rPr>
              <a:t>Модуль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/>
              <a:t>«</a:t>
            </a:r>
            <a:r>
              <a:rPr lang="de-DE" i="1" dirty="0" err="1"/>
              <a:t>Конструирование</a:t>
            </a:r>
            <a:r>
              <a:rPr lang="de-DE" i="1" dirty="0"/>
              <a:t>  </a:t>
            </a:r>
            <a:r>
              <a:rPr lang="ru-RU" i="1" dirty="0"/>
              <a:t>и </a:t>
            </a:r>
            <a:r>
              <a:rPr lang="de-DE" i="1" dirty="0" err="1"/>
              <a:t>моделирование</a:t>
            </a:r>
            <a:r>
              <a:rPr lang="de-DE" dirty="0"/>
              <a:t>» </a:t>
            </a:r>
            <a:r>
              <a:rPr lang="de-DE" dirty="0" err="1">
                <a:solidFill>
                  <a:schemeClr val="bg1"/>
                </a:solidFill>
              </a:rPr>
              <a:t>связанных</a:t>
            </a:r>
            <a:r>
              <a:rPr lang="de-DE" dirty="0">
                <a:solidFill>
                  <a:schemeClr val="bg1"/>
                </a:solidFill>
              </a:rPr>
              <a:t> с </a:t>
            </a:r>
            <a:r>
              <a:rPr lang="de-DE" dirty="0" err="1">
                <a:solidFill>
                  <a:schemeClr val="bg1"/>
                </a:solidFill>
              </a:rPr>
              <a:t>робототехникой</a:t>
            </a:r>
            <a:r>
              <a:rPr lang="de-DE" dirty="0">
                <a:solidFill>
                  <a:schemeClr val="bg1"/>
                </a:solidFill>
              </a:rPr>
              <a:t> и </a:t>
            </a:r>
            <a:r>
              <a:rPr lang="de-DE" dirty="0" err="1">
                <a:solidFill>
                  <a:schemeClr val="bg1"/>
                </a:solidFill>
              </a:rPr>
              <a:t>модуль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/>
              <a:t>«</a:t>
            </a:r>
            <a:r>
              <a:rPr lang="de-DE" i="1" dirty="0"/>
              <a:t>ИКТ</a:t>
            </a:r>
            <a:r>
              <a:rPr lang="de-DE" dirty="0"/>
              <a:t>» </a:t>
            </a:r>
            <a:r>
              <a:rPr lang="de-DE" dirty="0" err="1">
                <a:solidFill>
                  <a:schemeClr val="bg1"/>
                </a:solidFill>
              </a:rPr>
              <a:t>реализуются</a:t>
            </a:r>
            <a:r>
              <a:rPr lang="de-DE" dirty="0">
                <a:solidFill>
                  <a:schemeClr val="bg1"/>
                </a:solidFill>
              </a:rPr>
              <a:t> с </a:t>
            </a:r>
            <a:r>
              <a:rPr lang="de-DE" dirty="0" err="1">
                <a:solidFill>
                  <a:schemeClr val="bg1"/>
                </a:solidFill>
              </a:rPr>
              <a:t>учетом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возможностей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материально-технической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базы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образовательной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организации</a:t>
            </a:r>
            <a:r>
              <a:rPr lang="de-DE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84D8F3C-7841-43D9-890D-07CF1048D7B6}"/>
              </a:ext>
            </a:extLst>
          </p:cNvPr>
          <p:cNvSpPr/>
          <p:nvPr/>
        </p:nvSpPr>
        <p:spPr>
          <a:xfrm>
            <a:off x="6946935" y="4395871"/>
            <a:ext cx="6096000" cy="10188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5610" indent="435610">
              <a:lnSpc>
                <a:spcPts val="1750"/>
              </a:lnSpc>
              <a:spcBef>
                <a:spcPts val="550"/>
              </a:spcBef>
              <a:tabLst>
                <a:tab pos="865505" algn="l"/>
              </a:tabLst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	</a:t>
            </a:r>
            <a:r>
              <a:rPr lang="ru-RU" b="1" dirty="0">
                <a:cs typeface="Times New Roman" panose="02020603050405020304" pitchFamily="18" charset="0"/>
              </a:rPr>
              <a:t>Вариативные модули:</a:t>
            </a:r>
          </a:p>
          <a:p>
            <a:pPr marL="285750" lvl="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</a:rPr>
              <a:t>Модуль «Автоматизированные системы»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85750" lvl="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</a:rPr>
              <a:t>Модуль «Животноводство»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85750" lvl="0" indent="-285750">
              <a:lnSpc>
                <a:spcPts val="1750"/>
              </a:lnSpc>
              <a:buFont typeface="Arial" panose="020B0604020202020204" pitchFamily="34" charset="0"/>
              <a:buChar char="•"/>
              <a:tabLst>
                <a:tab pos="865505" algn="l"/>
              </a:tabLst>
            </a:pPr>
            <a:r>
              <a:rPr lang="ru-RU" dirty="0">
                <a:solidFill>
                  <a:schemeClr val="bg1"/>
                </a:solidFill>
                <a:ea typeface="Times New Roman" panose="02020603050405020304" pitchFamily="18" charset="0"/>
              </a:rPr>
              <a:t>Модуль «Растениеводство»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301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222" y="224287"/>
            <a:ext cx="7358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Августовский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педагогический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совет/ 2024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1595887"/>
            <a:ext cx="10101533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Последние изменения во ФГОС и ФООП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Действующие федеральные государственные образовательные стандарты были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актуализированы </a:t>
            </a:r>
            <a:r>
              <a:rPr lang="ru-RU" sz="2000" dirty="0" err="1" smtClean="0">
                <a:solidFill>
                  <a:schemeClr val="bg1"/>
                </a:solidFill>
              </a:rPr>
              <a:t>Минпросвещения</a:t>
            </a:r>
            <a:r>
              <a:rPr lang="ru-RU" sz="2000" dirty="0" smtClean="0">
                <a:solidFill>
                  <a:schemeClr val="bg1"/>
                </a:solidFill>
              </a:rPr>
              <a:t> России: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/>
              <a:t>1. Приказ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от 31.05.2021 N 286 (ред. от 08.11.2022) "Об</a:t>
            </a:r>
            <a:br>
              <a:rPr lang="ru-RU" sz="2000" dirty="0" smtClean="0"/>
            </a:br>
            <a:r>
              <a:rPr lang="ru-RU" sz="2000" dirty="0" smtClean="0"/>
              <a:t>утверждении федерального государственного образовательного стандарта начального</a:t>
            </a:r>
            <a:br>
              <a:rPr lang="ru-RU" sz="2000" dirty="0" smtClean="0"/>
            </a:br>
            <a:r>
              <a:rPr lang="ru-RU" sz="2000" dirty="0" smtClean="0"/>
              <a:t>общего образования";</a:t>
            </a:r>
            <a:br>
              <a:rPr lang="ru-RU" sz="2000" dirty="0" smtClean="0"/>
            </a:br>
            <a:r>
              <a:rPr lang="ru-RU" sz="2000" dirty="0" smtClean="0"/>
              <a:t>2. Приказ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от 31.05.2021 N 287 (ред. от 08.11.2022) "Об</a:t>
            </a:r>
            <a:br>
              <a:rPr lang="ru-RU" sz="2000" dirty="0" smtClean="0"/>
            </a:br>
            <a:r>
              <a:rPr lang="ru-RU" sz="2000" dirty="0" smtClean="0"/>
              <a:t>утверждении федерального государственного образовательного стандарта основного</a:t>
            </a:r>
            <a:br>
              <a:rPr lang="ru-RU" sz="2000" dirty="0" smtClean="0"/>
            </a:br>
            <a:r>
              <a:rPr lang="ru-RU" sz="2000" dirty="0" smtClean="0"/>
              <a:t>общего образования";</a:t>
            </a:r>
            <a:br>
              <a:rPr lang="ru-RU" sz="2000" dirty="0" smtClean="0"/>
            </a:br>
            <a:r>
              <a:rPr lang="ru-RU" sz="2000" dirty="0" smtClean="0"/>
              <a:t>3. Приказ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17.05.2012 N 413 (ред. от 12.08.2022) "Об утверждении федерального государственного образовательного стандарта среднего</a:t>
            </a:r>
            <a:br>
              <a:rPr lang="ru-RU" sz="2000" dirty="0" smtClean="0"/>
            </a:br>
            <a:r>
              <a:rPr lang="ru-RU" sz="2000" dirty="0" smtClean="0"/>
              <a:t>общего образования".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4143022" y="146045"/>
            <a:ext cx="75834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Рабочая программа по учебному предмету «Труд (технология)»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653367" y="2572135"/>
            <a:ext cx="10488766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/>
              <a:t>  </a:t>
            </a:r>
            <a:r>
              <a:rPr lang="ru-RU" sz="2400" i="1" dirty="0"/>
              <a:t>Оформление использования ФРП в ООП школы: </a:t>
            </a:r>
          </a:p>
          <a:p>
            <a:endParaRPr lang="ru-RU" sz="2200" b="1" dirty="0">
              <a:solidFill>
                <a:schemeClr val="bg1"/>
              </a:solidFill>
            </a:endParaRPr>
          </a:p>
          <a:p>
            <a:r>
              <a:rPr lang="ru-RU" sz="2200" dirty="0">
                <a:solidFill>
                  <a:schemeClr val="bg1"/>
                </a:solidFill>
              </a:rPr>
              <a:t>Вариант 1. Скопировать текст ФРП в свою рабочую программу и внести</a:t>
            </a:r>
          </a:p>
          <a:p>
            <a:r>
              <a:rPr lang="ru-RU" sz="2200" dirty="0">
                <a:solidFill>
                  <a:schemeClr val="bg1"/>
                </a:solidFill>
              </a:rPr>
              <a:t>дополнения, которые обязательны по ФГОС, например тематическое планирование.</a:t>
            </a:r>
          </a:p>
          <a:p>
            <a:endParaRPr lang="ru-RU" sz="2200" dirty="0">
              <a:solidFill>
                <a:schemeClr val="bg1"/>
              </a:solidFill>
            </a:endParaRPr>
          </a:p>
          <a:p>
            <a:r>
              <a:rPr lang="ru-RU" sz="2200" dirty="0">
                <a:solidFill>
                  <a:schemeClr val="bg1"/>
                </a:solidFill>
              </a:rPr>
              <a:t>Вариант 2. Сделать отсылку на ФРП и дописать тематическое планирование,</a:t>
            </a:r>
          </a:p>
          <a:p>
            <a:r>
              <a:rPr lang="ru-RU" sz="2200" dirty="0">
                <a:solidFill>
                  <a:schemeClr val="bg1"/>
                </a:solidFill>
              </a:rPr>
              <a:t>которого нет в федеральной программе, но должно быть в ООП по ФГОС НОО и</a:t>
            </a:r>
          </a:p>
          <a:p>
            <a:r>
              <a:rPr lang="ru-RU" sz="2200" dirty="0">
                <a:solidFill>
                  <a:schemeClr val="bg1"/>
                </a:solidFill>
              </a:rPr>
              <a:t>ООО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11CB0C2-6ED8-4F13-BB8D-14A5DF5089B2}"/>
              </a:ext>
            </a:extLst>
          </p:cNvPr>
          <p:cNvSpPr/>
          <p:nvPr/>
        </p:nvSpPr>
        <p:spPr>
          <a:xfrm>
            <a:off x="653367" y="1399723"/>
            <a:ext cx="103307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    </a:t>
            </a:r>
            <a:r>
              <a:rPr lang="ru-RU" i="1" dirty="0">
                <a:solidFill>
                  <a:schemeClr val="bg1"/>
                </a:solidFill>
              </a:rPr>
              <a:t>С 01.09.2024 федеральные рабочие программы (ФРП) по труду (технологии) непосредственно применяются при реализации обязательных частей ООП НОО и ООО (ч. 6.3 ст. 12 Федерального закона от 29.12.2012 № 273-ФЗ)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4164F97-0B0E-40C0-A6A2-F80DBF5EC963}"/>
              </a:ext>
            </a:extLst>
          </p:cNvPr>
          <p:cNvSpPr/>
          <p:nvPr/>
        </p:nvSpPr>
        <p:spPr>
          <a:xfrm>
            <a:off x="553155" y="5936756"/>
            <a:ext cx="1117330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/>
              <a:t>  </a:t>
            </a:r>
            <a:r>
              <a:rPr lang="ru-RU" sz="2000" i="1" dirty="0"/>
              <a:t>Нормативные документы расположены на сайте </a:t>
            </a:r>
            <a:r>
              <a:rPr lang="en-US" sz="2000" i="1" dirty="0"/>
              <a:t>edsoo.ru</a:t>
            </a:r>
            <a:r>
              <a:rPr lang="ru-RU" sz="2000" i="1" dirty="0"/>
              <a:t>: </a:t>
            </a:r>
            <a:r>
              <a:rPr lang="en-US" sz="2000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https://edsoo.ru/normativnye-dokumenty/</a:t>
            </a:r>
            <a:r>
              <a:rPr lang="ru-RU" sz="2000" i="1" dirty="0">
                <a:solidFill>
                  <a:schemeClr val="bg1"/>
                </a:solidFill>
              </a:rPr>
              <a:t> </a:t>
            </a:r>
            <a:endParaRPr lang="en-US" sz="2000" i="1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endParaRPr lang="ru-RU" i="1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D4EF2EFF-58F7-4B9E-9854-941925C2128C}"/>
              </a:ext>
            </a:extLst>
          </p:cNvPr>
          <p:cNvSpPr/>
          <p:nvPr/>
        </p:nvSpPr>
        <p:spPr>
          <a:xfrm>
            <a:off x="465536" y="5881255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63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4718756" y="146045"/>
            <a:ext cx="700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Изменение в содержании программы НОО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698522" y="2761172"/>
            <a:ext cx="10569176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</a:rPr>
              <a:t>   </a:t>
            </a:r>
            <a:r>
              <a:rPr lang="ru-RU" sz="2200" dirty="0">
                <a:solidFill>
                  <a:schemeClr val="bg1"/>
                </a:solidFill>
              </a:rPr>
              <a:t>На уровне НОО разработчики ФОП добавили больше акцента на </a:t>
            </a:r>
            <a:r>
              <a:rPr lang="ru-RU" sz="2200" i="1" dirty="0"/>
              <a:t>раннюю профориентацию</a:t>
            </a:r>
            <a:r>
              <a:rPr lang="ru-RU" sz="2200" dirty="0">
                <a:solidFill>
                  <a:schemeClr val="bg1"/>
                </a:solidFill>
              </a:rPr>
              <a:t> и </a:t>
            </a:r>
            <a:r>
              <a:rPr lang="ru-RU" sz="2200" i="1" dirty="0"/>
              <a:t>трудовое воспитание учеников</a:t>
            </a:r>
            <a:r>
              <a:rPr lang="ru-RU" sz="2200" dirty="0">
                <a:solidFill>
                  <a:schemeClr val="bg1"/>
                </a:solidFill>
              </a:rPr>
              <a:t>. </a:t>
            </a:r>
            <a:r>
              <a:rPr lang="ru-RU" sz="2200" i="1" dirty="0">
                <a:solidFill>
                  <a:schemeClr val="bg1"/>
                </a:solidFill>
              </a:rPr>
              <a:t>Например, </a:t>
            </a:r>
            <a:r>
              <a:rPr lang="ru-RU" sz="2200" dirty="0">
                <a:solidFill>
                  <a:schemeClr val="bg1"/>
                </a:solidFill>
              </a:rPr>
              <a:t>появились две новые задачи преподавания предмета:</a:t>
            </a:r>
          </a:p>
          <a:p>
            <a:pPr>
              <a:spcBef>
                <a:spcPts val="600"/>
              </a:spcBef>
            </a:pPr>
            <a:r>
              <a:rPr lang="ru-RU" sz="2200" dirty="0">
                <a:solidFill>
                  <a:schemeClr val="bg1"/>
                </a:solidFill>
              </a:rPr>
              <a:t>• воспитание понимания социального значения разных профессий, важности ответственного отношения каждого за результаты труда;</a:t>
            </a:r>
          </a:p>
          <a:p>
            <a:pPr>
              <a:spcBef>
                <a:spcPts val="600"/>
              </a:spcBef>
            </a:pPr>
            <a:r>
              <a:rPr lang="ru-RU" sz="2200" dirty="0">
                <a:solidFill>
                  <a:schemeClr val="bg1"/>
                </a:solidFill>
              </a:rPr>
              <a:t>• воспитание готовности участия в трудовых делах школьного коллектива.</a:t>
            </a:r>
            <a:endParaRPr lang="ru-RU" sz="22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FFBF9F8-7E55-49D3-AE4F-6B457C582DA2}"/>
              </a:ext>
            </a:extLst>
          </p:cNvPr>
          <p:cNvSpPr/>
          <p:nvPr/>
        </p:nvSpPr>
        <p:spPr>
          <a:xfrm>
            <a:off x="845278" y="1778208"/>
            <a:ext cx="10639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i="1" dirty="0"/>
              <a:t>Воспитание человека труда – ведущая задача предмета «Труд (технология)»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AFCD1640-2B7B-464B-ACB8-8C4E54BCC11F}"/>
              </a:ext>
            </a:extLst>
          </p:cNvPr>
          <p:cNvSpPr/>
          <p:nvPr/>
        </p:nvSpPr>
        <p:spPr>
          <a:xfrm>
            <a:off x="440266" y="1631119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63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4628445" y="134528"/>
            <a:ext cx="7188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Изменение в содержании программы ООО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598310" y="3749983"/>
            <a:ext cx="10569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  </a:t>
            </a:r>
            <a:r>
              <a:rPr lang="ru-RU" sz="2000" i="1" dirty="0"/>
              <a:t>Скорректированы темы и планируемые результаты их освоения в каждом модуле для 5–9-х классов.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4C4C9AE-6566-4870-B9A5-DD842DEFB5BE}"/>
              </a:ext>
            </a:extLst>
          </p:cNvPr>
          <p:cNvSpPr/>
          <p:nvPr/>
        </p:nvSpPr>
        <p:spPr>
          <a:xfrm>
            <a:off x="598309" y="1261357"/>
            <a:ext cx="10747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/>
              <a:t>  </a:t>
            </a:r>
            <a:r>
              <a:rPr lang="ru-RU" sz="2000" i="1" dirty="0"/>
              <a:t>В новой редакции ФРП усилили акцент в обучении на профориентацию и подготовку учеников к трудовой деятельности.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6AE091A-4900-489C-9C30-9FC66161FF9C}"/>
              </a:ext>
            </a:extLst>
          </p:cNvPr>
          <p:cNvSpPr/>
          <p:nvPr/>
        </p:nvSpPr>
        <p:spPr>
          <a:xfrm>
            <a:off x="883007" y="2143127"/>
            <a:ext cx="104623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>
                <a:solidFill>
                  <a:schemeClr val="bg1"/>
                </a:solidFill>
              </a:rPr>
              <a:t>   </a:t>
            </a:r>
            <a:r>
              <a:rPr lang="ru-RU" sz="2200" i="1" dirty="0">
                <a:solidFill>
                  <a:schemeClr val="bg1"/>
                </a:solidFill>
              </a:rPr>
              <a:t>Например, </a:t>
            </a:r>
            <a:r>
              <a:rPr lang="ru-RU" sz="2200" dirty="0">
                <a:solidFill>
                  <a:schemeClr val="bg1"/>
                </a:solidFill>
              </a:rPr>
              <a:t>появилась новая задача при реализации предмета: подготовка личности к трудовой, преобразовательной деятельности, в том числе на мотивационном уровне – формирование потребности и уважительного отношения к труду, социально ориентированной деятельности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B1E89F8-88E2-406A-9503-6B5B1A687BC8}"/>
              </a:ext>
            </a:extLst>
          </p:cNvPr>
          <p:cNvSpPr/>
          <p:nvPr/>
        </p:nvSpPr>
        <p:spPr>
          <a:xfrm>
            <a:off x="1088683" y="4884785"/>
            <a:ext cx="102566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>
                <a:solidFill>
                  <a:schemeClr val="bg1"/>
                </a:solidFill>
              </a:rPr>
              <a:t>  </a:t>
            </a:r>
            <a:r>
              <a:rPr lang="ru-RU" sz="2200" i="1" dirty="0">
                <a:solidFill>
                  <a:schemeClr val="bg1"/>
                </a:solidFill>
              </a:rPr>
              <a:t>Например, </a:t>
            </a:r>
            <a:r>
              <a:rPr lang="ru-RU" sz="2200" dirty="0">
                <a:solidFill>
                  <a:schemeClr val="bg1"/>
                </a:solidFill>
              </a:rPr>
              <a:t>дополнили содержание в модуле «Технологии обработки материалов и пищевых продуктов», расширили темы по изучению и конструированию беспилотных летательных аппаратов в модуле «Робототехника»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xmlns="" id="{19CE57D8-5D7D-46C9-99CB-4EC0AD52A8EF}"/>
              </a:ext>
            </a:extLst>
          </p:cNvPr>
          <p:cNvSpPr/>
          <p:nvPr/>
        </p:nvSpPr>
        <p:spPr>
          <a:xfrm>
            <a:off x="508003" y="1261357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xmlns="" id="{C0A9C8B5-7449-48FA-9CEF-61074DF5CD01}"/>
              </a:ext>
            </a:extLst>
          </p:cNvPr>
          <p:cNvSpPr/>
          <p:nvPr/>
        </p:nvSpPr>
        <p:spPr>
          <a:xfrm>
            <a:off x="428977" y="3753584"/>
            <a:ext cx="11085688" cy="72506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365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3149600" y="146045"/>
            <a:ext cx="85768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Вариативность реализации содержания программы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учебного предмета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«Труд  (технология)»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534182" y="5628720"/>
            <a:ext cx="111236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i="1" dirty="0"/>
              <a:t>   </a:t>
            </a:r>
            <a:r>
              <a:rPr lang="ru-RU" sz="2000" i="1" dirty="0"/>
              <a:t>Теоретические сведения каждого модуля должны быть изучены всеми обучающимися с целью соблюдения требований ФГОС к единству образовательного пространства, приоритета достижения предметных результатов на базовом уровне.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4905E33-5914-4D8B-AB0E-752B23B7C003}"/>
              </a:ext>
            </a:extLst>
          </p:cNvPr>
          <p:cNvSpPr/>
          <p:nvPr/>
        </p:nvSpPr>
        <p:spPr>
          <a:xfrm>
            <a:off x="541864" y="1506528"/>
            <a:ext cx="105691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Может быть изменен </a:t>
            </a:r>
            <a:r>
              <a:rPr lang="ru-RU" sz="22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изучения модулей</a:t>
            </a:r>
            <a:r>
              <a:rPr lang="ru-RU" sz="22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возможно перераспределение учебного времени между модулями (при сохранении общего количества учебных часов).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i="1" dirty="0"/>
              <a:t>Количество часов </a:t>
            </a:r>
            <a:r>
              <a:rPr lang="ru-RU" sz="2200" dirty="0">
                <a:solidFill>
                  <a:schemeClr val="bg1"/>
                </a:solidFill>
              </a:rPr>
              <a:t>инвариантных модулей может быть сокращено для введения вариативных. Порядок, классы изучения модулей и количество часов могут быть иными с учетом материально-технического обеспечения образовательной организации.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770D234-8D43-4EA3-A624-E41BE32D0FAA}"/>
              </a:ext>
            </a:extLst>
          </p:cNvPr>
          <p:cNvSpPr/>
          <p:nvPr/>
        </p:nvSpPr>
        <p:spPr>
          <a:xfrm>
            <a:off x="1246901" y="4070262"/>
            <a:ext cx="98641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отсутствии возможности выполнять практические работы </a:t>
            </a:r>
            <a:r>
              <a:rPr lang="ru-RU" sz="20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обязательным является изучение всего объема теоретического материала</a:t>
            </a:r>
            <a:r>
              <a:rPr lang="ru-RU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Часы, выделяемые на практические работы, можно перенести на изучение других тем инвариантных или вариативных модулей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C8FDBE44-12C2-422E-BA9C-39302A469241}"/>
              </a:ext>
            </a:extLst>
          </p:cNvPr>
          <p:cNvSpPr/>
          <p:nvPr/>
        </p:nvSpPr>
        <p:spPr>
          <a:xfrm>
            <a:off x="526503" y="5605984"/>
            <a:ext cx="11123633" cy="954107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984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5029200" y="146045"/>
            <a:ext cx="66972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Базовый вариант распределения часов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ru-RU" sz="2800" dirty="0">
                <a:solidFill>
                  <a:schemeClr val="bg1"/>
                </a:solidFill>
              </a:rPr>
              <a:t>по инвариантным модулям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6557464" y="2641599"/>
            <a:ext cx="50947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В ФРП ООО по предмету «Труд (технология)» представлены </a:t>
            </a:r>
            <a:r>
              <a:rPr lang="ru-RU" sz="2200" i="1" dirty="0"/>
              <a:t>3 варианта</a:t>
            </a:r>
            <a:r>
              <a:rPr lang="ru-RU" sz="2200" dirty="0">
                <a:solidFill>
                  <a:schemeClr val="bg1"/>
                </a:solidFill>
              </a:rPr>
              <a:t> перераспределения часов инвариантных модулей, а </a:t>
            </a:r>
            <a:r>
              <a:rPr lang="ru-RU" sz="2200" i="1" dirty="0"/>
              <a:t>также 2 варианта</a:t>
            </a:r>
            <a:r>
              <a:rPr lang="ru-RU" sz="2200" dirty="0">
                <a:solidFill>
                  <a:schemeClr val="bg1"/>
                </a:solidFill>
              </a:rPr>
              <a:t> перераспределения часов с учетом введения вариативных модулей</a:t>
            </a:r>
          </a:p>
        </p:txBody>
      </p:sp>
      <p:pic>
        <p:nvPicPr>
          <p:cNvPr id="7" name="Рисунок 5">
            <a:extLst>
              <a:ext uri="{FF2B5EF4-FFF2-40B4-BE49-F238E27FC236}">
                <a16:creationId xmlns:a16="http://schemas.microsoft.com/office/drawing/2014/main" xmlns="" id="{27714D01-D596-4CA5-90D2-ED486A7F9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319" y="1709206"/>
            <a:ext cx="4992113" cy="453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4516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4222044" y="146045"/>
            <a:ext cx="75044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Разработка и реализация вариативных модулей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811411" y="1690062"/>
            <a:ext cx="1056917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В модульную программу по учебному предмету «Труд (технология)» могут быть включены вариативные модули, разработанные по запросу участников образовательных отношений </a:t>
            </a:r>
            <a:r>
              <a:rPr lang="ru-RU" sz="2200" dirty="0"/>
              <a:t>в соответствии с этнокультурными и региональными особенностями, углубленным изучением отдельных тем инвариантных модулей.</a:t>
            </a:r>
          </a:p>
          <a:p>
            <a:r>
              <a:rPr lang="ru-RU" sz="2200" dirty="0">
                <a:solidFill>
                  <a:schemeClr val="bg1"/>
                </a:solidFill>
              </a:rPr>
              <a:t>Вариативные модули программы отражают современные направления развития индустриального производства и сельского хозяйства. Вариативные модули </a:t>
            </a:r>
            <a:r>
              <a:rPr lang="ru-RU" sz="2200" dirty="0"/>
              <a:t>могут быть расширены за счет приоритетных технологий, указанных в стратегических документах научного и технологического развития страны, и региональных особенностей развития экономики и производства </a:t>
            </a:r>
            <a:r>
              <a:rPr lang="ru-RU" sz="2200" dirty="0">
                <a:solidFill>
                  <a:schemeClr val="bg1"/>
                </a:solidFill>
              </a:rPr>
              <a:t>(и соответствующей потребности в кадрах высокой квалификации)</a:t>
            </a:r>
          </a:p>
        </p:txBody>
      </p:sp>
    </p:spTree>
    <p:extLst>
      <p:ext uri="{BB962C8B-B14F-4D97-AF65-F5344CB8AC3E}">
        <p14:creationId xmlns:p14="http://schemas.microsoft.com/office/powerpoint/2010/main" xmlns="" val="2989844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4176890" y="146045"/>
            <a:ext cx="75495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Учебный проект на уроках «Труд (технология)»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1137488" y="4023320"/>
            <a:ext cx="105889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программе предусмотрено выполнение индивидуальных, групповых, коллективных учебных проектов в рамках </a:t>
            </a:r>
            <a:r>
              <a:rPr lang="ru-RU" sz="2000" i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уроков, </a:t>
            </a:r>
            <a:r>
              <a:rPr lang="ru-RU" sz="2000" i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что позволит сформировать метапредметные умения, освоить проектную деятельность как универсальный метод управления и самоуправления деятельностью во всех сферах современного производства.</a:t>
            </a:r>
            <a:endParaRPr lang="ru-RU" sz="2000" i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07048D-0FF3-4D7F-936F-B437CF740397}"/>
              </a:ext>
            </a:extLst>
          </p:cNvPr>
          <p:cNvSpPr/>
          <p:nvPr/>
        </p:nvSpPr>
        <p:spPr>
          <a:xfrm>
            <a:off x="561712" y="1234806"/>
            <a:ext cx="108048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1. Выполняется на учебных занятиях;</a:t>
            </a:r>
          </a:p>
          <a:p>
            <a:r>
              <a:rPr lang="ru-RU" sz="2000" dirty="0">
                <a:solidFill>
                  <a:schemeClr val="bg1"/>
                </a:solidFill>
              </a:rPr>
              <a:t>2. Обязателен для всех обучающихся;</a:t>
            </a:r>
          </a:p>
          <a:p>
            <a:r>
              <a:rPr lang="ru-RU" sz="2000" dirty="0">
                <a:solidFill>
                  <a:schemeClr val="bg1"/>
                </a:solidFill>
              </a:rPr>
              <a:t>3. Выступает способом освоения содержания учебного модуля;</a:t>
            </a:r>
          </a:p>
          <a:p>
            <a:r>
              <a:rPr lang="ru-RU" sz="2000" dirty="0">
                <a:solidFill>
                  <a:schemeClr val="bg1"/>
                </a:solidFill>
              </a:rPr>
              <a:t>4. Представляется в форме макета, конструкторского изделия, модели, какого-либо материального или виртуального объекта;</a:t>
            </a:r>
          </a:p>
          <a:p>
            <a:r>
              <a:rPr lang="ru-RU" sz="2000" dirty="0">
                <a:solidFill>
                  <a:schemeClr val="bg1"/>
                </a:solidFill>
              </a:rPr>
              <a:t>5. Является основанием для оценки предметных результатов, способом формирования познавательных, коммуникативных, регулятивных УУД;</a:t>
            </a:r>
          </a:p>
          <a:p>
            <a:r>
              <a:rPr lang="ru-RU" sz="2000" dirty="0">
                <a:solidFill>
                  <a:schemeClr val="bg1"/>
                </a:solidFill>
              </a:rPr>
              <a:t>6. Обязательно участие обучающихся в оценке и самооценке результатов.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F6FC0F-98E5-4036-A48F-6B84C53419DD}"/>
              </a:ext>
            </a:extLst>
          </p:cNvPr>
          <p:cNvSpPr txBox="1"/>
          <p:nvPr/>
        </p:nvSpPr>
        <p:spPr>
          <a:xfrm>
            <a:off x="575733" y="5735969"/>
            <a:ext cx="10804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  </a:t>
            </a:r>
            <a:r>
              <a:rPr lang="ru-RU" sz="2000" i="1" dirty="0"/>
              <a:t>В тематическом планировании ФРП ООО в каждом модуле приведены примеры практических работ и индивидуальных или групповых проектов.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D65217E5-F565-4A43-9491-F2A619DF5DBE}"/>
              </a:ext>
            </a:extLst>
          </p:cNvPr>
          <p:cNvSpPr/>
          <p:nvPr/>
        </p:nvSpPr>
        <p:spPr>
          <a:xfrm>
            <a:off x="402323" y="5612859"/>
            <a:ext cx="11123633" cy="954107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450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5085644" y="174214"/>
            <a:ext cx="6697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Оснащение кабинета «Труд (технология)»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698521" y="1588402"/>
            <a:ext cx="1096290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Кабинет для изучения предметной области «Технология» должен быть оснащен комплектами наглядных пособий, карт, учебных макетов, специального оборудования, чтобы развить компетенции в соответствии с ООП. Учитываются требования СП 2.4.364820 и СанПиН 1.2.3685-21.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ru-RU" sz="2200" dirty="0">
              <a:solidFill>
                <a:schemeClr val="bg1"/>
              </a:solidFill>
            </a:endParaRPr>
          </a:p>
          <a:p>
            <a:r>
              <a:rPr lang="en-US" sz="2200" i="1" dirty="0">
                <a:solidFill>
                  <a:schemeClr val="bg1"/>
                </a:solidFill>
              </a:rPr>
              <a:t>   </a:t>
            </a:r>
            <a:r>
              <a:rPr lang="ru-RU" sz="2200" i="1" dirty="0">
                <a:solidFill>
                  <a:schemeClr val="bg1"/>
                </a:solidFill>
              </a:rPr>
              <a:t>Обязательные детальные требования к оснащению предметного кабинета по труду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ru-RU" sz="2200" i="1" dirty="0">
                <a:solidFill>
                  <a:schemeClr val="bg1"/>
                </a:solidFill>
              </a:rPr>
              <a:t>не установлено. Можно ориентироваться на перечень, утвержденный приказом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ru-RU" sz="2200" i="1" dirty="0" err="1">
                <a:solidFill>
                  <a:schemeClr val="bg1"/>
                </a:solidFill>
              </a:rPr>
              <a:t>Минпросвещения</a:t>
            </a:r>
            <a:r>
              <a:rPr lang="ru-RU" sz="2200" i="1" dirty="0">
                <a:solidFill>
                  <a:schemeClr val="bg1"/>
                </a:solidFill>
              </a:rPr>
              <a:t> от 06.09.2022 № 804. В нем определили список оборудования и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ru-RU" sz="2200" i="1" dirty="0">
                <a:solidFill>
                  <a:schemeClr val="bg1"/>
                </a:solidFill>
              </a:rPr>
              <a:t>инструментов для новых мест в школах. </a:t>
            </a:r>
            <a:endParaRPr lang="en-US" sz="2200" i="1" dirty="0">
              <a:solidFill>
                <a:schemeClr val="bg1"/>
              </a:solidFill>
            </a:endParaRPr>
          </a:p>
          <a:p>
            <a:r>
              <a:rPr lang="ru-RU" sz="2200" i="1" dirty="0"/>
              <a:t>Перечень делится на подразделы в</a:t>
            </a:r>
            <a:r>
              <a:rPr lang="en-US" sz="2200" i="1" dirty="0"/>
              <a:t> </a:t>
            </a:r>
            <a:r>
              <a:rPr lang="ru-RU" sz="2200" i="1" dirty="0"/>
              <a:t>зависимости от направлений обучения: домоводство (кройка и шитье), домоводство</a:t>
            </a:r>
            <a:r>
              <a:rPr lang="en-US" sz="2200" i="1" dirty="0"/>
              <a:t> </a:t>
            </a:r>
            <a:r>
              <a:rPr lang="ru-RU" sz="2200" i="1" dirty="0"/>
              <a:t>(кулинария), слесарное и столярное дело.</a:t>
            </a:r>
          </a:p>
        </p:txBody>
      </p:sp>
    </p:spTree>
    <p:extLst>
      <p:ext uri="{BB962C8B-B14F-4D97-AF65-F5344CB8AC3E}">
        <p14:creationId xmlns:p14="http://schemas.microsoft.com/office/powerpoint/2010/main" xmlns="" val="3967642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14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5029200" y="146045"/>
            <a:ext cx="6697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Учебники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F847E4-D271-F7C3-3D54-A1D3D24A9EC0}"/>
              </a:ext>
            </a:extLst>
          </p:cNvPr>
          <p:cNvSpPr txBox="1"/>
          <p:nvPr/>
        </p:nvSpPr>
        <p:spPr>
          <a:xfrm>
            <a:off x="517900" y="864639"/>
            <a:ext cx="1109836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solidFill>
                  <a:schemeClr val="bg1"/>
                </a:solidFill>
              </a:rPr>
              <a:t>    В настоящее время осуществляется подготовка государственного учебника по предмету «Труд (технология)». До выхода государственного учебника образовательная организация вправе использовать закупленные ранее учебники и учебные пособия из федерального перечня учебников, утвержденного приказом </a:t>
            </a:r>
            <a:r>
              <a:rPr lang="ru-RU" sz="1900" dirty="0" err="1">
                <a:solidFill>
                  <a:schemeClr val="bg1"/>
                </a:solidFill>
              </a:rPr>
              <a:t>Минпросвещения</a:t>
            </a:r>
            <a:r>
              <a:rPr lang="ru-RU" sz="1900" dirty="0">
                <a:solidFill>
                  <a:schemeClr val="bg1"/>
                </a:solidFill>
              </a:rPr>
              <a:t> России от 21 сентября 2022 г. № 858:</a:t>
            </a:r>
            <a:endParaRPr lang="ru-RU" sz="1900" dirty="0">
              <a:solidFill>
                <a:schemeClr val="bg1"/>
              </a:solidFill>
              <a:latin typeface="Oswald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0FC4413-FD02-40B4-8B1E-D0D8DD76CED0}"/>
              </a:ext>
            </a:extLst>
          </p:cNvPr>
          <p:cNvSpPr/>
          <p:nvPr/>
        </p:nvSpPr>
        <p:spPr>
          <a:xfrm>
            <a:off x="517900" y="2273131"/>
            <a:ext cx="4402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НАЧАЛЬНОЕ ОБЩЕЕ ОБРАЗОВАНИЕ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EED1A9F-2D16-45AD-9C2B-118E04AC890D}"/>
              </a:ext>
            </a:extLst>
          </p:cNvPr>
          <p:cNvSpPr/>
          <p:nvPr/>
        </p:nvSpPr>
        <p:spPr>
          <a:xfrm>
            <a:off x="517900" y="2655035"/>
            <a:ext cx="10308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Лутцева</a:t>
            </a:r>
            <a:r>
              <a:rPr lang="ru-RU" dirty="0">
                <a:solidFill>
                  <a:schemeClr val="bg1"/>
                </a:solidFill>
              </a:rPr>
              <a:t> Е.А., Зуева Т.П. Технология: 1-й класс: учебник; 12-е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Лутцева</a:t>
            </a:r>
            <a:r>
              <a:rPr lang="ru-RU" dirty="0">
                <a:solidFill>
                  <a:schemeClr val="bg1"/>
                </a:solidFill>
              </a:rPr>
              <a:t> Е.А., Зуева Т.П. Технология: 2-й класс: учебник; 12-е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Лутцева</a:t>
            </a:r>
            <a:r>
              <a:rPr lang="ru-RU" dirty="0">
                <a:solidFill>
                  <a:schemeClr val="bg1"/>
                </a:solidFill>
              </a:rPr>
              <a:t> Е.А., Зуева Т.П. Технология: 3-й класс: учебник; 11-е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Лутцева</a:t>
            </a:r>
            <a:r>
              <a:rPr lang="ru-RU" dirty="0">
                <a:solidFill>
                  <a:schemeClr val="bg1"/>
                </a:solidFill>
              </a:rPr>
              <a:t> Е.А., Зуева Т.П. Технология: 4-й класс: учебник; 11-е издание, переработанное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EAC1B0-DA04-486E-ACDA-4E5712738205}"/>
              </a:ext>
            </a:extLst>
          </p:cNvPr>
          <p:cNvSpPr/>
          <p:nvPr/>
        </p:nvSpPr>
        <p:spPr>
          <a:xfrm>
            <a:off x="517900" y="4011986"/>
            <a:ext cx="4292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ОСНОВНОЕ ОБЩЕЕ ОБРАЗОВАНИЕ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EBD918-6A68-487A-BF7C-E597744E82E4}"/>
              </a:ext>
            </a:extLst>
          </p:cNvPr>
          <p:cNvSpPr/>
          <p:nvPr/>
        </p:nvSpPr>
        <p:spPr>
          <a:xfrm>
            <a:off x="517900" y="4385674"/>
            <a:ext cx="11504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Глозман</a:t>
            </a:r>
            <a:r>
              <a:rPr lang="ru-RU" dirty="0">
                <a:solidFill>
                  <a:schemeClr val="bg1"/>
                </a:solidFill>
              </a:rPr>
              <a:t> Е.С., Кожина О.А., </a:t>
            </a:r>
            <a:r>
              <a:rPr lang="ru-RU" dirty="0" err="1">
                <a:solidFill>
                  <a:schemeClr val="bg1"/>
                </a:solidFill>
              </a:rPr>
              <a:t>Хотунцев</a:t>
            </a:r>
            <a:r>
              <a:rPr lang="ru-RU" dirty="0">
                <a:solidFill>
                  <a:schemeClr val="bg1"/>
                </a:solidFill>
              </a:rPr>
              <a:t> Ю.Л. и другие Технология: 5-й класс: учебник; 4-е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Глозман</a:t>
            </a:r>
            <a:r>
              <a:rPr lang="ru-RU" dirty="0">
                <a:solidFill>
                  <a:schemeClr val="bg1"/>
                </a:solidFill>
              </a:rPr>
              <a:t> Е.С., Кожина О.А., </a:t>
            </a:r>
            <a:r>
              <a:rPr lang="ru-RU" dirty="0" err="1">
                <a:solidFill>
                  <a:schemeClr val="bg1"/>
                </a:solidFill>
              </a:rPr>
              <a:t>Хотунцев</a:t>
            </a:r>
            <a:r>
              <a:rPr lang="ru-RU" dirty="0">
                <a:solidFill>
                  <a:schemeClr val="bg1"/>
                </a:solidFill>
              </a:rPr>
              <a:t> Ю.Л. и другие Технология: 6-й класс: учебник; 4-е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Глозман</a:t>
            </a:r>
            <a:r>
              <a:rPr lang="ru-RU" dirty="0">
                <a:solidFill>
                  <a:schemeClr val="bg1"/>
                </a:solidFill>
              </a:rPr>
              <a:t> Е.С., Кожина О.А., </a:t>
            </a:r>
            <a:r>
              <a:rPr lang="ru-RU" dirty="0" err="1">
                <a:solidFill>
                  <a:schemeClr val="bg1"/>
                </a:solidFill>
              </a:rPr>
              <a:t>Хотунцев</a:t>
            </a:r>
            <a:r>
              <a:rPr lang="ru-RU" dirty="0">
                <a:solidFill>
                  <a:schemeClr val="bg1"/>
                </a:solidFill>
              </a:rPr>
              <a:t> Ю.Л. и другие Технология: 7-й класс: учебник; 4-е издание, переработанное</a:t>
            </a:r>
          </a:p>
          <a:p>
            <a:r>
              <a:rPr lang="ru-RU" dirty="0" err="1">
                <a:solidFill>
                  <a:schemeClr val="bg1"/>
                </a:solidFill>
              </a:rPr>
              <a:t>Глозман</a:t>
            </a:r>
            <a:r>
              <a:rPr lang="ru-RU" dirty="0">
                <a:solidFill>
                  <a:schemeClr val="bg1"/>
                </a:solidFill>
              </a:rPr>
              <a:t> Е.С., Кожина О.А., </a:t>
            </a:r>
            <a:r>
              <a:rPr lang="ru-RU" dirty="0" err="1">
                <a:solidFill>
                  <a:schemeClr val="bg1"/>
                </a:solidFill>
              </a:rPr>
              <a:t>Хотунцев</a:t>
            </a:r>
            <a:r>
              <a:rPr lang="ru-RU" dirty="0">
                <a:solidFill>
                  <a:schemeClr val="bg1"/>
                </a:solidFill>
              </a:rPr>
              <a:t> Ю.Л. и другие Технология: 8-9-е классы: учебник; 4-е издание, переработанное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C54AA1-3AF1-4C1A-85E8-258227869024}"/>
              </a:ext>
            </a:extLst>
          </p:cNvPr>
          <p:cNvSpPr txBox="1"/>
          <p:nvPr/>
        </p:nvSpPr>
        <p:spPr>
          <a:xfrm>
            <a:off x="413612" y="6311845"/>
            <a:ext cx="1109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Ссылка на список дополнительных учебников на недостающие темы</a:t>
            </a:r>
            <a:r>
              <a:rPr lang="ru-RU" dirty="0"/>
              <a:t>: </a:t>
            </a:r>
            <a:r>
              <a:rPr lang="ru-RU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 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https://uchitel.club/fgos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4D61FCA-CB01-45A7-A79A-691775C2A2F5}"/>
              </a:ext>
            </a:extLst>
          </p:cNvPr>
          <p:cNvSpPr/>
          <p:nvPr/>
        </p:nvSpPr>
        <p:spPr>
          <a:xfrm>
            <a:off x="413612" y="5820028"/>
            <a:ext cx="118826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Ссылка на перечень учебников: </a:t>
            </a:r>
            <a:r>
              <a:rPr lang="en-US" sz="1600" u="sng" dirty="0">
                <a:solidFill>
                  <a:schemeClr val="bg1"/>
                </a:solidFill>
                <a:latin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https://base.garant.ru/405590287/53f89421bbdaf741eb2d1ecc4ddb4c33/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xmlns="" id="{E1E3C3C0-27CC-4413-9B86-4CC7D82A4E85}"/>
              </a:ext>
            </a:extLst>
          </p:cNvPr>
          <p:cNvSpPr/>
          <p:nvPr/>
        </p:nvSpPr>
        <p:spPr>
          <a:xfrm>
            <a:off x="413612" y="5757848"/>
            <a:ext cx="11123633" cy="954107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864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3854370" y="146045"/>
            <a:ext cx="78720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Реализация содержания учебного предмета «Труд» (технология)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A555A5-399A-4AF8-90A5-011270201AB2}"/>
              </a:ext>
            </a:extLst>
          </p:cNvPr>
          <p:cNvSpPr txBox="1"/>
          <p:nvPr/>
        </p:nvSpPr>
        <p:spPr>
          <a:xfrm>
            <a:off x="609159" y="2634228"/>
            <a:ext cx="4362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1. Содержание учебников представленных в федеральном перечне не полностью отражает содержание федеральной рабочей программы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C12DC5-2D60-4F50-8E49-0244C3872659}"/>
              </a:ext>
            </a:extLst>
          </p:cNvPr>
          <p:cNvSpPr txBox="1"/>
          <p:nvPr/>
        </p:nvSpPr>
        <p:spPr>
          <a:xfrm>
            <a:off x="654596" y="4361484"/>
            <a:ext cx="436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2. Недостаточное оснащение материально-технической базы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52D153D-7270-4557-A857-4B07CB25A7C5}"/>
              </a:ext>
            </a:extLst>
          </p:cNvPr>
          <p:cNvSpPr txBox="1"/>
          <p:nvPr/>
        </p:nvSpPr>
        <p:spPr>
          <a:xfrm>
            <a:off x="6694200" y="2499924"/>
            <a:ext cx="4161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Цифровые образовательные ресурсы ФГИС «Моя школа» 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https://myschool.edu.ru/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	</a:t>
            </a:r>
            <a:r>
              <a:rPr lang="ru-RU" i="1" dirty="0">
                <a:solidFill>
                  <a:schemeClr val="bg1"/>
                </a:solidFill>
              </a:rPr>
              <a:t>(в компьютерном классе)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986615-A885-4D9A-B903-DA7268AD53E1}"/>
              </a:ext>
            </a:extLst>
          </p:cNvPr>
          <p:cNvSpPr txBox="1"/>
          <p:nvPr/>
        </p:nvSpPr>
        <p:spPr>
          <a:xfrm>
            <a:off x="6651299" y="4376903"/>
            <a:ext cx="43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Построение школьных/муниципальных моделей  реализации технологического образования на основе сетевых взаимодействий</a:t>
            </a:r>
          </a:p>
          <a:p>
            <a:r>
              <a:rPr lang="ru-RU" i="1" dirty="0">
                <a:solidFill>
                  <a:schemeClr val="bg1"/>
                </a:solidFill>
              </a:rPr>
              <a:t>(</a:t>
            </a:r>
            <a:r>
              <a:rPr lang="ru-RU" i="1" dirty="0" err="1">
                <a:solidFill>
                  <a:schemeClr val="bg1"/>
                </a:solidFill>
              </a:rPr>
              <a:t>Кванториум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en-US" i="1" dirty="0">
                <a:solidFill>
                  <a:schemeClr val="bg1"/>
                </a:solidFill>
              </a:rPr>
              <a:t>IT-</a:t>
            </a:r>
            <a:r>
              <a:rPr lang="ru-RU" i="1" dirty="0">
                <a:solidFill>
                  <a:schemeClr val="bg1"/>
                </a:solidFill>
              </a:rPr>
              <a:t>куб, Точки роста и т.п.)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0D450FD9-8B2E-4FCA-832F-283C394555C6}"/>
              </a:ext>
            </a:extLst>
          </p:cNvPr>
          <p:cNvSpPr/>
          <p:nvPr/>
        </p:nvSpPr>
        <p:spPr>
          <a:xfrm>
            <a:off x="1307257" y="1563204"/>
            <a:ext cx="2763413" cy="4979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Возможные затруднения </a:t>
            </a:r>
          </a:p>
          <a:p>
            <a:pPr algn="ctr"/>
            <a:endParaRPr lang="ru-RU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C2C3224-87FB-4285-AD62-5C1A9A2321AE}"/>
              </a:ext>
            </a:extLst>
          </p:cNvPr>
          <p:cNvSpPr/>
          <p:nvPr/>
        </p:nvSpPr>
        <p:spPr>
          <a:xfrm>
            <a:off x="7511177" y="1594322"/>
            <a:ext cx="2763413" cy="481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dirty="0"/>
              <a:t>Решения </a:t>
            </a:r>
          </a:p>
          <a:p>
            <a:pPr algn="ctr"/>
            <a:endParaRPr lang="ru-RU" dirty="0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xmlns="" id="{047B9013-C3E8-4488-849C-288C15AA2B9B}"/>
              </a:ext>
            </a:extLst>
          </p:cNvPr>
          <p:cNvSpPr/>
          <p:nvPr/>
        </p:nvSpPr>
        <p:spPr>
          <a:xfrm>
            <a:off x="609159" y="2511983"/>
            <a:ext cx="4159611" cy="14773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xmlns="" id="{32BC3851-B41B-4A0E-B544-8A3E583F61B8}"/>
              </a:ext>
            </a:extLst>
          </p:cNvPr>
          <p:cNvSpPr/>
          <p:nvPr/>
        </p:nvSpPr>
        <p:spPr>
          <a:xfrm>
            <a:off x="609159" y="4392681"/>
            <a:ext cx="4159611" cy="14773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xmlns="" id="{C5BE57D7-37F8-4E1E-99C9-AFA146F71BB6}"/>
              </a:ext>
            </a:extLst>
          </p:cNvPr>
          <p:cNvSpPr/>
          <p:nvPr/>
        </p:nvSpPr>
        <p:spPr>
          <a:xfrm>
            <a:off x="6616198" y="2511983"/>
            <a:ext cx="4553372" cy="14773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альтернативный процесс 17">
            <a:extLst>
              <a:ext uri="{FF2B5EF4-FFF2-40B4-BE49-F238E27FC236}">
                <a16:creationId xmlns:a16="http://schemas.microsoft.com/office/drawing/2014/main" xmlns="" id="{948A90B6-17B6-426C-B921-EA7E2D44871F}"/>
              </a:ext>
            </a:extLst>
          </p:cNvPr>
          <p:cNvSpPr/>
          <p:nvPr/>
        </p:nvSpPr>
        <p:spPr>
          <a:xfrm>
            <a:off x="6616197" y="4392681"/>
            <a:ext cx="4553372" cy="14773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CE967B2A-C9D4-49DA-A430-FC501A6B1939}"/>
              </a:ext>
            </a:extLst>
          </p:cNvPr>
          <p:cNvSpPr/>
          <p:nvPr/>
        </p:nvSpPr>
        <p:spPr>
          <a:xfrm>
            <a:off x="2471195" y="2092290"/>
            <a:ext cx="283580" cy="4034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xmlns="" id="{B2DFA612-6A90-448E-8C5C-F5E687BB1E4E}"/>
              </a:ext>
            </a:extLst>
          </p:cNvPr>
          <p:cNvSpPr/>
          <p:nvPr/>
        </p:nvSpPr>
        <p:spPr>
          <a:xfrm>
            <a:off x="8796845" y="2092290"/>
            <a:ext cx="283580" cy="4034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xmlns="" id="{9E552DD6-9B74-4155-A5A2-213E7BA9B4EE}"/>
              </a:ext>
            </a:extLst>
          </p:cNvPr>
          <p:cNvSpPr/>
          <p:nvPr/>
        </p:nvSpPr>
        <p:spPr>
          <a:xfrm rot="16200000">
            <a:off x="5571414" y="2722617"/>
            <a:ext cx="320143" cy="102354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xmlns="" id="{AA23B13E-2ED5-4381-9A2E-987F3EE8294C}"/>
              </a:ext>
            </a:extLst>
          </p:cNvPr>
          <p:cNvSpPr/>
          <p:nvPr/>
        </p:nvSpPr>
        <p:spPr>
          <a:xfrm rot="16200000">
            <a:off x="5571413" y="4493199"/>
            <a:ext cx="320143" cy="102354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83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603849"/>
            <a:ext cx="1010153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Последние изменения во ФГОС и ФООП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000" dirty="0" smtClean="0"/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Минпросвещения</a:t>
            </a:r>
            <a:r>
              <a:rPr lang="ru-RU" sz="2000" b="1" dirty="0" smtClean="0">
                <a:solidFill>
                  <a:schemeClr val="bg1"/>
                </a:solidFill>
              </a:rPr>
              <a:t> России издал приказы, которые имеют отложенную силу: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>1.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от 22.01.2024 N 31 "О внесении изменений в некоторые приказы</a:t>
            </a:r>
            <a:br>
              <a:rPr lang="ru-RU" dirty="0" smtClean="0"/>
            </a:br>
            <a:r>
              <a:rPr lang="ru-RU" dirty="0" smtClean="0"/>
              <a:t>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начального общего образования и основного общего образования" </a:t>
            </a:r>
            <a:r>
              <a:rPr lang="ru-RU" b="1" dirty="0" smtClean="0">
                <a:solidFill>
                  <a:schemeClr val="bg1"/>
                </a:solidFill>
              </a:rPr>
              <a:t>вступает в силу с 1 сентября 2024 года;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от 27.12.2023 N 1028 "О внесении изменений в некоторые</a:t>
            </a:r>
            <a:br>
              <a:rPr lang="ru-RU" dirty="0" smtClean="0"/>
            </a:br>
            <a:r>
              <a:rPr lang="ru-RU" dirty="0" smtClean="0"/>
              <a:t>приказы Министерства образования и науки Российской Федерации и Министерства просвещения</a:t>
            </a:r>
            <a:br>
              <a:rPr lang="ru-RU" dirty="0" smtClean="0"/>
            </a:br>
            <a:r>
              <a:rPr lang="ru-RU" dirty="0" smtClean="0"/>
              <a:t>Российской Федерации, касающиеся федеральных государственных образовательных стандартов</a:t>
            </a:r>
            <a:br>
              <a:rPr lang="ru-RU" dirty="0" smtClean="0"/>
            </a:br>
            <a:r>
              <a:rPr lang="ru-RU" dirty="0" smtClean="0"/>
              <a:t>основного общего образования и среднего общего образования" </a:t>
            </a:r>
            <a:r>
              <a:rPr lang="ru-RU" b="1" dirty="0" smtClean="0">
                <a:solidFill>
                  <a:schemeClr val="bg1"/>
                </a:solidFill>
              </a:rPr>
              <a:t>вступает в силу с 1 сентября 2024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года;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от 19.02.2024 N 110 "О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основного общего образования" </a:t>
            </a:r>
            <a:r>
              <a:rPr lang="ru-RU" b="1" dirty="0" smtClean="0">
                <a:solidFill>
                  <a:schemeClr val="bg1"/>
                </a:solidFill>
              </a:rPr>
              <a:t>вступает в силу с 1 сентября 2025 года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F1002A-7077-4953-A654-47670DC91B04}"/>
              </a:ext>
            </a:extLst>
          </p:cNvPr>
          <p:cNvSpPr txBox="1"/>
          <p:nvPr/>
        </p:nvSpPr>
        <p:spPr>
          <a:xfrm>
            <a:off x="504263" y="2706835"/>
            <a:ext cx="388711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solidFill>
                  <a:schemeClr val="bg1"/>
                </a:solidFill>
              </a:rPr>
              <a:t>3. Недостаток компетенций педагогов в реализации отдельных модулей программы  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9AF2AC50-6206-4B1B-8988-4A1350D930B1}"/>
              </a:ext>
            </a:extLst>
          </p:cNvPr>
          <p:cNvSpPr txBox="1">
            <a:spLocks/>
          </p:cNvSpPr>
          <p:nvPr/>
        </p:nvSpPr>
        <p:spPr>
          <a:xfrm>
            <a:off x="5159614" y="334407"/>
            <a:ext cx="6528123" cy="64991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Программы повышения квалификации КК ИРО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требований обновленных ФГОС ООО, ФГОС СОО в работе учителя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содержания предметной области «Технология» в соответствии с Концепцией: робототехника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содержания предметной области «Технология» в соответствии с Концепцией: 3D-моделирование, прототипирование и макетирование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содержания предметной области «Технология» в соответствии с Концепцией: технологии виртуальной и дополненной реальности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содержания предметной области «Технология» в соответствии с Концепцией: конструирование беспилотных летательных аппаратов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Реализация рабочей программы по учебному предмету «Технология» в соответствии с ФГОС ООО: модуль «Компьютерная графика. Черчение» (базовый уровень)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Профориентационный минимум в общеобразовательных организациях: реализация практико-ориентированных мероприятий (экскурсия, профессиональная проба)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Профессиональное самоопределение и профессиональная ориентация: модернизация содержания урока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Использование системы автоматизированного проектирования (КОМПАС-3D) в реализации модуля «Черчение. Компьютерная графика» на углубленном уровне в условиях обновленного ФГОС ООО </a:t>
            </a: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xmlns="" id="{6391B971-47B7-4138-BBC7-72C16F57679D}"/>
              </a:ext>
            </a:extLst>
          </p:cNvPr>
          <p:cNvSpPr/>
          <p:nvPr/>
        </p:nvSpPr>
        <p:spPr>
          <a:xfrm>
            <a:off x="396776" y="2548544"/>
            <a:ext cx="4159611" cy="14773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xmlns="" id="{72196ED7-A0FC-4DF8-82C3-8F2CB0EC89B6}"/>
              </a:ext>
            </a:extLst>
          </p:cNvPr>
          <p:cNvSpPr/>
          <p:nvPr/>
        </p:nvSpPr>
        <p:spPr>
          <a:xfrm rot="16200000">
            <a:off x="4790037" y="3085489"/>
            <a:ext cx="283580" cy="4034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04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315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BB55C-E660-C843-1C15-F15E2AF3D44D}"/>
              </a:ext>
            </a:extLst>
          </p:cNvPr>
          <p:cNvSpPr txBox="1"/>
          <p:nvPr/>
        </p:nvSpPr>
        <p:spPr>
          <a:xfrm>
            <a:off x="5133991" y="152400"/>
            <a:ext cx="6697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Мероприятия:</a:t>
            </a:r>
            <a:endParaRPr lang="ru-RU" sz="2800" dirty="0">
              <a:solidFill>
                <a:schemeClr val="bg1"/>
              </a:solidFill>
              <a:latin typeface="Oswald" pitchFamily="2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045F9DF0-2188-4C22-9826-6D9DF4943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54" y="1748028"/>
            <a:ext cx="6106668" cy="342747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5409D8C-F5DE-4E8C-B261-A1FF17E13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860" y="1748028"/>
            <a:ext cx="6106668" cy="346100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A5CFC1ED-B184-46C6-AA6E-E762534BF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1546" y="1748028"/>
            <a:ext cx="6106668" cy="351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2161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</a:t>
            </a:r>
            <a:r>
              <a:rPr lang="ru-RU" sz="3200" dirty="0">
                <a:solidFill>
                  <a:srgbClr val="C00000"/>
                </a:solidFill>
              </a:rPr>
              <a:t>Физическая культура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0DE008-64EC-46AE-A739-3DD1BBDDEECD}"/>
              </a:ext>
            </a:extLst>
          </p:cNvPr>
          <p:cNvSpPr txBox="1"/>
          <p:nvPr/>
        </p:nvSpPr>
        <p:spPr>
          <a:xfrm>
            <a:off x="577268" y="1869810"/>
            <a:ext cx="1054509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sz="2000" dirty="0">
                <a:solidFill>
                  <a:schemeClr val="bg1"/>
                </a:solidFill>
                <a:latin typeface="Oswald"/>
              </a:rPr>
              <a:t>Целью образования по физической культуре является формирование разносторонней, физически развитой личности, способной активно использовать ценности физической культуры для укрепления и длительного сохранения собственного здоровья, оптимизации трудовой деятельности и организации активного отдыха.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	Содержания и технологии преподавания учебного предмета определяется исходя из ключевых задач на каждом уровне общего образования: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Oswald"/>
              </a:rPr>
              <a:t>На уровне дошкольного и начального общего образования у обучающихся следует обеспечить формирование познавательных интересов к занятиям физической культурой, навыков здорового образа жизни как основы физического воспитания.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Oswald"/>
              </a:rPr>
              <a:t>На уровне основного общего и среднего общего образования необходимо обеспечить формирование у обучающихся компетенций по осознанному ведению здорового образа жизни, привычки к самостоятельным занятиям по развитию основных физических качеств, профилактике и укреплению здоровья</a:t>
            </a:r>
          </a:p>
        </p:txBody>
      </p:sp>
    </p:spTree>
    <p:extLst>
      <p:ext uri="{BB962C8B-B14F-4D97-AF65-F5344CB8AC3E}">
        <p14:creationId xmlns="" xmlns:p14="http://schemas.microsoft.com/office/powerpoint/2010/main" val="27058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Физическая культура в Начальной школе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0DE008-64EC-46AE-A739-3DD1BBDDEECD}"/>
              </a:ext>
            </a:extLst>
          </p:cNvPr>
          <p:cNvSpPr txBox="1"/>
          <p:nvPr/>
        </p:nvSpPr>
        <p:spPr>
          <a:xfrm>
            <a:off x="599767" y="1585716"/>
            <a:ext cx="26522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Вариант 1</a:t>
            </a:r>
          </a:p>
          <a:p>
            <a:endParaRPr lang="ru-RU" sz="2200" dirty="0">
              <a:solidFill>
                <a:schemeClr val="bg1"/>
              </a:solidFill>
            </a:endParaRPr>
          </a:p>
          <a:p>
            <a:r>
              <a:rPr lang="ru-RU" sz="2200" dirty="0">
                <a:solidFill>
                  <a:schemeClr val="bg1"/>
                </a:solidFill>
              </a:rPr>
              <a:t>В программе по физической культуре отведено особое место упражнениям основной гимнастики и играм с использованием гимнастических упражнений.</a:t>
            </a:r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894298C-946A-4C22-85D2-FCE7EA3E9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291" y="1608406"/>
            <a:ext cx="8340191" cy="43114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45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Физическая культура в Начальной школе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0DE008-64EC-46AE-A739-3DD1BBDDEECD}"/>
              </a:ext>
            </a:extLst>
          </p:cNvPr>
          <p:cNvSpPr txBox="1"/>
          <p:nvPr/>
        </p:nvSpPr>
        <p:spPr>
          <a:xfrm>
            <a:off x="599767" y="1585716"/>
            <a:ext cx="265227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Вариант 2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sz="2200" dirty="0">
                <a:solidFill>
                  <a:schemeClr val="bg1"/>
                </a:solidFill>
              </a:rPr>
              <a:t>рекомендуемый объем </a:t>
            </a:r>
            <a:r>
              <a:rPr lang="ru-RU" sz="2200" dirty="0"/>
              <a:t>модуля по видам спорта</a:t>
            </a:r>
          </a:p>
          <a:p>
            <a:r>
              <a:rPr lang="ru-RU" sz="2200" dirty="0">
                <a:solidFill>
                  <a:schemeClr val="bg1"/>
                </a:solidFill>
              </a:rPr>
              <a:t>1 классе – 33 часа;</a:t>
            </a:r>
          </a:p>
          <a:p>
            <a:r>
              <a:rPr lang="ru-RU" sz="2200" dirty="0">
                <a:solidFill>
                  <a:schemeClr val="bg1"/>
                </a:solidFill>
              </a:rPr>
              <a:t>2, 3, 4 классах – 34 часа.</a:t>
            </a:r>
          </a:p>
          <a:p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968270E-21DF-4328-8A30-A58CA307D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229" y="1611314"/>
            <a:ext cx="7897741" cy="4896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5404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Физическая культура в Начальной школе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0DE008-64EC-46AE-A739-3DD1BBDDEECD}"/>
              </a:ext>
            </a:extLst>
          </p:cNvPr>
          <p:cNvSpPr txBox="1"/>
          <p:nvPr/>
        </p:nvSpPr>
        <p:spPr>
          <a:xfrm>
            <a:off x="599767" y="1585716"/>
            <a:ext cx="265227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Вариант 2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sz="2200" dirty="0">
                <a:solidFill>
                  <a:schemeClr val="bg1"/>
                </a:solidFill>
              </a:rPr>
              <a:t>рекомендуемый объем </a:t>
            </a:r>
            <a:r>
              <a:rPr lang="ru-RU" sz="2200" dirty="0"/>
              <a:t>модуля по видам спорта</a:t>
            </a:r>
          </a:p>
          <a:p>
            <a:r>
              <a:rPr lang="ru-RU" sz="2200" dirty="0">
                <a:solidFill>
                  <a:schemeClr val="bg1"/>
                </a:solidFill>
              </a:rPr>
              <a:t>1 классе – 33 часа;</a:t>
            </a:r>
          </a:p>
          <a:p>
            <a:r>
              <a:rPr lang="ru-RU" sz="2200" dirty="0">
                <a:solidFill>
                  <a:schemeClr val="bg1"/>
                </a:solidFill>
              </a:rPr>
              <a:t>2, 3, 4 классах – 34 часа.</a:t>
            </a:r>
          </a:p>
          <a:p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829B2745-279A-4666-A9CB-BC35517C4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6720700"/>
              </p:ext>
            </p:extLst>
          </p:nvPr>
        </p:nvGraphicFramePr>
        <p:xfrm>
          <a:off x="3068646" y="1735806"/>
          <a:ext cx="8849034" cy="448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530">
                  <a:extLst>
                    <a:ext uri="{9D8B030D-6E8A-4147-A177-3AD203B41FA5}">
                      <a16:colId xmlns="" xmlns:a16="http://schemas.microsoft.com/office/drawing/2014/main" val="1813209915"/>
                    </a:ext>
                  </a:extLst>
                </a:gridCol>
                <a:gridCol w="2236718">
                  <a:extLst>
                    <a:ext uri="{9D8B030D-6E8A-4147-A177-3AD203B41FA5}">
                      <a16:colId xmlns="" xmlns:a16="http://schemas.microsoft.com/office/drawing/2014/main" val="317745278"/>
                    </a:ext>
                  </a:extLst>
                </a:gridCol>
                <a:gridCol w="2220854">
                  <a:extLst>
                    <a:ext uri="{9D8B030D-6E8A-4147-A177-3AD203B41FA5}">
                      <a16:colId xmlns="" xmlns:a16="http://schemas.microsoft.com/office/drawing/2014/main" val="3653960523"/>
                    </a:ext>
                  </a:extLst>
                </a:gridCol>
                <a:gridCol w="2791932">
                  <a:extLst>
                    <a:ext uri="{9D8B030D-6E8A-4147-A177-3AD203B41FA5}">
                      <a16:colId xmlns="" xmlns:a16="http://schemas.microsoft.com/office/drawing/2014/main" val="1809092832"/>
                    </a:ext>
                  </a:extLst>
                </a:gridCol>
              </a:tblGrid>
              <a:tr h="533918"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Oswald"/>
                        </a:rPr>
                        <a:t>Виды спорта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5532927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Самбо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Фитнес-аэробика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Oswald"/>
                          <a:ea typeface="+mn-ea"/>
                          <a:cs typeface="+mn-cs"/>
                        </a:rPr>
                        <a:t>Городошный спорт</a:t>
                      </a:r>
                      <a:endParaRPr lang="ru-RU" sz="1800" dirty="0">
                        <a:latin typeface="Oswa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Ушу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6176418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Гандбол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Флорбол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Гольф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Чир спорт (чирлидинг)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8397499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Дзюдо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Легкая атлетика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Биатлон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Перетягивание каната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1181366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Тэг – Регби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Подвижные шахматы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Роллер спорт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Танцевальный спорт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291374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Плавание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Бадминтон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Скалолазание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Бокс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26387363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Хоккей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Триатлон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Спортивный туризм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Тяжелая атлетика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9451982"/>
                  </a:ext>
                </a:extLst>
              </a:tr>
              <a:tr h="533918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Футбол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Лапта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Хоккей на траве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Oswald"/>
                        </a:rPr>
                        <a:t>Компьютерный спорт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45318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29655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361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Физическая культура в Начальной школе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544202"/>
            <a:ext cx="10992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При реализации варианта 2 программы возможно дополнение его модулями по </a:t>
            </a:r>
            <a:r>
              <a:rPr lang="ru-RU" sz="2200" dirty="0">
                <a:latin typeface="Oswald"/>
              </a:rPr>
              <a:t>виду спорта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в следующих вариантах: 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B8C4DFFC-0B4E-4C4B-A37B-E642FFF1C7A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501903642"/>
              </p:ext>
            </p:extLst>
          </p:nvPr>
        </p:nvGraphicFramePr>
        <p:xfrm>
          <a:off x="599768" y="2374311"/>
          <a:ext cx="8972747" cy="195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AB0E69C-2380-457D-B3F8-AAF996918C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9764" y="4544358"/>
            <a:ext cx="1972271" cy="19722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BA6A5E3-3AB8-41C0-89BF-E648BEA460A5}"/>
              </a:ext>
            </a:extLst>
          </p:cNvPr>
          <p:cNvSpPr txBox="1"/>
          <p:nvPr/>
        </p:nvSpPr>
        <p:spPr>
          <a:xfrm>
            <a:off x="4141486" y="4685475"/>
            <a:ext cx="2846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Методические рекомендации для урока Физической культуры 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1-4 класс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44A364A-EF9A-4732-9397-42834276F5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694" y="4544358"/>
            <a:ext cx="1972271" cy="197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7E854-E40C-4626-9527-335DEEA1BFF1}"/>
              </a:ext>
            </a:extLst>
          </p:cNvPr>
          <p:cNvSpPr txBox="1"/>
          <p:nvPr/>
        </p:nvSpPr>
        <p:spPr>
          <a:xfrm>
            <a:off x="2732962" y="4546307"/>
            <a:ext cx="129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Вариант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75A39-235E-4E08-89BA-EC11B6080F2D}"/>
              </a:ext>
            </a:extLst>
          </p:cNvPr>
          <p:cNvSpPr txBox="1"/>
          <p:nvPr/>
        </p:nvSpPr>
        <p:spPr>
          <a:xfrm>
            <a:off x="9720319" y="4544358"/>
            <a:ext cx="129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Вариант 2</a:t>
            </a:r>
          </a:p>
        </p:txBody>
      </p:sp>
    </p:spTree>
    <p:extLst>
      <p:ext uri="{BB962C8B-B14F-4D97-AF65-F5344CB8AC3E}">
        <p14:creationId xmlns="" xmlns:p14="http://schemas.microsoft.com/office/powerpoint/2010/main" val="228451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Реализация предмета Физическая культура в Начальной школе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0DE008-64EC-46AE-A739-3DD1BBDDEECD}"/>
              </a:ext>
            </a:extLst>
          </p:cNvPr>
          <p:cNvSpPr txBox="1"/>
          <p:nvPr/>
        </p:nvSpPr>
        <p:spPr>
          <a:xfrm>
            <a:off x="599767" y="2016722"/>
            <a:ext cx="105450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/>
              <a:t>Общее число часов, рекомендованных для изучения физической культуры, – 405 часов: </a:t>
            </a:r>
          </a:p>
          <a:p>
            <a:pPr algn="just"/>
            <a:r>
              <a:rPr lang="ru-RU" sz="2200" dirty="0"/>
              <a:t>в 1 классе – 99 часов (3 часа в неделю);</a:t>
            </a:r>
          </a:p>
          <a:p>
            <a:pPr algn="just"/>
            <a:r>
              <a:rPr lang="ru-RU" sz="2200" dirty="0"/>
              <a:t>во 2 классе – 102 часа (3 часа в неделю); </a:t>
            </a:r>
          </a:p>
          <a:p>
            <a:pPr algn="just"/>
            <a:r>
              <a:rPr lang="ru-RU" sz="2200" dirty="0"/>
              <a:t>в 3 классе – 102 часа (3 часа в неделю);</a:t>
            </a:r>
          </a:p>
          <a:p>
            <a:pPr algn="just"/>
            <a:r>
              <a:rPr lang="ru-RU" sz="2200" dirty="0"/>
              <a:t>в 4 классе – 102 часа (3 часа в неделю). </a:t>
            </a:r>
          </a:p>
          <a:p>
            <a:pPr algn="just"/>
            <a:r>
              <a:rPr lang="ru-RU" sz="2200" dirty="0"/>
              <a:t>При планировании учебного материала по программе по физической культуре рекомендуется для всех классов начального общего образования в объёме не менее </a:t>
            </a:r>
            <a:r>
              <a:rPr lang="ru-RU" sz="2200" dirty="0">
                <a:solidFill>
                  <a:srgbClr val="FF0000"/>
                </a:solidFill>
              </a:rPr>
              <a:t>70% учебных часов </a:t>
            </a:r>
            <a:r>
              <a:rPr lang="ru-RU" sz="2200" dirty="0"/>
              <a:t>отводить на выполнение физических упражнений. 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077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основного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544202"/>
            <a:ext cx="109924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Инвариантные модули включают в себя содержание базовых видов спорта: </a:t>
            </a:r>
            <a:r>
              <a:rPr lang="ru-RU" sz="2200" dirty="0">
                <a:latin typeface="Oswald"/>
              </a:rPr>
              <a:t>гимнастика, легкая атлетика, зимние виды спорта, спортивные игры, плавание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Модуль "Плавание" вводится в учебный процесс при наличии соответствующих условий и материальной базы по решению муниципальных органов управления образованием. 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Модули "Плавание", "Лыжные гонки" </a:t>
            </a:r>
            <a:r>
              <a:rPr lang="ru-RU" sz="2200" dirty="0">
                <a:latin typeface="Oswald"/>
              </a:rPr>
              <a:t>могут быть заменены углубленным изучением материалов других </a:t>
            </a:r>
            <a:r>
              <a:rPr lang="ru-RU" sz="2200" b="1" u="sng" dirty="0">
                <a:latin typeface="Oswald"/>
              </a:rPr>
              <a:t>инвариантных модулей</a:t>
            </a:r>
            <a:r>
              <a:rPr lang="ru-RU" sz="2200" u="sng" dirty="0">
                <a:latin typeface="Oswald"/>
              </a:rPr>
              <a:t>.</a:t>
            </a:r>
          </a:p>
          <a:p>
            <a:pPr algn="just"/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0689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основного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754922"/>
            <a:ext cx="3868991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sz="1600" dirty="0"/>
              <a:t> </a:t>
            </a:r>
            <a:r>
              <a:rPr lang="ru-RU" sz="2000" dirty="0">
                <a:solidFill>
                  <a:schemeClr val="bg1"/>
                </a:solidFill>
                <a:latin typeface="Oswald"/>
              </a:rPr>
              <a:t>Вариативные модули объединены модулем «Спорт», содержание которого </a:t>
            </a:r>
            <a:r>
              <a:rPr lang="ru-RU" sz="2000" dirty="0">
                <a:latin typeface="Oswald"/>
              </a:rPr>
              <a:t>разрабатывается образовательной организацией </a:t>
            </a:r>
            <a:r>
              <a:rPr lang="ru-RU" sz="2000" dirty="0">
                <a:solidFill>
                  <a:schemeClr val="bg1"/>
                </a:solidFill>
                <a:latin typeface="Oswald"/>
              </a:rPr>
              <a:t>на основе модульных программ по физической культуре для образовательных организаций.</a:t>
            </a:r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E927181C-873F-452C-ACAB-6916F7587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64990771"/>
              </p:ext>
            </p:extLst>
          </p:nvPr>
        </p:nvGraphicFramePr>
        <p:xfrm>
          <a:off x="4584288" y="1563366"/>
          <a:ext cx="7492183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269">
                  <a:extLst>
                    <a:ext uri="{9D8B030D-6E8A-4147-A177-3AD203B41FA5}">
                      <a16:colId xmlns="" xmlns:a16="http://schemas.microsoft.com/office/drawing/2014/main" val="1813209915"/>
                    </a:ext>
                  </a:extLst>
                </a:gridCol>
                <a:gridCol w="1479882">
                  <a:extLst>
                    <a:ext uri="{9D8B030D-6E8A-4147-A177-3AD203B41FA5}">
                      <a16:colId xmlns="" xmlns:a16="http://schemas.microsoft.com/office/drawing/2014/main" val="317745278"/>
                    </a:ext>
                  </a:extLst>
                </a:gridCol>
                <a:gridCol w="2294196">
                  <a:extLst>
                    <a:ext uri="{9D8B030D-6E8A-4147-A177-3AD203B41FA5}">
                      <a16:colId xmlns="" xmlns:a16="http://schemas.microsoft.com/office/drawing/2014/main" val="3653960523"/>
                    </a:ext>
                  </a:extLst>
                </a:gridCol>
                <a:gridCol w="2363836">
                  <a:extLst>
                    <a:ext uri="{9D8B030D-6E8A-4147-A177-3AD203B41FA5}">
                      <a16:colId xmlns="" xmlns:a16="http://schemas.microsoft.com/office/drawing/2014/main" val="1809092832"/>
                    </a:ext>
                  </a:extLst>
                </a:gridCol>
              </a:tblGrid>
              <a:tr h="418611">
                <a:tc gridSpan="4"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Oswald"/>
                        </a:rPr>
                        <a:t>Виды спорта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5532927"/>
                  </a:ext>
                </a:extLst>
              </a:tr>
              <a:tr h="41861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Самбо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Фитнес-аэробика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Oswald"/>
                          <a:ea typeface="+mn-ea"/>
                          <a:cs typeface="+mn-cs"/>
                        </a:rPr>
                        <a:t>Городошный спорт</a:t>
                      </a:r>
                      <a:endParaRPr lang="ru-RU" sz="2000" dirty="0">
                        <a:latin typeface="Oswa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Ушу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6176418"/>
                  </a:ext>
                </a:extLst>
              </a:tr>
              <a:tr h="41861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Гандбол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Флорбол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Гольф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Чир спорт (чирлидинг)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8397499"/>
                  </a:ext>
                </a:extLst>
              </a:tr>
              <a:tr h="41861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Дзюдо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Легкая атлетика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Биатлон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Перетягивание каната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1181366"/>
                  </a:ext>
                </a:extLst>
              </a:tr>
              <a:tr h="597436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Тэг – Регби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Подвижные шахматы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Роллер спорт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Танцевальный спорт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291374"/>
                  </a:ext>
                </a:extLst>
              </a:tr>
              <a:tr h="41861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Плавание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Бадминтон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Скалолазание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Бокс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26387363"/>
                  </a:ext>
                </a:extLst>
              </a:tr>
              <a:tr h="597436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Хоккей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Триатлон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Спортивный туризм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Тяжелая атлетика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9451982"/>
                  </a:ext>
                </a:extLst>
              </a:tr>
              <a:tr h="41861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Футбол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Лапта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Хоккей на траве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Oswald"/>
                        </a:rPr>
                        <a:t>Компьютерный спорт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45318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2519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603849"/>
            <a:ext cx="1010153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Последние изменения во ФГОС и ФООП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38686" y="1397479"/>
            <a:ext cx="98427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Приказ </a:t>
            </a:r>
            <a:r>
              <a:rPr lang="ru-RU" b="1" dirty="0" err="1" smtClean="0">
                <a:solidFill>
                  <a:schemeClr val="bg1"/>
                </a:solidFill>
              </a:rPr>
              <a:t>Минпросвещения</a:t>
            </a:r>
            <a:r>
              <a:rPr lang="ru-RU" b="1" dirty="0" smtClean="0">
                <a:solidFill>
                  <a:schemeClr val="bg1"/>
                </a:solidFill>
              </a:rPr>
              <a:t> России от 19.03.2024 № 171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</a:t>
            </a:r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Основные изменения: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Внесены изменения в ФРП по учебным предметам "Литература", "Труд (Технология)", "География";</a:t>
            </a:r>
            <a:br>
              <a:rPr lang="ru-RU" dirty="0" smtClean="0"/>
            </a:br>
            <a:r>
              <a:rPr lang="ru-RU" dirty="0" smtClean="0"/>
              <a:t>• С 1 сентября 2025 года в российских школах будет увеличено количество часов, отведенных на изучение истории: в 5–8-х классах будет по три урока в неделю, в девятых классах — по два часа; учебный курс "История родного края" будет преподаваться в 5-7 классах;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С 1 сентября 2025 года учебный предмет "Обществознание" будет изучаться в 9-11 классах, </a:t>
            </a:r>
          </a:p>
          <a:p>
            <a:r>
              <a:rPr lang="ru-RU" dirty="0" smtClean="0"/>
              <a:t>9 класс - 1 час в неделю;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Внесены изменения в ФРП по учебному предмету "Физкультура". На всех уровнях образования появляются новые модули.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основного общего образования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544202"/>
            <a:ext cx="10992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sz="2200" dirty="0">
                <a:latin typeface="Oswald"/>
              </a:rPr>
              <a:t>Вариативные модули объединены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модулем "Спорт" </a:t>
            </a:r>
            <a:r>
              <a:rPr lang="ru-RU" sz="2200" dirty="0">
                <a:latin typeface="Oswald"/>
              </a:rPr>
              <a:t>содержание которого разрабатывается образовательной организацией на основе модульных программ по физической культуре для общеобразовательных организаций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Модуль "Спорт" </a:t>
            </a:r>
            <a:r>
              <a:rPr lang="ru-RU" sz="2200" dirty="0">
                <a:latin typeface="Oswald"/>
              </a:rPr>
              <a:t>может разрабатываться учителями физической культуры на основе содержания базовой физической подготовки, национальных видов спорта, современных оздоровительных систем: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B8C4DFFC-0B4E-4C4B-A37B-E642FFF1C7AC}"/>
              </a:ext>
            </a:extLst>
          </p:cNvPr>
          <p:cNvGraphicFramePr/>
          <p:nvPr>
            <p:extLst/>
          </p:nvPr>
        </p:nvGraphicFramePr>
        <p:xfrm>
          <a:off x="811161" y="3929506"/>
          <a:ext cx="8972747" cy="195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449553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основного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719807" y="2048633"/>
            <a:ext cx="1099246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dirty="0"/>
              <a:t>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Задача </a:t>
            </a:r>
            <a:r>
              <a:rPr lang="ru-RU" sz="2200" dirty="0" smtClean="0">
                <a:solidFill>
                  <a:schemeClr val="bg1"/>
                </a:solidFill>
                <a:latin typeface="Oswald"/>
              </a:rPr>
              <a:t>- осознанное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ведение здорового образа жизни, привычки к самостоятельным занятиям по развитию основных физических качеств, профилактике и укреплению здоровья.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1CE3C8D-86E8-4C0C-B473-C87064F9D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83" y="3500929"/>
            <a:ext cx="2356129" cy="23561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1CF9EA9-6AAA-45A5-882A-50A0A534D03C}"/>
              </a:ext>
            </a:extLst>
          </p:cNvPr>
          <p:cNvSpPr txBox="1"/>
          <p:nvPr/>
        </p:nvSpPr>
        <p:spPr>
          <a:xfrm>
            <a:off x="3698878" y="5087617"/>
            <a:ext cx="40153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Методические рекомендации по Физической культуре</a:t>
            </a:r>
          </a:p>
        </p:txBody>
      </p:sp>
    </p:spTree>
    <p:extLst>
      <p:ext uri="{BB962C8B-B14F-4D97-AF65-F5344CB8AC3E}">
        <p14:creationId xmlns="" xmlns:p14="http://schemas.microsoft.com/office/powerpoint/2010/main" val="6258252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основного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719807" y="1956996"/>
            <a:ext cx="10992464" cy="206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dirty="0"/>
              <a:t>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Общее число часов, рекомендованных для изучения физической культуры на уровне основного общего образования, – 510 часов: в 5 классе – 102 часа (3 часа в неделю), в 6 классе – 102 часа (3 часа в неделю), в 7 классе – 102 часа (3 часа в неделю), в 8 классе – 102 часа (3 часа в неделю), в 9 классе – 102 часа (3 часа в неделю). </a:t>
            </a:r>
          </a:p>
        </p:txBody>
      </p:sp>
    </p:spTree>
    <p:extLst>
      <p:ext uri="{BB962C8B-B14F-4D97-AF65-F5344CB8AC3E}">
        <p14:creationId xmlns="" xmlns:p14="http://schemas.microsoft.com/office/powerpoint/2010/main" val="9764232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среднего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544202"/>
            <a:ext cx="10992464" cy="224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</a:t>
            </a:r>
            <a:r>
              <a:rPr lang="ru-RU" sz="2400" dirty="0">
                <a:solidFill>
                  <a:schemeClr val="bg1"/>
                </a:solidFill>
              </a:rPr>
              <a:t> В целях усиления мотивационной составляющей учебного предмета, придания ей личностно значимого смысла содержание программы по физической культуре представляется </a:t>
            </a:r>
            <a:r>
              <a:rPr lang="ru-RU" sz="2400" dirty="0"/>
              <a:t>системой модулей</a:t>
            </a:r>
            <a:r>
              <a:rPr lang="ru-RU" sz="2400" dirty="0">
                <a:solidFill>
                  <a:schemeClr val="bg1"/>
                </a:solidFill>
              </a:rPr>
              <a:t>, которые структурными компонентами входят в раздел </a:t>
            </a:r>
            <a:r>
              <a:rPr lang="ru-RU" sz="2400" dirty="0"/>
              <a:t>«Физическое совершенствование»</a:t>
            </a:r>
            <a:endParaRPr lang="ru-RU" sz="2200" dirty="0">
              <a:latin typeface="Oswa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1661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среднего общего образования 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719807" y="2308729"/>
            <a:ext cx="10992464" cy="2059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latin typeface="Oswald"/>
              </a:rPr>
              <a:t>	 Общее число часов, рекомендованных для изучения физической культуры, – 204 часа: в 10 классе – 102 часа (3 часа в неделю), в 11 классе – 102 часа (3 часа в неделю). Общее число часов, рекомендованных для изучения вариативных модулей физической культуры, – 68 часов: в 10 классе – 34 часа (1 час в неделю), в 11 классе – 34 часа (1 час в неделю). </a:t>
            </a:r>
          </a:p>
        </p:txBody>
      </p:sp>
    </p:spTree>
    <p:extLst>
      <p:ext uri="{BB962C8B-B14F-4D97-AF65-F5344CB8AC3E}">
        <p14:creationId xmlns="" xmlns:p14="http://schemas.microsoft.com/office/powerpoint/2010/main" val="2450058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5C6924-91AA-4529-B1EF-5494FE1232E3}"/>
              </a:ext>
            </a:extLst>
          </p:cNvPr>
          <p:cNvSpPr txBox="1"/>
          <p:nvPr/>
        </p:nvSpPr>
        <p:spPr>
          <a:xfrm>
            <a:off x="599768" y="1000941"/>
            <a:ext cx="1123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Физическая культура среднего общего образования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764F4D-AEF4-4A51-977C-7A388A5E397D}"/>
              </a:ext>
            </a:extLst>
          </p:cNvPr>
          <p:cNvSpPr txBox="1"/>
          <p:nvPr/>
        </p:nvSpPr>
        <p:spPr>
          <a:xfrm>
            <a:off x="599768" y="1544202"/>
            <a:ext cx="10992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Oswald"/>
              </a:rPr>
              <a:t>Рекомендации по реализации модуля «Спорт»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791C11B1-B00B-4DA2-9A32-ECC9E09DA230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839918864"/>
              </p:ext>
            </p:extLst>
          </p:nvPr>
        </p:nvGraphicFramePr>
        <p:xfrm>
          <a:off x="1289399" y="2128977"/>
          <a:ext cx="8128000" cy="361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88244DE-BB44-4E0F-B9C4-1084447096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4749" y="4057643"/>
            <a:ext cx="1707959" cy="17079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7307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0777" y="1431985"/>
            <a:ext cx="69023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 внеурочной деятельности </a:t>
            </a:r>
            <a:r>
              <a:rPr lang="ru-RU" alt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Семьеведение</a:t>
            </a:r>
            <a:r>
              <a:rPr lang="ru-RU" alt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73078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3"/>
          <p:cNvSpPr>
            <a:spLocks noChangeArrowheads="1"/>
          </p:cNvSpPr>
          <p:nvPr/>
        </p:nvSpPr>
        <p:spPr bwMode="auto">
          <a:xfrm>
            <a:off x="274638" y="293688"/>
            <a:ext cx="11653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Цели и задачи курса </a:t>
            </a:r>
            <a:r>
              <a:rPr lang="ru-RU" alt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«Семьеведение»</a:t>
            </a:r>
          </a:p>
        </p:txBody>
      </p: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249238" y="2382838"/>
            <a:ext cx="50847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курса </a:t>
            </a:r>
            <a:r>
              <a:rPr lang="ru-RU" alt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формирование позитивного ценностного отношения обучающихся к семье и браку.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CD49F0-6E04-4475-B2E0-B41F19AB30A9}"/>
              </a:ext>
            </a:extLst>
          </p:cNvPr>
          <p:cNvSpPr txBox="1"/>
          <p:nvPr/>
        </p:nvSpPr>
        <p:spPr>
          <a:xfrm>
            <a:off x="5472113" y="1081088"/>
            <a:ext cx="6719887" cy="5446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 курса: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у обучающихся представлений о значении семьи для полноценного существования человека, развития общества и обеспечения устойчивости государства;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стимулирование положительного эмоционального отношения обучающихся к семейному образу жизни, рождению детей;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обогащение позитивного </a:t>
            </a:r>
            <a:r>
              <a:rPr lang="ru-RU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опыта обучающихся на основе воспитания в духе традиционных российских  духовно-нравственных ценностей, соблюдения принятых в российском обществе правил и норм поведения, поддержания социальных и семейных традиций.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274638" y="293688"/>
            <a:ext cx="11653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  в основе содержания программы  курса </a:t>
            </a:r>
            <a:r>
              <a:rPr lang="ru-RU" alt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«Семьеведение»</a:t>
            </a:r>
          </a:p>
        </p:txBody>
      </p:sp>
      <p:sp>
        <p:nvSpPr>
          <p:cNvPr id="5124" name="TextBox 5">
            <a:extLst>
              <a:ext uri="{FF2B5EF4-FFF2-40B4-BE49-F238E27FC236}">
                <a16:creationId xmlns="" xmlns:a16="http://schemas.microsoft.com/office/drawing/2014/main" id="{8A0F9C34-9E74-49F6-8766-2DBA0D5EC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493838"/>
            <a:ext cx="11664950" cy="577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 eaLnBrk="1" hangingPunct="1">
              <a:buFontTx/>
              <a:buAutoNum type="arabicParenR"/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Конституция Российской Федерации; </a:t>
            </a:r>
          </a:p>
          <a:p>
            <a:pPr marL="457200" indent="-457200" algn="just" eaLnBrk="1" hangingPunct="1">
              <a:buFontTx/>
              <a:buAutoNum type="arabicParenR"/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Семейный кодекс Российской Федерации;</a:t>
            </a:r>
          </a:p>
          <a:p>
            <a:pPr algn="just" eaLnBrk="1" hangingPunct="1"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Указ Президента Российской Федерации от  09  ноября 2022  г. №  809 «Об  утверждении Основ государственной политики по сохранению и укреплению традиционных российских духовно-нравственных ценностей»; </a:t>
            </a:r>
          </a:p>
          <a:p>
            <a:pPr algn="just" eaLnBrk="1" hangingPunct="1"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Указ Президента Российской Федерации от 22 ноября 2023 года № 875 «О проведении в Российской Федерации Года семьи»;</a:t>
            </a:r>
          </a:p>
          <a:p>
            <a:pPr algn="just" eaLnBrk="1" hangingPunct="1"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5) Распоряжение Правительства Российской Федерации от 25 августа 2014  г. №  1618-р «Об  утверждении Концепции государственной семейной политики в  Российской Федерации на  период до 2025 года»; </a:t>
            </a:r>
          </a:p>
          <a:p>
            <a:pPr algn="just" eaLnBrk="1" hangingPunct="1"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6) Стратегия развития воспитания в  Российской Федерации на период до 2025 года (утверждена распоряжением Правительства Российской Федерации от 25 мая 2015 г. № 996-р); </a:t>
            </a:r>
          </a:p>
          <a:p>
            <a:pPr algn="just" eaLnBrk="1" hangingPunct="1">
              <a:defRPr/>
            </a:pPr>
            <a:r>
              <a:rPr lang="ru-RU" altLang="ru-RU" sz="2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7) Стратегия национальной безопасности Российской Федерации (утверждена Указом Президента Российской Федерации от 02.07.2021 № 400).</a:t>
            </a:r>
          </a:p>
          <a:p>
            <a:pPr algn="just" eaLnBrk="1" hangingPunct="1">
              <a:defRPr/>
            </a:pPr>
            <a:endParaRPr lang="ru-RU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274638" y="293688"/>
            <a:ext cx="11653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Содержание курса </a:t>
            </a:r>
            <a:r>
              <a:rPr lang="ru-RU" alt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«Семьеведение»</a:t>
            </a:r>
          </a:p>
        </p:txBody>
      </p:sp>
      <p:sp>
        <p:nvSpPr>
          <p:cNvPr id="6148" name="TextBox 8"/>
          <p:cNvSpPr txBox="1">
            <a:spLocks noChangeArrowheads="1"/>
          </p:cNvSpPr>
          <p:nvPr/>
        </p:nvSpPr>
        <p:spPr bwMode="auto">
          <a:xfrm>
            <a:off x="6234113" y="1233488"/>
            <a:ext cx="5597525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/>
            <a:r>
              <a:rPr lang="ru-RU" alt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Среднее общее образование</a:t>
            </a:r>
          </a:p>
          <a:p>
            <a:pPr marL="342900" indent="-342900" algn="ctr" eaLnBrk="1" hangingPunct="1"/>
            <a:r>
              <a:rPr lang="ru-RU" alt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(10-11класс)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«Готовность к созданию семьи»;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«Ценности и традиции семьи»;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«Возрасты семьи»;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«Благополучие и здоровье семьи»;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«Поддержка семьи в российском обществе».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CE7927-9A33-40EF-AAD1-C653E736CECC}"/>
              </a:ext>
            </a:extLst>
          </p:cNvPr>
          <p:cNvSpPr txBox="1"/>
          <p:nvPr/>
        </p:nvSpPr>
        <p:spPr>
          <a:xfrm>
            <a:off x="498475" y="1177925"/>
            <a:ext cx="5597525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Основное общее образование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(5-9 класс)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«Человек, семья, общество…»;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«Мои родственники – похожие и разные»;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 семейном уюте и не только…»;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«Важней всего – погода в доме…»;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«Современная семья и право».</a:t>
            </a:r>
          </a:p>
        </p:txBody>
      </p:sp>
      <p:sp>
        <p:nvSpPr>
          <p:cNvPr id="6150" name="TextBox 11"/>
          <p:cNvSpPr txBox="1">
            <a:spLocks noChangeArrowheads="1"/>
          </p:cNvSpPr>
          <p:nvPr/>
        </p:nvSpPr>
        <p:spPr bwMode="auto">
          <a:xfrm>
            <a:off x="749300" y="437832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формы организации деятельности – викторины, игры, лекции.</a:t>
            </a:r>
          </a:p>
        </p:txBody>
      </p:sp>
      <p:sp>
        <p:nvSpPr>
          <p:cNvPr id="6151" name="Прямоугольник 12"/>
          <p:cNvSpPr>
            <a:spLocks noChangeArrowheads="1"/>
          </p:cNvSpPr>
          <p:nvPr/>
        </p:nvSpPr>
        <p:spPr bwMode="auto">
          <a:xfrm>
            <a:off x="6192838" y="4352925"/>
            <a:ext cx="5721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формы организации деятельности – лекции, практикумы, тренинги.</a:t>
            </a:r>
          </a:p>
        </p:txBody>
      </p:sp>
      <p:pic>
        <p:nvPicPr>
          <p:cNvPr id="6152" name="Picture 9" descr="http://xn--1-7sb3aeo2d.xn----7sbbadhwnfagdp5bhkdyjp5fyb.xn--p1ai/tinybrowser/12-1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5713" y="5492750"/>
            <a:ext cx="32702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0" descr="C:\Users\User\Desktop\jij-bPlvdp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8613" y="5500688"/>
            <a:ext cx="3152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733245"/>
            <a:ext cx="1010153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38686" y="1397479"/>
            <a:ext cx="9842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5555" y="750498"/>
            <a:ext cx="90146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Изменения в образовательных программах – Основы безопасности и защиты Родины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августе 2023 г. внесены изменения в Федеральный закон "Об образовании в</a:t>
            </a:r>
            <a:br>
              <a:rPr lang="ru-RU" dirty="0" smtClean="0"/>
            </a:br>
            <a:r>
              <a:rPr lang="ru-RU" dirty="0" smtClean="0"/>
              <a:t>Российской Федерации" в части </a:t>
            </a:r>
            <a:r>
              <a:rPr lang="ru-RU" b="1" dirty="0" smtClean="0">
                <a:solidFill>
                  <a:schemeClr val="bg1"/>
                </a:solidFill>
              </a:rPr>
              <a:t>изменения наименования учебного предмета "Основы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безопасности жизнедеятельности" на "Основы безопасности и защиты Родины".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27 декабря 2023 г. утвержден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N 1028, которым были</a:t>
            </a:r>
            <a:br>
              <a:rPr lang="ru-RU" dirty="0" smtClean="0"/>
            </a:br>
            <a:r>
              <a:rPr lang="ru-RU" dirty="0" smtClean="0"/>
              <a:t>внесены изменения в федеральные государственные образовательные стандарты в</a:t>
            </a:r>
            <a:br>
              <a:rPr lang="ru-RU" dirty="0" smtClean="0"/>
            </a:br>
            <a:r>
              <a:rPr lang="ru-RU" dirty="0" smtClean="0"/>
              <a:t>части исключения учебного предмета "Основы безопасности жизнедеятельности" и</a:t>
            </a:r>
            <a:br>
              <a:rPr lang="ru-RU" dirty="0" smtClean="0"/>
            </a:br>
            <a:r>
              <a:rPr lang="ru-RU" b="1" dirty="0" smtClean="0">
                <a:solidFill>
                  <a:schemeClr val="bg1"/>
                </a:solidFill>
              </a:rPr>
              <a:t>введения отдельной предметной области и учебного предмета "Основы безопасности и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защиты Родины", </a:t>
            </a:r>
            <a:r>
              <a:rPr lang="ru-RU" dirty="0" smtClean="0"/>
              <a:t>а также корректировки требований к предметным результатам</a:t>
            </a:r>
            <a:br>
              <a:rPr lang="ru-RU" dirty="0" smtClean="0"/>
            </a:br>
            <a:r>
              <a:rPr lang="ru-RU" dirty="0" smtClean="0"/>
              <a:t>освоения учебного предмета для обучающихся по образовательным программам.</a:t>
            </a:r>
          </a:p>
          <a:p>
            <a:endParaRPr lang="ru-RU" dirty="0" smtClean="0"/>
          </a:p>
          <a:p>
            <a:r>
              <a:rPr lang="ru-RU" dirty="0" smtClean="0"/>
              <a:t>1 февраля 2024 г. утвержден приказ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N 622, которым</a:t>
            </a:r>
            <a:br>
              <a:rPr lang="ru-RU" dirty="0" smtClean="0"/>
            </a:br>
            <a:r>
              <a:rPr lang="ru-RU" dirty="0" smtClean="0"/>
              <a:t>предусмотрена </a:t>
            </a:r>
            <a:r>
              <a:rPr lang="ru-RU" b="1" dirty="0" smtClean="0">
                <a:solidFill>
                  <a:schemeClr val="bg1"/>
                </a:solidFill>
              </a:rPr>
              <a:t>актуализация федеральной рабочей программы учебного предмета.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274638" y="293688"/>
            <a:ext cx="11653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вопросы по курсу </a:t>
            </a:r>
            <a:r>
              <a:rPr lang="ru-RU" alt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«Семьеведение»</a:t>
            </a:r>
          </a:p>
        </p:txBody>
      </p:sp>
      <p:sp>
        <p:nvSpPr>
          <p:cNvPr id="7172" name="TextBox 8"/>
          <p:cNvSpPr txBox="1">
            <a:spLocks noChangeArrowheads="1"/>
          </p:cNvSpPr>
          <p:nvPr/>
        </p:nvSpPr>
        <p:spPr bwMode="auto">
          <a:xfrm>
            <a:off x="5002213" y="1108075"/>
            <a:ext cx="68437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5-9 класс – изучение курса в рамках внеурочной деятельности;</a:t>
            </a:r>
          </a:p>
          <a:p>
            <a:pPr marL="342900" indent="-342900" algn="just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10-11 класс – включение в учебный план образовательной организации в рамках части, формируемой участниками образовательной организации.</a:t>
            </a:r>
          </a:p>
        </p:txBody>
      </p:sp>
      <p:sp>
        <p:nvSpPr>
          <p:cNvPr id="7173" name="TextBox 10"/>
          <p:cNvSpPr txBox="1">
            <a:spLocks noChangeArrowheads="1"/>
          </p:cNvSpPr>
          <p:nvPr/>
        </p:nvSpPr>
        <p:spPr bwMode="auto">
          <a:xfrm>
            <a:off x="166688" y="1177925"/>
            <a:ext cx="50149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1.Какое место занимает курс «Семьеведение» в образовательном процессе?</a:t>
            </a:r>
          </a:p>
        </p:txBody>
      </p:sp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277813" y="3478213"/>
            <a:ext cx="48625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Какой объем курса «Семьеведение»?</a:t>
            </a:r>
          </a:p>
        </p:txBody>
      </p: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5084763" y="3684588"/>
            <a:ext cx="6691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5-9 класс – 34 часа;   10-11 класс – 34 часа.</a:t>
            </a:r>
          </a:p>
        </p:txBody>
      </p:sp>
      <p:sp>
        <p:nvSpPr>
          <p:cNvPr id="7176" name="TextBox 13"/>
          <p:cNvSpPr txBox="1">
            <a:spLocks noChangeArrowheads="1"/>
          </p:cNvSpPr>
          <p:nvPr/>
        </p:nvSpPr>
        <p:spPr bwMode="auto">
          <a:xfrm>
            <a:off x="304800" y="4710113"/>
            <a:ext cx="35877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будет вести курс «Семьеведение»?</a:t>
            </a:r>
          </a:p>
        </p:txBody>
      </p:sp>
      <p:sp>
        <p:nvSpPr>
          <p:cNvPr id="7177" name="TextBox 14"/>
          <p:cNvSpPr txBox="1">
            <a:spLocks noChangeArrowheads="1"/>
          </p:cNvSpPr>
          <p:nvPr/>
        </p:nvSpPr>
        <p:spPr bwMode="auto">
          <a:xfrm>
            <a:off x="5070475" y="4502150"/>
            <a:ext cx="62341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Классные руководители, учителя истории и обществознания, школьные психологи, советник по воспитанию, социальные педагоги.</a:t>
            </a:r>
          </a:p>
        </p:txBody>
      </p:sp>
      <p:sp>
        <p:nvSpPr>
          <p:cNvPr id="7178" name="TextBox 15"/>
          <p:cNvSpPr txBox="1">
            <a:spLocks noChangeArrowheads="1"/>
          </p:cNvSpPr>
          <p:nvPr/>
        </p:nvSpPr>
        <p:spPr bwMode="auto">
          <a:xfrm>
            <a:off x="346075" y="5657850"/>
            <a:ext cx="4378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будет оплачиваться проведение курса «Семьеведение»?</a:t>
            </a:r>
          </a:p>
        </p:txBody>
      </p:sp>
      <p:sp>
        <p:nvSpPr>
          <p:cNvPr id="7179" name="TextBox 16"/>
          <p:cNvSpPr txBox="1">
            <a:spLocks noChangeArrowheads="1"/>
          </p:cNvSpPr>
          <p:nvPr/>
        </p:nvSpPr>
        <p:spPr bwMode="auto">
          <a:xfrm>
            <a:off x="5070475" y="6096000"/>
            <a:ext cx="403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274638" y="293688"/>
            <a:ext cx="11653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вопросы по курсу </a:t>
            </a:r>
            <a:r>
              <a:rPr lang="ru-RU" alt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«Семьеведение»</a:t>
            </a:r>
          </a:p>
        </p:txBody>
      </p:sp>
      <p:sp>
        <p:nvSpPr>
          <p:cNvPr id="8196" name="TextBox 11"/>
          <p:cNvSpPr txBox="1">
            <a:spLocks noChangeArrowheads="1"/>
          </p:cNvSpPr>
          <p:nvPr/>
        </p:nvSpPr>
        <p:spPr bwMode="auto">
          <a:xfrm>
            <a:off x="387350" y="1150938"/>
            <a:ext cx="41290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Какое будет методическое сопровождение курса «Семьеведение»?</a:t>
            </a:r>
          </a:p>
        </p:txBody>
      </p:sp>
      <p:sp>
        <p:nvSpPr>
          <p:cNvPr id="8197" name="TextBox 12"/>
          <p:cNvSpPr txBox="1">
            <a:spLocks noChangeArrowheads="1"/>
          </p:cNvSpPr>
          <p:nvPr/>
        </p:nvSpPr>
        <p:spPr bwMode="auto">
          <a:xfrm>
            <a:off x="4406900" y="1163638"/>
            <a:ext cx="748030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1" hangingPunct="1"/>
            <a:r>
              <a:rPr lang="ru-RU" altLang="ru-RU">
                <a:latin typeface="Calibri" pitchFamily="34" charset="0"/>
              </a:rPr>
              <a:t> </a:t>
            </a:r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Красноярском краевом институте развития образования, (КК ИРО) запланированы еженедельные вебинары по курсу «Семьеведение». </a:t>
            </a:r>
          </a:p>
          <a:p>
            <a:pPr indent="457200" algn="just" eaLnBrk="1" hangingPunct="1"/>
            <a:endParaRPr lang="ru-RU" altLang="ru-RU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 августа 2024 года в 15.00  проведение установочного вебинара по курсу «Семьеведение».</a:t>
            </a:r>
            <a:endParaRPr lang="en-US" altLang="ru-RU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hangingPunct="1"/>
            <a:endParaRPr lang="ru-RU" altLang="ru-RU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hangingPunct="1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сайте КК ИРО будут размещены методические материалы с учетом региональной и социокультурной специфики воспитания, конкретные практики взаимодействия педагогов с обучающимися.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222" y="224287"/>
            <a:ext cx="7358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Августовский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педагогический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совет/ 2024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1595887"/>
            <a:ext cx="10101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3411" y="1250829"/>
            <a:ext cx="100929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Мероприятия по оценке качества образования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bg1"/>
                </a:solidFill>
              </a:rPr>
              <a:t>Постановлением Правительства Российской Федерации от 30.04.2024 № 556 "Об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утверждении перечня мероприятий по оценке качества образования и Правил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проведения мероприятий по оценке качества образования" устанавливается, что </a:t>
            </a:r>
            <a:r>
              <a:rPr lang="ru-RU" b="1" dirty="0" smtClean="0">
                <a:solidFill>
                  <a:srgbClr val="C00000"/>
                </a:solidFill>
              </a:rPr>
              <a:t>с 1 сентября 2024 года </a:t>
            </a:r>
            <a:r>
              <a:rPr lang="ru-RU" b="1" dirty="0" smtClean="0">
                <a:solidFill>
                  <a:schemeClr val="bg1"/>
                </a:solidFill>
              </a:rPr>
              <a:t>в рамках мониторинга системы образования </a:t>
            </a:r>
            <a:r>
              <a:rPr lang="ru-RU" b="1" dirty="0" err="1" smtClean="0">
                <a:solidFill>
                  <a:schemeClr val="bg1"/>
                </a:solidFill>
              </a:rPr>
              <a:t>Рособрнадзором</a:t>
            </a:r>
            <a:r>
              <a:rPr lang="ru-RU" b="1" dirty="0" smtClean="0">
                <a:solidFill>
                  <a:schemeClr val="bg1"/>
                </a:solidFill>
              </a:rPr>
              <a:t> будут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проводиться только следующие мероприятия по оценке качества образования: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Национальные сопоставительные исследования качества общего образования;</a:t>
            </a:r>
            <a:br>
              <a:rPr lang="ru-RU" dirty="0" smtClean="0"/>
            </a:br>
            <a:r>
              <a:rPr lang="ru-RU" dirty="0" smtClean="0"/>
              <a:t>• Всероссийские проверочные работы;</a:t>
            </a:r>
            <a:br>
              <a:rPr lang="ru-RU" dirty="0" smtClean="0"/>
            </a:br>
            <a:r>
              <a:rPr lang="ru-RU" dirty="0" smtClean="0"/>
              <a:t>• Международные сопоставительные исследования качества общего образования.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В соответствии с утвержденными правилами проведения мероприятий по оценке качества образования предусмотрено участие школьников в течение учебного года в одном из указанных мероприятий. </a:t>
            </a:r>
            <a:r>
              <a:rPr lang="ru-RU" dirty="0" smtClean="0">
                <a:solidFill>
                  <a:schemeClr val="bg1"/>
                </a:solidFill>
              </a:rPr>
              <a:t>Мероприятия по оценке качества образования включаются в расписание учебных занятий и могут быть использованы в качестве мероприятий текущего контроля успеваемости и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промежуточной аттестации обучающихся.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222" y="224287"/>
            <a:ext cx="7358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Августовский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педагогический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совет/ 2024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6709" y="1595887"/>
            <a:ext cx="10101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3411" y="1250829"/>
            <a:ext cx="10092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82615" y="1759788"/>
            <a:ext cx="67261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Oswald" pitchFamily="2" charset="0"/>
                <a:ea typeface="Calibri" panose="020F0502020204030204" pitchFamily="34" charset="0"/>
              </a:rPr>
              <a:t>Благодарю за внимание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27E743-6EAC-4DDE-9867-61C936A8CD40}"/>
              </a:ext>
            </a:extLst>
          </p:cNvPr>
          <p:cNvSpPr txBox="1"/>
          <p:nvPr/>
        </p:nvSpPr>
        <p:spPr>
          <a:xfrm>
            <a:off x="902275" y="2195112"/>
            <a:ext cx="1049822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Причины изменения названия и содержания предмета:</a:t>
            </a:r>
          </a:p>
          <a:p>
            <a:pPr algn="just"/>
            <a:r>
              <a:rPr lang="ru-RU" sz="2400" dirty="0"/>
              <a:t> - </a:t>
            </a:r>
            <a:r>
              <a:rPr lang="ru-RU" sz="2400" i="1" dirty="0">
                <a:solidFill>
                  <a:schemeClr val="bg1"/>
                </a:solidFill>
              </a:rPr>
              <a:t>Обострение существующих и появление новых глобальных и региональных вызовов и угроз безопасности России.</a:t>
            </a:r>
          </a:p>
          <a:p>
            <a:pPr algn="just"/>
            <a:endParaRPr lang="ru-RU" sz="2400" i="1" dirty="0">
              <a:solidFill>
                <a:schemeClr val="bg1"/>
              </a:solidFill>
            </a:endParaRPr>
          </a:p>
          <a:p>
            <a:pPr algn="just"/>
            <a:r>
              <a:rPr lang="ru-RU" sz="2400" dirty="0"/>
              <a:t>Цель предмета:</a:t>
            </a:r>
          </a:p>
          <a:p>
            <a:pPr algn="just"/>
            <a:r>
              <a:rPr lang="ru-RU" sz="2400" dirty="0"/>
              <a:t> </a:t>
            </a:r>
            <a:r>
              <a:rPr lang="ru-RU" sz="2400" i="1" dirty="0"/>
              <a:t>-</a:t>
            </a:r>
            <a:r>
              <a:rPr lang="ru-RU" sz="2400" i="1" dirty="0">
                <a:solidFill>
                  <a:schemeClr val="bg1"/>
                </a:solidFill>
              </a:rPr>
              <a:t> Формирование у обучающихся </a:t>
            </a:r>
            <a:r>
              <a:rPr lang="ru-RU" sz="2400" i="1" dirty="0">
                <a:solidFill>
                  <a:srgbClr val="FF0000"/>
                </a:solidFill>
              </a:rPr>
              <a:t>готовности к выполнению обязанности по защите Отечества</a:t>
            </a:r>
            <a:r>
              <a:rPr lang="ru-RU" sz="2400" i="1" dirty="0">
                <a:solidFill>
                  <a:schemeClr val="bg1"/>
                </a:solidFill>
              </a:rPr>
              <a:t> и базового уровня культуры безопасности жизнедеятельности в соответствии с современными потребностями личности, общества и государства.</a:t>
            </a:r>
            <a:r>
              <a:rPr lang="ru-RU" sz="2400" dirty="0"/>
              <a:t>	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856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27E743-6EAC-4DDE-9867-61C936A8CD40}"/>
              </a:ext>
            </a:extLst>
          </p:cNvPr>
          <p:cNvSpPr txBox="1"/>
          <p:nvPr/>
        </p:nvSpPr>
        <p:spPr>
          <a:xfrm>
            <a:off x="599768" y="2162421"/>
            <a:ext cx="113021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200" dirty="0">
                <a:latin typeface="Oswald"/>
              </a:rPr>
              <a:t>68 часов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в 8-9 классах </a:t>
            </a:r>
            <a:r>
              <a:rPr lang="ru-RU" sz="2200" dirty="0">
                <a:latin typeface="Oswald"/>
              </a:rPr>
              <a:t>(1 час в неделю за счет обязательной части учебного плана основного общего образования </a:t>
            </a:r>
            <a:r>
              <a:rPr lang="ru-RU" sz="2200" u="sng" dirty="0">
                <a:latin typeface="Oswald"/>
              </a:rPr>
              <a:t>+ 17 часов практической отработки </a:t>
            </a:r>
            <a:r>
              <a:rPr lang="ru-RU" sz="2200" dirty="0">
                <a:latin typeface="Oswald"/>
              </a:rPr>
              <a:t>после 8 класса)</a:t>
            </a:r>
          </a:p>
          <a:p>
            <a:pPr algn="just"/>
            <a:r>
              <a:rPr lang="ru-RU" sz="2200" dirty="0">
                <a:latin typeface="Oswald"/>
              </a:rPr>
              <a:t>      68 часов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в 10-11 классах </a:t>
            </a:r>
            <a:r>
              <a:rPr lang="ru-RU" sz="2200" u="sng" dirty="0">
                <a:latin typeface="Oswald"/>
              </a:rPr>
              <a:t>+ 35 часов практической отработки </a:t>
            </a:r>
            <a:r>
              <a:rPr lang="ru-RU" sz="2200" dirty="0">
                <a:latin typeface="Oswald"/>
              </a:rPr>
              <a:t>после 10 класса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200" dirty="0">
                <a:latin typeface="Oswald"/>
              </a:rPr>
              <a:t>Учебные сборы предполагаются в 8-м классе (в течение трех дней) и в 10-м классе (в течение 5 дней) в рамках программы внеурочной деятельности. (Приказ Министра обороны РФ №96, Минобрнауки РФ №134)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200" dirty="0">
                <a:latin typeface="Oswald"/>
              </a:rPr>
              <a:t>ОБЗР может изучаться в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5–7 классах </a:t>
            </a:r>
            <a:r>
              <a:rPr lang="ru-RU" sz="2200" dirty="0">
                <a:latin typeface="Oswald"/>
              </a:rPr>
              <a:t>из расчета 1 час в неделю за счет использования части учебного плана, формируемого участниками образовательных отношений (всего 102 часа).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27E743-6EAC-4DDE-9867-61C936A8CD40}"/>
              </a:ext>
            </a:extLst>
          </p:cNvPr>
          <p:cNvSpPr txBox="1"/>
          <p:nvPr/>
        </p:nvSpPr>
        <p:spPr>
          <a:xfrm>
            <a:off x="599768" y="2162421"/>
            <a:ext cx="44146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Инструкция об организации обучения граждан Российской Федерации начальным знаниям в области обороны</a:t>
            </a:r>
            <a:r>
              <a:rPr lang="ru-RU" sz="2200" b="1" dirty="0">
                <a:latin typeface="Oswald"/>
              </a:rPr>
              <a:t> </a:t>
            </a:r>
            <a:endParaRPr lang="ru-RU" sz="2200" dirty="0">
              <a:latin typeface="Oswald"/>
            </a:endParaRPr>
          </a:p>
          <a:p>
            <a:pPr algn="just"/>
            <a:r>
              <a:rPr lang="ru-RU" sz="2200" dirty="0">
                <a:latin typeface="Oswald"/>
              </a:rPr>
              <a:t> </a:t>
            </a:r>
            <a:endParaRPr lang="ru-RU" sz="2400" i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085AFF-6F21-44DA-8CF5-5719AF102987}"/>
              </a:ext>
            </a:extLst>
          </p:cNvPr>
          <p:cNvSpPr txBox="1"/>
          <p:nvPr/>
        </p:nvSpPr>
        <p:spPr>
          <a:xfrm>
            <a:off x="7053747" y="2265136"/>
            <a:ext cx="36254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Oswald"/>
              </a:rPr>
              <a:t>Рабочая программа внеурочной деятельности «Начальная военная подготовка</a:t>
            </a:r>
            <a:r>
              <a:rPr lang="ru-RU" dirty="0">
                <a:solidFill>
                  <a:schemeClr val="bg1"/>
                </a:solidFill>
                <a:latin typeface="Oswald"/>
              </a:rPr>
              <a:t>»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D7C2C39-2189-454A-A470-AD67EBA92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39" y="3700813"/>
            <a:ext cx="2236837" cy="22368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E0BBF3-244C-4EB2-BC6D-F1C6EE6C2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980" y="3700813"/>
            <a:ext cx="2236838" cy="223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508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D792A3-B22D-FC36-49FE-3CCE4F4D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26"/>
            <a:ext cx="12192001" cy="685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6BB42E-6849-A6EA-76B8-DF207ED77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440" y="0"/>
            <a:ext cx="1849060" cy="7168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1C3737-584B-4C3F-AB52-3E5F5EAEB36A}"/>
              </a:ext>
            </a:extLst>
          </p:cNvPr>
          <p:cNvSpPr/>
          <p:nvPr/>
        </p:nvSpPr>
        <p:spPr>
          <a:xfrm>
            <a:off x="599768" y="1847327"/>
            <a:ext cx="1099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Oswald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42FB98-E7EF-403B-B342-DD2F2559BF66}"/>
              </a:ext>
            </a:extLst>
          </p:cNvPr>
          <p:cNvSpPr txBox="1"/>
          <p:nvPr/>
        </p:nvSpPr>
        <p:spPr>
          <a:xfrm>
            <a:off x="1204784" y="1123036"/>
            <a:ext cx="8573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Основы безопасности и защиты Родины </a:t>
            </a:r>
          </a:p>
          <a:p>
            <a:r>
              <a:rPr lang="ru-RU" sz="2800" dirty="0">
                <a:solidFill>
                  <a:schemeClr val="bg1"/>
                </a:solidFill>
                <a:latin typeface="Oswald"/>
              </a:rPr>
              <a:t>основные изменения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27E743-6EAC-4DDE-9867-61C936A8CD40}"/>
              </a:ext>
            </a:extLst>
          </p:cNvPr>
          <p:cNvSpPr txBox="1"/>
          <p:nvPr/>
        </p:nvSpPr>
        <p:spPr>
          <a:xfrm>
            <a:off x="599768" y="2162421"/>
            <a:ext cx="114349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Oswald"/>
              </a:rPr>
              <a:t>При составлении образовательной программы в обязательную часть указанной программы должны быть включены одиннадцать модулей (тематических линий) учебного предмета ОБЗР </a:t>
            </a:r>
            <a:endParaRPr lang="ru-RU" sz="2200" dirty="0">
              <a:solidFill>
                <a:srgbClr val="FF0000"/>
              </a:solidFill>
              <a:latin typeface="Oswald"/>
            </a:endParaRPr>
          </a:p>
          <a:p>
            <a:pPr algn="just"/>
            <a:r>
              <a:rPr lang="ru-RU" sz="2200" dirty="0">
                <a:latin typeface="Oswald"/>
              </a:rPr>
              <a:t>			8-9 классы</a:t>
            </a:r>
            <a:r>
              <a:rPr lang="ru-RU" sz="2200" dirty="0">
                <a:solidFill>
                  <a:srgbClr val="FF0000"/>
                </a:solidFill>
                <a:latin typeface="Oswald"/>
              </a:rPr>
              <a:t>					</a:t>
            </a:r>
            <a:r>
              <a:rPr lang="ru-RU" sz="2200" dirty="0">
                <a:latin typeface="Oswald"/>
              </a:rPr>
              <a:t>10-11 классы 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pPr algn="ctr"/>
            <a:endParaRPr lang="ru-RU" sz="2200" dirty="0">
              <a:solidFill>
                <a:schemeClr val="bg1"/>
              </a:solidFill>
              <a:latin typeface="Oswald"/>
            </a:endParaRPr>
          </a:p>
          <a:p>
            <a:r>
              <a:rPr lang="ru-RU" sz="2200" dirty="0">
                <a:solidFill>
                  <a:schemeClr val="bg1"/>
                </a:solidFill>
                <a:latin typeface="Oswald"/>
              </a:rPr>
              <a:t>Новые модули в </a:t>
            </a:r>
            <a:r>
              <a:rPr lang="ru-RU" sz="2200" dirty="0">
                <a:latin typeface="Oswald"/>
              </a:rPr>
              <a:t>8-9 классе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- Модуль «Военная подготовка. Основы военных знаний», </a:t>
            </a:r>
          </a:p>
          <a:p>
            <a:r>
              <a:rPr lang="ru-RU" sz="2200" dirty="0">
                <a:solidFill>
                  <a:schemeClr val="bg1"/>
                </a:solidFill>
                <a:latin typeface="Oswald"/>
              </a:rPr>
              <a:t>	           в</a:t>
            </a:r>
            <a:r>
              <a:rPr lang="ru-RU" sz="2200" dirty="0">
                <a:latin typeface="Oswald"/>
              </a:rPr>
              <a:t> 10-11 классах </a:t>
            </a:r>
            <a:r>
              <a:rPr lang="ru-RU" sz="2200" dirty="0">
                <a:solidFill>
                  <a:schemeClr val="bg1"/>
                </a:solidFill>
                <a:latin typeface="Oswald"/>
              </a:rPr>
              <a:t>модуль «Основы военной подготовки».</a:t>
            </a:r>
          </a:p>
          <a:p>
            <a:r>
              <a:rPr lang="ru-RU" sz="2200" dirty="0">
                <a:latin typeface="Oswald"/>
              </a:rPr>
              <a:t>Содержание учебных модулей (тематических линий) может быть скорректировано и конкретизировано с учетом региональных особенностей.</a:t>
            </a:r>
            <a:endParaRPr lang="ru-RU" sz="2200" dirty="0">
              <a:solidFill>
                <a:schemeClr val="bg1"/>
              </a:solidFill>
              <a:latin typeface="Oswald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6215A43-3ACC-411F-9127-CF3110B4D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940" y="3215639"/>
            <a:ext cx="1920823" cy="19208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2691EA-2C6B-4B92-8AA2-C38984FCD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100" y="3322319"/>
            <a:ext cx="1661743" cy="166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977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3217</Words>
  <Application>Microsoft Office PowerPoint</Application>
  <PresentationFormat>Произвольный</PresentationFormat>
  <Paragraphs>445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Абрамов</dc:creator>
  <cp:lastModifiedBy>Пользователь</cp:lastModifiedBy>
  <cp:revision>194</cp:revision>
  <dcterms:created xsi:type="dcterms:W3CDTF">2024-08-10T11:57:42Z</dcterms:created>
  <dcterms:modified xsi:type="dcterms:W3CDTF">2024-08-27T02:06:37Z</dcterms:modified>
</cp:coreProperties>
</file>