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8909" autoAdjust="0"/>
  </p:normalViewPr>
  <p:slideViewPr>
    <p:cSldViewPr>
      <p:cViewPr varScale="1">
        <p:scale>
          <a:sx n="65" d="100"/>
          <a:sy n="65" d="100"/>
        </p:scale>
        <p:origin x="19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92F82FE-BC49-4A21-B1E6-8C9057321D44}" type="datetimeFigureOut">
              <a:rPr lang="ru-RU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815426-A1E8-4530-ACA6-00C4061B298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4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F1188D-3D89-45DA-BB07-2F5F2C9890CE}" type="slidenum">
              <a:rPr lang="ru-RU"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8D5511-999E-467D-9F3F-8D094100F020}" type="datetimeFigureOut">
              <a:rPr lang="ru-RU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01646C-0D0D-4353-94A6-06119611629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olst@mail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zhi.volgograd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&#1074;&#1086;&#1083;&#1089;&#1090;.&#1088;&#1092;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volbts@volganet.r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volst@mail.r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olga_maksimchuk@mail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mingkh.ru/volgogradskaya-oblast/volgograd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8118257" name="Рисунок 548118256"/>
          <p:cNvPicPr>
            <a:picLocks noChangeAspect="1"/>
          </p:cNvPicPr>
          <p:nvPr/>
        </p:nvPicPr>
        <p:blipFill>
          <a:blip r:embed="rId3"/>
          <a:srcRect l="7164" t="18629" r="24501" b="50002"/>
          <a:stretch/>
        </p:blipFill>
        <p:spPr bwMode="auto">
          <a:xfrm>
            <a:off x="0" y="0"/>
            <a:ext cx="9144000" cy="2338818"/>
          </a:xfrm>
          <a:prstGeom prst="rect">
            <a:avLst/>
          </a:prstGeom>
          <a:ln>
            <a:noFill/>
          </a:ln>
        </p:spPr>
      </p:pic>
      <p:sp>
        <p:nvSpPr>
          <p:cNvPr id="1597553847" name="TextBox 1597553846"/>
          <p:cNvSpPr txBox="1"/>
          <p:nvPr/>
        </p:nvSpPr>
        <p:spPr bwMode="auto">
          <a:xfrm>
            <a:off x="579649" y="2173157"/>
            <a:ext cx="7811624" cy="1953391"/>
          </a:xfrm>
          <a:prstGeom prst="rect">
            <a:avLst/>
          </a:prstGeom>
          <a:noFill/>
        </p:spPr>
        <p:txBody>
          <a:bodyPr vertOverflow="overflow" horzOverflow="clip" vert="horz" wrap="square" lIns="65314" tIns="32657" rIns="65314" bIns="32657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Arial"/>
                <a:cs typeface="Arial"/>
              </a:rPr>
              <a:t>СПЕЦИАЛЬНОСТЬ </a:t>
            </a:r>
            <a:endParaRPr dirty="0"/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Arial"/>
                <a:cs typeface="Arial"/>
              </a:rPr>
              <a:t>08.02.14 Эксплуатация и обслуживание многоквартирного дома </a:t>
            </a:r>
            <a:endParaRPr dirty="0"/>
          </a:p>
        </p:txBody>
      </p:sp>
      <p:sp>
        <p:nvSpPr>
          <p:cNvPr id="1066115140" name="Заголовок 1"/>
          <p:cNvSpPr txBox="1">
            <a:spLocks noGrp="1" noChangeShapeType="1"/>
          </p:cNvSpPr>
          <p:nvPr/>
        </p:nvSpPr>
        <p:spPr bwMode="auto">
          <a:xfrm>
            <a:off x="579649" y="5756729"/>
            <a:ext cx="8315265" cy="826633"/>
          </a:xfrm>
          <a:prstGeom prst="rect">
            <a:avLst/>
          </a:prstGeom>
          <a:noFill/>
        </p:spPr>
        <p:txBody>
          <a:bodyPr lIns="65314" tIns="32657" rIns="65314" bIns="32657" anchor="ctr" anchorCtr="0"/>
          <a:lstStyle/>
          <a:p>
            <a:pPr lvl="0" algn="r">
              <a:defRPr/>
            </a:pPr>
            <a:r>
              <a:rPr b="1">
                <a:solidFill>
                  <a:srgbClr val="C00000"/>
                </a:solidFill>
                <a:latin typeface="Arial"/>
                <a:ea typeface="Arial"/>
                <a:cs typeface="Arial"/>
              </a:rPr>
              <a:t>ГБПОУ «Волгоградский строительный техникум» </a:t>
            </a:r>
            <a:r>
              <a:rPr lang="en-US" b="1">
                <a:solidFill>
                  <a:srgbClr val="002060"/>
                </a:solidFill>
                <a:latin typeface="Arial"/>
                <a:ea typeface="Arial"/>
                <a:cs typeface="Arial"/>
              </a:rPr>
              <a:t> e-mail: </a:t>
            </a:r>
            <a:r>
              <a:rPr lang="en-US" b="1" u="sng">
                <a:solidFill>
                  <a:schemeClr val="hlink"/>
                </a:solidFill>
                <a:latin typeface="Arial"/>
                <a:ea typeface="Arial"/>
                <a:cs typeface="Arial"/>
                <a:hlinkClick r:id="rId4" tooltip="mailto:volst@mail.ru"/>
              </a:rPr>
              <a:t>volst@mail.ru</a:t>
            </a:r>
            <a:endParaRPr>
              <a:latin typeface="Arial"/>
              <a:ea typeface="Arial"/>
              <a:cs typeface="Arial"/>
            </a:endParaRPr>
          </a:p>
          <a:p>
            <a:pPr lvl="0" algn="r">
              <a:defRPr/>
            </a:pPr>
            <a:r>
              <a:rPr lang="ru-RU" b="1">
                <a:solidFill>
                  <a:srgbClr val="002060"/>
                </a:solidFill>
                <a:latin typeface="Arial"/>
                <a:ea typeface="Arial"/>
                <a:cs typeface="Arial"/>
              </a:rPr>
              <a:t>Телефоны приемной комиссии: 8 (8442) 37-66-25, 37-67-18, 71-52-29</a:t>
            </a: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268188" y="4805704"/>
            <a:ext cx="3815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Квалификация ТЕХНИК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10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9409" t="5414" r="7307" b="8956"/>
          <a:stretch/>
        </p:blipFill>
        <p:spPr bwMode="auto">
          <a:xfrm>
            <a:off x="307973" y="160338"/>
            <a:ext cx="8656516" cy="622099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11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771" r="2352" b="9159"/>
          <a:stretch/>
        </p:blipFill>
        <p:spPr bwMode="auto">
          <a:xfrm>
            <a:off x="332656" y="980728"/>
            <a:ext cx="8559824" cy="55694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 bwMode="auto">
          <a:xfrm>
            <a:off x="302278" y="270588"/>
            <a:ext cx="8590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>
                <a:solidFill>
                  <a:srgbClr val="C00000"/>
                </a:solidFill>
              </a:rPr>
              <a:t>ОТРАСЛЕВЫЕ РАБОТОДАТЕЛИ – </a:t>
            </a:r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Инспекция государственного жилищного надзора Волгоградской области, по ссылке: </a:t>
            </a:r>
            <a:r>
              <a:rPr lang="en-US" b="1" u="sng">
                <a:solidFill>
                  <a:schemeClr val="tx2">
                    <a:lumMod val="50000"/>
                  </a:schemeClr>
                </a:solidFill>
                <a:hlinkClick r:id="rId3" tooltip="https://gzhi.volgograd.ru/"/>
              </a:rPr>
              <a:t>https://gzhi.volgograd.ru/</a:t>
            </a:r>
            <a:endParaRPr lang="ru-RU" b="1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12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02278" y="270588"/>
            <a:ext cx="8590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>
                <a:solidFill>
                  <a:srgbClr val="C00000"/>
                </a:solidFill>
              </a:rPr>
              <a:t>ОТРАСЛЕВЫЕ РАБОТОДАТЕЛИ – </a:t>
            </a:r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Государственное бюджетное профессиональное</a:t>
            </a:r>
            <a:endParaRPr/>
          </a:p>
          <a:p>
            <a:pPr algn="just">
              <a:defRPr/>
            </a:pPr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образовательное учреждение «Волгоградский строительный техникум», по ссылке: </a:t>
            </a:r>
            <a:r>
              <a:rPr lang="en-US" b="1" u="sng">
                <a:solidFill>
                  <a:schemeClr val="tx2">
                    <a:lumMod val="50000"/>
                  </a:schemeClr>
                </a:solidFill>
                <a:hlinkClick r:id="rId2" tooltip="http://волст.рф/"/>
              </a:rPr>
              <a:t>http://</a:t>
            </a:r>
            <a:r>
              <a:rPr lang="ru-RU" b="1" u="sng">
                <a:solidFill>
                  <a:schemeClr val="tx2">
                    <a:lumMod val="50000"/>
                  </a:schemeClr>
                </a:solidFill>
                <a:hlinkClick r:id="rId2" tooltip="http://волст.рф/"/>
              </a:rPr>
              <a:t>волст.рф/</a:t>
            </a:r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    </a:t>
            </a:r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3875" r="3432" b="7477"/>
          <a:stretch/>
        </p:blipFill>
        <p:spPr bwMode="auto">
          <a:xfrm>
            <a:off x="323075" y="1212591"/>
            <a:ext cx="8569405" cy="516873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13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68900" t="19201" r="12988" b="68199"/>
          <a:stretch/>
        </p:blipFill>
        <p:spPr bwMode="auto">
          <a:xfrm>
            <a:off x="6300192" y="1844825"/>
            <a:ext cx="1656184" cy="648072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/>
          <p:cNvSpPr/>
          <p:nvPr/>
        </p:nvSpPr>
        <p:spPr bwMode="auto">
          <a:xfrm>
            <a:off x="395536" y="233698"/>
            <a:ext cx="8592394" cy="6163691"/>
          </a:xfrm>
          <a:prstGeom prst="wedgeRoundRectCallout">
            <a:avLst>
              <a:gd name="adj1" fmla="val -18420"/>
              <a:gd name="adj2" fmla="val 48404"/>
              <a:gd name="adj3" fmla="val 16667"/>
            </a:avLst>
          </a:prstGeom>
          <a:solidFill>
            <a:srgbClr val="FFFFCC"/>
          </a:solidFill>
          <a:ln w="184150"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latin typeface="Arial"/>
                <a:cs typeface="Arial"/>
              </a:rPr>
              <a:t>МНЕНИЕ РАБОТОДАТЕЛЕЙ:</a:t>
            </a:r>
            <a:endParaRPr/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ru-RU" b="1">
                <a:solidFill>
                  <a:srgbClr val="002060"/>
                </a:solidFill>
                <a:latin typeface="Arial"/>
                <a:cs typeface="Arial"/>
              </a:rPr>
              <a:t>            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7476" t="1000" r="37400" b="17799"/>
          <a:stretch/>
        </p:blipFill>
        <p:spPr bwMode="auto">
          <a:xfrm>
            <a:off x="971599" y="764704"/>
            <a:ext cx="7632848" cy="532859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14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68900" t="19201" r="12988" b="68199"/>
          <a:stretch/>
        </p:blipFill>
        <p:spPr bwMode="auto">
          <a:xfrm>
            <a:off x="6300192" y="1844825"/>
            <a:ext cx="1656184" cy="648072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/>
          <p:cNvSpPr/>
          <p:nvPr/>
        </p:nvSpPr>
        <p:spPr bwMode="auto">
          <a:xfrm>
            <a:off x="395536" y="233698"/>
            <a:ext cx="8592394" cy="6163691"/>
          </a:xfrm>
          <a:prstGeom prst="wedgeRoundRectCallout">
            <a:avLst>
              <a:gd name="adj1" fmla="val -18420"/>
              <a:gd name="adj2" fmla="val 48404"/>
              <a:gd name="adj3" fmla="val 16667"/>
            </a:avLst>
          </a:prstGeom>
          <a:solidFill>
            <a:srgbClr val="FFFFCC"/>
          </a:solidFill>
          <a:ln w="184150"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latin typeface="Arial"/>
                <a:cs typeface="Arial"/>
              </a:rPr>
              <a:t>МНЕНИЕ РАБОТОДАТЕЛЕЙ:</a:t>
            </a:r>
            <a:endParaRPr/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ru-RU" b="1">
                <a:solidFill>
                  <a:srgbClr val="002060"/>
                </a:solidFill>
                <a:latin typeface="Arial"/>
                <a:cs typeface="Arial"/>
              </a:rPr>
              <a:t>            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7075" t="4489" r="43312" b="40912"/>
          <a:stretch/>
        </p:blipFill>
        <p:spPr bwMode="auto">
          <a:xfrm>
            <a:off x="783530" y="908720"/>
            <a:ext cx="7892926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15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82178" y="7893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ВЫБИРАЯ ОБРАЗОВАНИЕ ПО СПЕЦИАЛЬНОСТИ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08.02.14 Эксплуатация и обслуживание многоквартирного дома 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– ВЫ ВЫБИРАЕТЕ: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82178" y="1354138"/>
            <a:ext cx="8640960" cy="5139869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60000"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3. ЛИЧНОСТНЫЙ И ПРОФЕССИОНАЛЬНЫЙ</a:t>
            </a:r>
            <a:endParaRPr/>
          </a:p>
          <a:p>
            <a:pPr marL="360000"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РОСТ И РАЗВИТИЕ:</a:t>
            </a:r>
            <a:endParaRPr/>
          </a:p>
          <a:p>
            <a:pPr marL="360000" indent="-342900" algn="just">
              <a:buFontTx/>
              <a:buChar char="-"/>
              <a:defRPr/>
            </a:pPr>
            <a:r>
              <a:rPr lang="ru-RU" sz="2000" b="1" i="1" u="sng">
                <a:solidFill>
                  <a:srgbClr val="002060"/>
                </a:solidFill>
              </a:rPr>
              <a:t>Развитие личностных качеств</a:t>
            </a:r>
            <a:r>
              <a:rPr lang="ru-RU" sz="2000" b="1">
                <a:solidFill>
                  <a:srgbClr val="002060"/>
                </a:solidFill>
              </a:rPr>
              <a:t>: коммуникабельность; выдержка; внимательность; способность предугадать желание заказчика; аккуратность; вежливость; ответственность; терпеливость; упорство; личная организованность;</a:t>
            </a:r>
            <a:endParaRPr/>
          </a:p>
          <a:p>
            <a:pPr marL="360000" indent="-342900" algn="just">
              <a:buFontTx/>
              <a:buChar char="-"/>
              <a:defRPr/>
            </a:pPr>
            <a:r>
              <a:rPr lang="ru-RU" sz="2000" b="1" i="1" u="sng">
                <a:solidFill>
                  <a:srgbClr val="002060"/>
                </a:solidFill>
              </a:rPr>
              <a:t>Развитие профессиональных качеств:</a:t>
            </a:r>
            <a:r>
              <a:rPr lang="ru-RU" sz="2000" b="1" i="1">
                <a:solidFill>
                  <a:srgbClr val="002060"/>
                </a:solidFill>
              </a:rPr>
              <a:t> </a:t>
            </a:r>
            <a:r>
              <a:rPr lang="ru-RU" sz="2000" b="1">
                <a:solidFill>
                  <a:srgbClr val="002060"/>
                </a:solidFill>
              </a:rPr>
              <a:t>хорошо развитое пространственное мышление, которое позволит легко ориентироваться в схемах любой сложности; физическая форма; развитие знаний в области физики (механики, теплофизики, гидравлики), элементарной математики, материаловедения и технологии ремонтно-восстановительных и строительных работ;</a:t>
            </a:r>
            <a:endParaRPr/>
          </a:p>
          <a:p>
            <a:pPr marL="360000" indent="-342900" algn="just">
              <a:buFontTx/>
              <a:buChar char="-"/>
              <a:defRPr/>
            </a:pPr>
            <a:r>
              <a:rPr lang="ru-RU" sz="2000" b="1" i="1" u="sng">
                <a:solidFill>
                  <a:srgbClr val="002060"/>
                </a:solidFill>
              </a:rPr>
              <a:t>Личностный и профессиональный рост</a:t>
            </a:r>
            <a:r>
              <a:rPr lang="ru-RU" sz="2000" b="1">
                <a:solidFill>
                  <a:srgbClr val="002060"/>
                </a:solidFill>
              </a:rPr>
              <a:t>: готовность в семейной жизни, обеспеченность жильем, готовность к повышению образовательного и профессионального уровня, готовность к созданию и ведению собственного бизнеса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17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-24081" y="14217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ВЫБИРАЯ ОБРАЗОВАНИЕ ПО СПЕЦИАЛЬНОСТИ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08.02.14 Эксплуатация и обслуживание многоквартирного дома 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– ВЫ ВЫБИРАЕТЕ СВОЕ БУДУЩЕЕ С ВОЛГОГРАДСКИМ СТРОИТЕЛЬНЫМ ТЕХНИКУМОМ: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18786" y="1916832"/>
            <a:ext cx="8429678" cy="4293483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16000" algn="just">
              <a:defRPr/>
            </a:pPr>
            <a:r>
              <a:rPr lang="ru-RU" sz="2100" b="1" i="1">
                <a:solidFill>
                  <a:srgbClr val="002060"/>
                </a:solidFill>
              </a:rPr>
              <a:t>           «Перед каждым из нас рано или поздно встает непростой выбор — какую дорогу выбрать в жизни, какую профессию освоить. Мы подготовили небольшой гид по одному из самых известных и востребованных учебных заведений Волгограда. Здесь, в Волгоградском строительном техникуме, выбор специальностей настолько широк, что каждый найдет себе профессию по душе.</a:t>
            </a:r>
            <a:endParaRPr/>
          </a:p>
          <a:p>
            <a:pPr marL="216000" algn="just">
              <a:defRPr/>
            </a:pPr>
            <a:r>
              <a:rPr lang="ru-RU" sz="2100" b="1" i="1">
                <a:solidFill>
                  <a:srgbClr val="002060"/>
                </a:solidFill>
              </a:rPr>
              <a:t>   За 75 лет существования Волгоградского строительного техникума здесь менялось многое. Но вечным остается самое главное - </a:t>
            </a:r>
            <a:r>
              <a:rPr lang="ru-RU" sz="2100" b="1" i="1" u="sng">
                <a:solidFill>
                  <a:srgbClr val="C00000"/>
                </a:solidFill>
              </a:rPr>
              <a:t>любовь к своей профессии, амбициозные цели и желание вырастить не только высококлассных специалистов, но людей с высокими моральными ценностями</a:t>
            </a:r>
            <a:r>
              <a:rPr lang="ru-RU" sz="2100" b="1" i="1">
                <a:solidFill>
                  <a:srgbClr val="002060"/>
                </a:solidFill>
              </a:rPr>
              <a:t>.»</a:t>
            </a:r>
            <a:endParaRPr/>
          </a:p>
          <a:p>
            <a:pPr marL="216000" algn="r">
              <a:defRPr/>
            </a:pPr>
            <a:r>
              <a:rPr lang="ru-RU" sz="2100" b="1" i="1">
                <a:solidFill>
                  <a:srgbClr val="002060"/>
                </a:solidFill>
              </a:rPr>
              <a:t>Директор </a:t>
            </a:r>
            <a:r>
              <a:rPr lang="ru-RU" sz="2100" b="1" i="1">
                <a:solidFill>
                  <a:srgbClr val="C00000"/>
                </a:solidFill>
              </a:rPr>
              <a:t>Галина Артуровна Голикова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 bwMode="auto">
          <a:xfrm>
            <a:off x="1119673" y="104405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</a:rPr>
              <a:t>ЦМК Санитарно-технические системы, управление 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 bwMode="auto">
          <a:xfrm>
            <a:off x="219982" y="1651609"/>
            <a:ext cx="8690753" cy="435133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429"/>
              </a:spcBef>
              <a:buNone/>
              <a:defRPr/>
            </a:pPr>
            <a:r>
              <a:rPr lang="ru-RU" sz="1850" b="1" u="sng">
                <a:solidFill>
                  <a:srgbClr val="002060"/>
                </a:solidFill>
              </a:rPr>
              <a:t>Кадровый потенциал</a:t>
            </a:r>
            <a:r>
              <a:rPr lang="ru-RU" sz="1850" b="1">
                <a:solidFill>
                  <a:srgbClr val="002060"/>
                </a:solidFill>
              </a:rPr>
              <a:t> образовательной программы </a:t>
            </a:r>
            <a:r>
              <a:rPr lang="ru-RU" sz="1850" b="1">
                <a:solidFill>
                  <a:srgbClr val="C00000"/>
                </a:solidFill>
              </a:rPr>
              <a:t>08.02.11</a:t>
            </a:r>
            <a:r>
              <a:rPr lang="ru-RU" sz="185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850" b="1">
                <a:solidFill>
                  <a:srgbClr val="002060"/>
                </a:solidFill>
              </a:rPr>
              <a:t>Управление, эксплуатация и  обслуживание многоквартирного дома:</a:t>
            </a:r>
            <a:endParaRPr/>
          </a:p>
          <a:p>
            <a:pPr algn="just">
              <a:spcBef>
                <a:spcPts val="429"/>
              </a:spcBef>
              <a:defRPr/>
            </a:pPr>
            <a:r>
              <a:rPr lang="ru-RU" sz="1850" b="1">
                <a:solidFill>
                  <a:srgbClr val="C00000"/>
                </a:solidFill>
              </a:rPr>
              <a:t>Максимчук Ольга Викторовна </a:t>
            </a:r>
            <a:r>
              <a:rPr lang="ru-RU" sz="1850" b="1">
                <a:solidFill>
                  <a:srgbClr val="002060"/>
                </a:solidFill>
              </a:rPr>
              <a:t>– председатель ЦМК, доктор экономических наук, профессор, Почетный работник сферы образования Российской Федерации</a:t>
            </a:r>
            <a:endParaRPr/>
          </a:p>
          <a:p>
            <a:pPr algn="just">
              <a:spcBef>
                <a:spcPts val="429"/>
              </a:spcBef>
              <a:defRPr/>
            </a:pPr>
            <a:r>
              <a:rPr lang="ru-RU" sz="1850" b="1">
                <a:solidFill>
                  <a:srgbClr val="C00000"/>
                </a:solidFill>
              </a:rPr>
              <a:t>Абраменко Татьяна Николаевна  </a:t>
            </a:r>
            <a:r>
              <a:rPr lang="ru-RU" sz="1850" b="1">
                <a:solidFill>
                  <a:srgbClr val="002060"/>
                </a:solidFill>
              </a:rPr>
              <a:t>– преподаватель</a:t>
            </a:r>
            <a:endParaRPr/>
          </a:p>
          <a:p>
            <a:pPr algn="just">
              <a:spcBef>
                <a:spcPts val="429"/>
              </a:spcBef>
              <a:defRPr/>
            </a:pPr>
            <a:r>
              <a:rPr lang="ru-RU" sz="1850" b="1">
                <a:solidFill>
                  <a:srgbClr val="C00000"/>
                </a:solidFill>
              </a:rPr>
              <a:t>Буланова Светлана Васильевна  </a:t>
            </a:r>
            <a:r>
              <a:rPr lang="ru-RU" sz="1850" b="1">
                <a:solidFill>
                  <a:srgbClr val="002060"/>
                </a:solidFill>
              </a:rPr>
              <a:t>– преподаватель, главный специалист Управления инспекции государственного жилищного надзора Волгоградской области</a:t>
            </a:r>
            <a:endParaRPr/>
          </a:p>
          <a:p>
            <a:pPr algn="just">
              <a:spcBef>
                <a:spcPts val="429"/>
              </a:spcBef>
              <a:defRPr/>
            </a:pPr>
            <a:r>
              <a:rPr lang="ru-RU" sz="1850" b="1">
                <a:solidFill>
                  <a:srgbClr val="C00000"/>
                </a:solidFill>
              </a:rPr>
              <a:t>Николаева Зинаида Георгиевна </a:t>
            </a:r>
            <a:r>
              <a:rPr lang="ru-RU" sz="1850" b="1">
                <a:solidFill>
                  <a:srgbClr val="002060"/>
                </a:solidFill>
              </a:rPr>
              <a:t>– преподаватель</a:t>
            </a:r>
            <a:endParaRPr/>
          </a:p>
          <a:p>
            <a:pPr algn="just">
              <a:spcBef>
                <a:spcPts val="429"/>
              </a:spcBef>
              <a:defRPr/>
            </a:pPr>
            <a:r>
              <a:rPr lang="ru-RU" sz="1850" b="1">
                <a:solidFill>
                  <a:srgbClr val="C00000"/>
                </a:solidFill>
              </a:rPr>
              <a:t>Травин Владислав Игоревич </a:t>
            </a:r>
            <a:r>
              <a:rPr lang="ru-RU" sz="1850" b="1">
                <a:solidFill>
                  <a:srgbClr val="002060"/>
                </a:solidFill>
              </a:rPr>
              <a:t>– преподаватель</a:t>
            </a:r>
            <a:endParaRPr/>
          </a:p>
          <a:p>
            <a:pPr marL="0" indent="0" algn="just">
              <a:spcBef>
                <a:spcPts val="429"/>
              </a:spcBef>
              <a:buNone/>
              <a:defRPr/>
            </a:pPr>
            <a:r>
              <a:rPr lang="ru-RU" sz="1850" b="1" u="sng">
                <a:solidFill>
                  <a:srgbClr val="C00000"/>
                </a:solidFill>
              </a:rPr>
              <a:t>Гордость:</a:t>
            </a:r>
            <a:r>
              <a:rPr lang="ru-RU" sz="1850" b="1">
                <a:solidFill>
                  <a:srgbClr val="C00000"/>
                </a:solidFill>
              </a:rPr>
              <a:t> </a:t>
            </a:r>
            <a:r>
              <a:rPr lang="ru-RU" sz="1850" b="1">
                <a:solidFill>
                  <a:srgbClr val="002060"/>
                </a:solidFill>
              </a:rPr>
              <a:t>выпускник и активист добровольческого движения, победитель конкурса «Молодой управдом», специалист Управления инспекции государственного жилищного надзора Волгоградской области, победитель Всероссийского конкурса  </a:t>
            </a:r>
            <a:r>
              <a:rPr lang="ru-RU" sz="1850" b="1">
                <a:solidFill>
                  <a:srgbClr val="C00000"/>
                </a:solidFill>
              </a:rPr>
              <a:t>«ЛУЧШИЙ САНТЕХНИК – Кубок России»  Поволокина Ольга </a:t>
            </a:r>
            <a:endParaRPr/>
          </a:p>
          <a:p>
            <a:pPr marL="0" indent="0" algn="just">
              <a:spcBef>
                <a:spcPts val="429"/>
              </a:spcBef>
              <a:buNone/>
              <a:defRPr/>
            </a:pPr>
            <a:r>
              <a:rPr lang="ru-RU" sz="1850" b="1" u="sng">
                <a:solidFill>
                  <a:srgbClr val="C00000"/>
                </a:solidFill>
              </a:rPr>
              <a:t>Партнеры: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119673" y="131239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многоквартирными домами, экономика </a:t>
            </a:r>
            <a:endParaRPr lang="ru-RU" sz="2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AutoShape 2" descr="https://en.open-communication.ru/img/partner/brand-3-1.jpg?v=2"/>
          <p:cNvSpPr>
            <a:spLocks noChangeAspect="1" noChangeArrowheads="1"/>
          </p:cNvSpPr>
          <p:nvPr/>
        </p:nvSpPr>
        <p:spPr bwMode="auto">
          <a:xfrm>
            <a:off x="111125" y="-103188"/>
            <a:ext cx="217714" cy="217715"/>
          </a:xfrm>
          <a:prstGeom prst="rect">
            <a:avLst/>
          </a:prstGeom>
          <a:noFill/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82596" y="6239706"/>
            <a:ext cx="3679761" cy="5953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l="1521" t="8215" r="1897" b="4688"/>
          <a:stretch/>
        </p:blipFill>
        <p:spPr bwMode="auto">
          <a:xfrm>
            <a:off x="3345700" y="6329844"/>
            <a:ext cx="1962344" cy="49566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 l="1574" t="9488" r="6298" b="8283"/>
          <a:stretch/>
        </p:blipFill>
        <p:spPr bwMode="auto">
          <a:xfrm>
            <a:off x="1763687" y="6205196"/>
            <a:ext cx="1507460" cy="6298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Заголовок 1"/>
          <p:cNvSpPr txBox="1">
            <a:spLocks noGrp="1" noChangeShapeType="1"/>
          </p:cNvSpPr>
          <p:nvPr/>
        </p:nvSpPr>
        <p:spPr bwMode="auto">
          <a:xfrm>
            <a:off x="7385868" y="44544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 bwMode="auto">
          <a:xfrm>
            <a:off x="1119673" y="104405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</a:rPr>
              <a:t>ЦМК Санитарно-технические системы, управление 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 bwMode="auto">
          <a:xfrm>
            <a:off x="489858" y="1924045"/>
            <a:ext cx="8175949" cy="435133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ru-RU" sz="2000" b="1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ru-RU" sz="2000" b="1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ru-RU" sz="2000" b="1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ru-RU" sz="2000" b="1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2000"/>
          </a:p>
        </p:txBody>
      </p:sp>
      <p:sp>
        <p:nvSpPr>
          <p:cNvPr id="7" name="TextBox 6"/>
          <p:cNvSpPr txBox="1"/>
          <p:nvPr/>
        </p:nvSpPr>
        <p:spPr bwMode="auto">
          <a:xfrm>
            <a:off x="1119673" y="131239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многоквартирными домами, экономика </a:t>
            </a:r>
            <a:endParaRPr lang="ru-RU" sz="20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7524" y="1712509"/>
            <a:ext cx="8568952" cy="482003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18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 bwMode="auto">
          <a:xfrm>
            <a:off x="1119673" y="104405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</a:rPr>
              <a:t>ЦМК Санитарно-технические системы, управление 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19673" y="131239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многоквартирными домами, экономика </a:t>
            </a:r>
            <a:endParaRPr lang="ru-RU" sz="2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AutoShape 2" descr="https://en.open-communication.ru/img/partner/brand-3-1.jpg?v=2"/>
          <p:cNvSpPr>
            <a:spLocks noChangeAspect="1" noChangeArrowheads="1"/>
          </p:cNvSpPr>
          <p:nvPr/>
        </p:nvSpPr>
        <p:spPr bwMode="auto">
          <a:xfrm>
            <a:off x="111125" y="-103188"/>
            <a:ext cx="217714" cy="217715"/>
          </a:xfrm>
          <a:prstGeom prst="rect">
            <a:avLst/>
          </a:prstGeom>
          <a:noFill/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6154" t="30359" r="3075" b="900"/>
          <a:stretch/>
        </p:blipFill>
        <p:spPr bwMode="auto">
          <a:xfrm>
            <a:off x="1385555" y="1646127"/>
            <a:ext cx="6739605" cy="375194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 bwMode="auto">
          <a:xfrm>
            <a:off x="238162" y="5270618"/>
            <a:ext cx="8667674" cy="1279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00" b="1">
                <a:solidFill>
                  <a:srgbClr val="002060"/>
                </a:solidFill>
              </a:rPr>
              <a:t>Основатель и Директор </a:t>
            </a:r>
            <a:r>
              <a:rPr lang="ru-RU" sz="1300" b="1">
                <a:solidFill>
                  <a:srgbClr val="C00000"/>
                </a:solidFill>
              </a:rPr>
              <a:t>МУЗЕЯ ТЕПЛА </a:t>
            </a:r>
            <a:r>
              <a:rPr lang="ru-RU" sz="1300" b="1">
                <a:solidFill>
                  <a:srgbClr val="002060"/>
                </a:solidFill>
              </a:rPr>
              <a:t>ООО «Концессии теплоснабжения» </a:t>
            </a:r>
            <a:r>
              <a:rPr lang="ru-RU" sz="1300" b="1">
                <a:solidFill>
                  <a:srgbClr val="C00000"/>
                </a:solidFill>
              </a:rPr>
              <a:t>Олег Семенович Капустин </a:t>
            </a:r>
            <a:r>
              <a:rPr lang="ru-RU" sz="1300" b="1">
                <a:solidFill>
                  <a:srgbClr val="002060"/>
                </a:solidFill>
              </a:rPr>
              <a:t>- член комиссии Волгоградской области по лицензированию деятельности по управлению многоквартирными домами. Руководитель проектов АНО ДПО «Международная академия профессионального образования», председатель совета Правления Региональной общественной организации «Общественная инспекция – народный контроль Волгоградской области», Заслуженный работник жилищно-коммунального хозяйства Российской Федерации, Почетный академик Международной академии авторов научных открытий и изобретений и студенты группы </a:t>
            </a:r>
            <a:r>
              <a:rPr lang="ru-RU" sz="1300" b="1">
                <a:solidFill>
                  <a:srgbClr val="C00000"/>
                </a:solidFill>
              </a:rPr>
              <a:t>УМД 2-20/11-21</a:t>
            </a:r>
            <a:endParaRPr lang="ru-RU" sz="1300">
              <a:solidFill>
                <a:srgbClr val="C00000"/>
              </a:solidFill>
            </a:endParaRPr>
          </a:p>
        </p:txBody>
      </p:sp>
      <p:sp>
        <p:nvSpPr>
          <p:cNvPr id="9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19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/>
          <p:nvPr/>
        </p:nvSpPr>
        <p:spPr bwMode="auto">
          <a:xfrm>
            <a:off x="857250" y="1196975"/>
            <a:ext cx="7572375" cy="425450"/>
          </a:xfrm>
          <a:prstGeom prst="rect">
            <a:avLst/>
          </a:prstGeom>
        </p:spPr>
        <p:txBody>
          <a:bodyPr anchor="ctr"/>
          <a:lstStyle>
            <a:lvl1pPr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endParaRPr lang="ru-RU" sz="2400" b="1">
              <a:solidFill>
                <a:srgbClr val="1D5586"/>
              </a:solidFill>
            </a:endParaRPr>
          </a:p>
        </p:txBody>
      </p:sp>
      <p:sp>
        <p:nvSpPr>
          <p:cNvPr id="5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2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5503" t="12796" r="16575" b="21251"/>
          <a:stretch/>
        </p:blipFill>
        <p:spPr bwMode="auto">
          <a:xfrm>
            <a:off x="71754" y="332656"/>
            <a:ext cx="9000492" cy="6030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="http://schemas.openxmlformats.org/officeDocument/2006/math" xmlns:w="http://schemas.openxmlformats.org/wordprocessingml/2006/main">
      <p:transition spd="slow" advClick="1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296986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20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" name="AutoShape 2" descr="Лука Пачоли, папа бухучета: история основателя принципов бухгалте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7818" y="146816"/>
            <a:ext cx="8832850" cy="6357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26375" t="29000" r="25587" b="15000"/>
          <a:stretch/>
        </p:blipFill>
        <p:spPr bwMode="auto">
          <a:xfrm>
            <a:off x="462989" y="548680"/>
            <a:ext cx="8313173" cy="518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 bwMode="auto">
          <a:xfrm>
            <a:off x="1119673" y="104405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</a:rPr>
              <a:t>ЦМК Санитарно-технические системы, управление 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19673" y="1312399"/>
            <a:ext cx="794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многоквартирными домами, экономика </a:t>
            </a:r>
            <a:endParaRPr lang="ru-RU" sz="2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AutoShape 2" descr="https://en.open-communication.ru/img/partner/brand-3-1.jpg?v=2"/>
          <p:cNvSpPr>
            <a:spLocks noChangeAspect="1" noChangeArrowheads="1"/>
          </p:cNvSpPr>
          <p:nvPr/>
        </p:nvSpPr>
        <p:spPr bwMode="auto">
          <a:xfrm>
            <a:off x="111125" y="-103188"/>
            <a:ext cx="217714" cy="217715"/>
          </a:xfrm>
          <a:prstGeom prst="rect">
            <a:avLst/>
          </a:prstGeom>
          <a:noFill/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300"/>
          </a:p>
        </p:txBody>
      </p:sp>
      <p:sp>
        <p:nvSpPr>
          <p:cNvPr id="9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21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rcRect l="9052" t="17177" r="31099" b="20599"/>
          <a:stretch/>
        </p:blipFill>
        <p:spPr bwMode="auto">
          <a:xfrm>
            <a:off x="335652" y="1701178"/>
            <a:ext cx="8562784" cy="4812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-18214" y="6569076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22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79512" y="174263"/>
            <a:ext cx="8784976" cy="6509474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60000" algn="just"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360000" algn="just"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9450" t="24262" r="35426" b="25339"/>
          <a:stretch/>
        </p:blipFill>
        <p:spPr bwMode="auto">
          <a:xfrm>
            <a:off x="323528" y="332656"/>
            <a:ext cx="8496944" cy="623642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15816" y="404664"/>
            <a:ext cx="5614566" cy="22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23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95536" y="197346"/>
            <a:ext cx="8352928" cy="6186309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60000" algn="just"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360000" algn="just"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9053" t="37496" r="31682" b="27385"/>
          <a:stretch/>
        </p:blipFill>
        <p:spPr bwMode="auto">
          <a:xfrm>
            <a:off x="551034" y="2251803"/>
            <a:ext cx="8053413" cy="308180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539550" y="5500152"/>
            <a:ext cx="811552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</a:rPr>
              <a:t>По интересующим вопросам, касающихся приема, бланков заявления, просьба отправлять на почту: </a:t>
            </a:r>
            <a:r>
              <a:rPr lang="ru-RU" sz="2000" u="sng">
                <a:hlinkClick r:id="rId3" tooltip="mailto:volbts@volganet.ru"/>
              </a:rPr>
              <a:t>volbts@volganet.ru</a:t>
            </a:r>
            <a:endParaRPr lang="ru-RU" sz="2000"/>
          </a:p>
          <a:p>
            <a:pPr>
              <a:defRPr/>
            </a:pPr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9688" t="34559" r="20462" b="39755"/>
          <a:stretch/>
        </p:blipFill>
        <p:spPr bwMode="auto">
          <a:xfrm>
            <a:off x="539550" y="350724"/>
            <a:ext cx="8115520" cy="1835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24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95536" y="327527"/>
            <a:ext cx="8352928" cy="6109365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60000" algn="just"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360000" algn="just"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21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1700" b="1">
              <a:solidFill>
                <a:srgbClr val="002060"/>
              </a:solidFill>
            </a:endParaRPr>
          </a:p>
          <a:p>
            <a:pPr marL="645750" indent="-285750" algn="just">
              <a:buFontTx/>
              <a:buChar char="-"/>
              <a:defRPr/>
            </a:pPr>
            <a:endParaRPr lang="ru-RU" sz="1700" b="1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8651" t="16401" r="29525" b="19200"/>
          <a:stretch/>
        </p:blipFill>
        <p:spPr bwMode="auto">
          <a:xfrm>
            <a:off x="611560" y="548680"/>
            <a:ext cx="7920880" cy="568863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16138" t="13601" r="64962" b="54076"/>
          <a:stretch/>
        </p:blipFill>
        <p:spPr bwMode="auto">
          <a:xfrm>
            <a:off x="1998187" y="404664"/>
            <a:ext cx="5147625" cy="495214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 noGrp="1" noChangeShapeType="1"/>
          </p:cNvSpPr>
          <p:nvPr/>
        </p:nvSpPr>
        <p:spPr bwMode="auto">
          <a:xfrm>
            <a:off x="214297" y="5603588"/>
            <a:ext cx="8715403" cy="826633"/>
          </a:xfrm>
          <a:prstGeom prst="rect">
            <a:avLst/>
          </a:prstGeom>
          <a:noFill/>
        </p:spPr>
        <p:txBody>
          <a:bodyPr lIns="65314" tIns="32657" rIns="65314" bIns="32657" anchor="ctr" anchorCtr="0"/>
          <a:lstStyle/>
          <a:p>
            <a:pPr lvl="0" algn="ctr">
              <a:defRPr/>
            </a:pPr>
            <a:r>
              <a:rPr sz="2000" b="1">
                <a:solidFill>
                  <a:srgbClr val="C00000"/>
                </a:solidFill>
                <a:latin typeface="Arial"/>
                <a:ea typeface="Arial"/>
                <a:cs typeface="Arial"/>
              </a:rPr>
              <a:t>ГБПОУ «Волгоградский строительный техникум» </a:t>
            </a:r>
            <a:endParaRPr lang="ru-RU" sz="2000" b="1">
              <a:solidFill>
                <a:srgbClr val="C00000"/>
              </a:solidFill>
              <a:latin typeface="Arial"/>
              <a:ea typeface="Arial"/>
              <a:cs typeface="Arial"/>
            </a:endParaRPr>
          </a:p>
          <a:p>
            <a:pPr lvl="0" algn="r">
              <a:defRPr/>
            </a:pPr>
            <a:r>
              <a:rPr lang="en-US" sz="2000" b="1">
                <a:solidFill>
                  <a:srgbClr val="002060"/>
                </a:solidFill>
                <a:latin typeface="Arial"/>
                <a:ea typeface="Arial"/>
                <a:cs typeface="Arial"/>
              </a:rPr>
              <a:t> e-mail: </a:t>
            </a:r>
            <a:r>
              <a:rPr lang="en-US" sz="2000" b="1" u="sng">
                <a:solidFill>
                  <a:schemeClr val="hlink"/>
                </a:solidFill>
                <a:latin typeface="Arial"/>
                <a:ea typeface="Arial"/>
                <a:cs typeface="Arial"/>
                <a:hlinkClick r:id="rId3" tooltip="mailto:volst@mail.ru"/>
              </a:rPr>
              <a:t>volst@mail.ru</a:t>
            </a:r>
            <a:endParaRPr sz="2000">
              <a:latin typeface="Arial"/>
              <a:ea typeface="Arial"/>
              <a:cs typeface="Arial"/>
            </a:endParaRPr>
          </a:p>
          <a:p>
            <a:pPr lvl="0" algn="r">
              <a:defRPr/>
            </a:pPr>
            <a:r>
              <a:rPr lang="ru-RU" sz="2000" b="1">
                <a:solidFill>
                  <a:srgbClr val="002060"/>
                </a:solidFill>
                <a:latin typeface="Arial"/>
                <a:ea typeface="Arial"/>
                <a:cs typeface="Arial"/>
              </a:rPr>
              <a:t>Телефоны приемной комиссии: 8 (8442) </a:t>
            </a:r>
            <a:r>
              <a:rPr lang="ru-RU" sz="2000" b="1">
                <a:solidFill>
                  <a:srgbClr val="C00000"/>
                </a:solidFill>
                <a:latin typeface="Arial"/>
                <a:ea typeface="Arial"/>
                <a:cs typeface="Arial"/>
              </a:rPr>
              <a:t>37-66-25, 37-67-18, 71-52-29</a:t>
            </a:r>
            <a:endParaRPr sz="2000"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78" name="Rectangle 75"/>
          <p:cNvSpPr>
            <a:spLocks noGrp="1" noChangeShapeType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24579" name="Rectangle 101"/>
          <p:cNvSpPr>
            <a:spLocks noGrp="1" noChangeShapeType="1"/>
          </p:cNvSpPr>
          <p:nvPr/>
        </p:nvSpPr>
        <p:spPr bwMode="auto">
          <a:xfrm>
            <a:off x="0" y="5751512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24580" name="Rectangle 82"/>
          <p:cNvSpPr>
            <a:spLocks noGrp="1" noChangeShapeType="1"/>
          </p:cNvSpPr>
          <p:nvPr/>
        </p:nvSpPr>
        <p:spPr bwMode="auto">
          <a:xfrm>
            <a:off x="373062" y="1007467"/>
            <a:ext cx="8174037" cy="5539978"/>
          </a:xfrm>
          <a:prstGeom prst="rect">
            <a:avLst/>
          </a:prstGeom>
        </p:spPr>
        <p:txBody>
          <a:bodyPr lIns="91440" tIns="45720" rIns="91440" bIns="45720" anchor="ctr" anchorCtr="0">
            <a:spAutoFit/>
          </a:bodyPr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chemeClr val="dk2"/>
                </a:solidFill>
                <a:latin typeface="Arial"/>
              </a:rPr>
              <a:t>БЛАГОДАРЮ ЗА ВНИМАНИЕ!</a:t>
            </a:r>
            <a:endParaRPr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ru-RU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ru-RU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ru-RU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en-US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en-US" sz="1800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en-US" sz="1800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en-US" sz="1800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1800" b="1" i="0" u="none">
                <a:solidFill>
                  <a:srgbClr val="C00000"/>
                </a:solidFill>
                <a:latin typeface="Arial"/>
              </a:rPr>
              <a:t>ПРЕДСЕДАТЕЛЬ ЦМК САНИТАРНО-ТЕХНИЧЕСКИХ СИСТЕМ, УПРАВЛЕНИЯ МНОГОКВАРТИРНЫМИ ДОМАМИ, ЭКОНОМИКИ</a:t>
            </a:r>
            <a:endParaRPr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ru-RU" sz="1800" b="1" i="0" u="none">
              <a:solidFill>
                <a:schemeClr val="dk2"/>
              </a:solidFill>
              <a:latin typeface="Arial"/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en-US" sz="1800" b="1" i="0" u="none">
                <a:solidFill>
                  <a:schemeClr val="dk2"/>
                </a:solidFill>
                <a:latin typeface="Arial"/>
              </a:rPr>
              <a:t>Максимчук Ольга Викторовна, д.э.н., профессор, </a:t>
            </a:r>
            <a:endParaRPr lang="ru-RU" sz="1800" b="1" i="0" u="none">
              <a:solidFill>
                <a:schemeClr val="dk2"/>
              </a:solidFill>
              <a:latin typeface="Arial"/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1800" b="1">
                <a:solidFill>
                  <a:schemeClr val="dk2"/>
                </a:solidFill>
                <a:latin typeface="Arial"/>
              </a:rPr>
              <a:t>Ко</a:t>
            </a:r>
            <a:r>
              <a:rPr lang="ru-RU" sz="1800" b="1" i="0" u="none">
                <a:solidFill>
                  <a:schemeClr val="dk2"/>
                </a:solidFill>
                <a:latin typeface="Arial"/>
              </a:rPr>
              <a:t>нтактный</a:t>
            </a:r>
            <a:r>
              <a:rPr lang="en-US" sz="1800" b="1" i="0" u="none">
                <a:solidFill>
                  <a:schemeClr val="dk2"/>
                </a:solidFill>
                <a:latin typeface="Arial"/>
              </a:rPr>
              <a:t> телефон: +7 903 372 23 16</a:t>
            </a:r>
            <a:endParaRPr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en-US" sz="1800" b="1" i="0" u="none">
                <a:solidFill>
                  <a:schemeClr val="dk2"/>
                </a:solidFill>
                <a:latin typeface="Arial"/>
              </a:rPr>
              <a:t>E-mail: </a:t>
            </a:r>
            <a:r>
              <a:rPr lang="en-US" sz="1800" b="1" u="sng">
                <a:solidFill>
                  <a:schemeClr val="dk2"/>
                </a:solidFill>
                <a:latin typeface="Arial"/>
                <a:hlinkClick r:id="rId2" tooltip="mailto:olga_maksimchuk@mail.ru"/>
              </a:rPr>
              <a:t>olga_maksimchuk@mail.ru</a:t>
            </a:r>
            <a:r>
              <a:rPr lang="ru-RU" sz="1800" b="1">
                <a:solidFill>
                  <a:schemeClr val="dk2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4581" name="Picture 5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3419872" y="1772816"/>
            <a:ext cx="2181225" cy="28479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/>
          <p:nvPr/>
        </p:nvSpPr>
        <p:spPr bwMode="auto">
          <a:xfrm>
            <a:off x="857250" y="1196975"/>
            <a:ext cx="7572375" cy="425450"/>
          </a:xfrm>
          <a:prstGeom prst="rect">
            <a:avLst/>
          </a:prstGeom>
        </p:spPr>
        <p:txBody>
          <a:bodyPr anchor="ctr"/>
          <a:lstStyle>
            <a:lvl1pPr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7799388" algn="r"/>
              </a:tabLs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endParaRPr lang="ru-RU" sz="2400" b="1">
              <a:solidFill>
                <a:srgbClr val="1D5586"/>
              </a:solidFill>
            </a:endParaRPr>
          </a:p>
        </p:txBody>
      </p:sp>
      <p:sp>
        <p:nvSpPr>
          <p:cNvPr id="5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3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5302" t="10054" r="17515" b="31295"/>
          <a:stretch/>
        </p:blipFill>
        <p:spPr bwMode="auto">
          <a:xfrm>
            <a:off x="286953" y="332656"/>
            <a:ext cx="8712968" cy="6048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="http://schemas.openxmlformats.org/officeDocument/2006/math" xmlns:w="http://schemas.openxmlformats.org/wordprocessingml/2006/main">
      <p:transition spd="slow" advClick="1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2960888" name="Title 5"/>
          <p:cNvSpPr txBox="1"/>
          <p:nvPr/>
        </p:nvSpPr>
        <p:spPr bwMode="auto">
          <a:xfrm>
            <a:off x="857250" y="1196974"/>
            <a:ext cx="7572375" cy="425449"/>
          </a:xfrm>
          <a:prstGeom prst="rect">
            <a:avLst/>
          </a:prstGeom>
        </p:spPr>
        <p:txBody>
          <a:bodyPr anchor="ctr"/>
          <a:lstStyle>
            <a:lvl1pPr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tabLst>
                <a:tab pos="7799387" algn="r"/>
              </a:tabLs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endParaRPr lang="ru-RU" sz="2400" b="1">
              <a:solidFill>
                <a:srgbClr val="1D5586"/>
              </a:solidFill>
            </a:endParaRPr>
          </a:p>
        </p:txBody>
      </p:sp>
      <p:sp>
        <p:nvSpPr>
          <p:cNvPr id="119923765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1" cy="288923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4</a:t>
            </a:r>
            <a:endParaRPr/>
          </a:p>
        </p:txBody>
      </p:sp>
      <p:sp>
        <p:nvSpPr>
          <p:cNvPr id="520978200" name="TextBox 520978199"/>
          <p:cNvSpPr txBox="1"/>
          <p:nvPr/>
        </p:nvSpPr>
        <p:spPr bwMode="auto">
          <a:xfrm>
            <a:off x="1619671" y="250824"/>
            <a:ext cx="4701770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/>
          </a:p>
        </p:txBody>
      </p:sp>
      <p:sp>
        <p:nvSpPr>
          <p:cNvPr id="956703909" name="Прямоугольник 8"/>
          <p:cNvSpPr/>
          <p:nvPr/>
        </p:nvSpPr>
        <p:spPr bwMode="auto">
          <a:xfrm>
            <a:off x="418609" y="347884"/>
            <a:ext cx="8303145" cy="6126516"/>
          </a:xfrm>
          <a:prstGeom prst="rect">
            <a:avLst/>
          </a:prstGeom>
          <a:ln w="203200" cmpd="thickThin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sz="3600"/>
          </a:p>
          <a:p>
            <a:pPr algn="just">
              <a:defRPr/>
            </a:pPr>
            <a:r>
              <a:rPr lang="ru-RU" sz="3600" b="1" i="0" u="none" strike="noStrike" cap="none" spc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ВАЖНО!!!</a:t>
            </a:r>
            <a:r>
              <a:rPr lang="ru-RU" sz="3600" b="1" i="0" u="none" strike="noStrike" cap="none" spc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Каждый год в третье воскресенье марта в России отмечают профессиональный праздник — </a:t>
            </a:r>
            <a:r>
              <a:rPr lang="ru-RU" sz="3600" b="1" i="0" u="none" strike="noStrike" cap="none" spc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День работников бытового обслуживания населения и жилищно-коммунального хозяйства — отмечают люди, чья работа связана с различной сферой обслуживания, в том числе и работники ЖКХ</a:t>
            </a:r>
            <a:r>
              <a:rPr lang="ru-RU" sz="3600" b="1" i="0" u="none" strike="noStrike" cap="none" spc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6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endParaRPr>
          </a:p>
          <a:p>
            <a:pPr algn="just">
              <a:defRPr/>
            </a:pPr>
            <a:endParaRPr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="http://schemas.openxmlformats.org/officeDocument/2006/math" xmlns:w="http://schemas.openxmlformats.org/wordprocessingml/2006/main">
      <p:transition spd="slow" advClick="1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0044401" name="Title 5"/>
          <p:cNvSpPr txBox="1">
            <a:spLocks noGrp="1" noChangeShapeType="1"/>
          </p:cNvSpPr>
          <p:nvPr/>
        </p:nvSpPr>
        <p:spPr bwMode="auto">
          <a:xfrm>
            <a:off x="971550" y="1196974"/>
            <a:ext cx="7572375" cy="42544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203105083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44526639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296986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5</a:t>
            </a:r>
            <a:endParaRPr/>
          </a:p>
        </p:txBody>
      </p:sp>
      <p:sp>
        <p:nvSpPr>
          <p:cNvPr id="1810453146" name=" 1810453145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36510877" name="TextBox 1836510876"/>
          <p:cNvSpPr txBox="1"/>
          <p:nvPr/>
        </p:nvSpPr>
        <p:spPr bwMode="auto">
          <a:xfrm>
            <a:off x="301615" y="2622374"/>
            <a:ext cx="4456193" cy="393195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just">
              <a:defRPr/>
            </a:pPr>
            <a:r>
              <a:rPr b="1" i="0" u="none">
                <a:solidFill>
                  <a:srgbClr val="17375E"/>
                </a:solidFill>
              </a:rPr>
              <a:t>Умное ЖКХ характеризуется 3 основными уровнями:</a:t>
            </a:r>
            <a:endParaRPr/>
          </a:p>
          <a:p>
            <a:pPr lvl="0" algn="just">
              <a:defRPr/>
            </a:pPr>
            <a:r>
              <a:rPr b="1" i="0" u="none">
                <a:solidFill>
                  <a:srgbClr val="17375E"/>
                </a:solidFill>
              </a:rPr>
              <a:t>Локальным  </a:t>
            </a:r>
            <a:r>
              <a:rPr>
                <a:solidFill>
                  <a:srgbClr val="17375E"/>
                </a:solidFill>
              </a:rPr>
              <a:t>– расположением счетчиков – дома, квартиры;</a:t>
            </a:r>
            <a:endParaRPr/>
          </a:p>
          <a:p>
            <a:pPr lvl="0" algn="just">
              <a:defRPr/>
            </a:pPr>
            <a:r>
              <a:rPr b="1" i="0" u="none">
                <a:solidFill>
                  <a:srgbClr val="17375E"/>
                </a:solidFill>
              </a:rPr>
              <a:t>Уровнем сбора показаний </a:t>
            </a:r>
            <a:r>
              <a:rPr>
                <a:solidFill>
                  <a:srgbClr val="17375E"/>
                </a:solidFill>
              </a:rPr>
              <a:t>– умные счетчики используют для передачи информации беспроводные (и проводные) технологии: Wi-Fi, PLC, NB-IoT, LPWAN, LoRaWAN и т.д.;</a:t>
            </a:r>
            <a:endParaRPr/>
          </a:p>
          <a:p>
            <a:pPr algn="just">
              <a:defRPr/>
            </a:pPr>
            <a:r>
              <a:rPr b="1" i="0" u="none">
                <a:solidFill>
                  <a:srgbClr val="17375E"/>
                </a:solidFill>
              </a:rPr>
              <a:t> Уровнем обработки информации, анализа и получения конечных результатов расчетов - </a:t>
            </a:r>
            <a:r>
              <a:rPr>
                <a:solidFill>
                  <a:srgbClr val="17375E"/>
                </a:solidFill>
              </a:rPr>
              <a:t>пользователь может получить в личном кабинете после предварительной авторизации</a:t>
            </a:r>
            <a:endParaRPr/>
          </a:p>
        </p:txBody>
      </p:sp>
      <p:sp>
        <p:nvSpPr>
          <p:cNvPr id="1272044128" name="TextBox 1272044127"/>
          <p:cNvSpPr txBox="1"/>
          <p:nvPr/>
        </p:nvSpPr>
        <p:spPr bwMode="auto">
          <a:xfrm>
            <a:off x="4757737" y="149364"/>
            <a:ext cx="4204080" cy="64008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lvl="0" algn="just">
              <a:defRPr/>
            </a:pPr>
            <a:r>
              <a:rPr b="1" i="0" u="none">
                <a:solidFill>
                  <a:srgbClr val="17375E"/>
                </a:solidFill>
              </a:rPr>
              <a:t>Электронные услуги и сервисы:</a:t>
            </a:r>
            <a:endParaRPr/>
          </a:p>
          <a:p>
            <a:pPr lvl="0" algn="just">
              <a:defRPr/>
            </a:pPr>
            <a:r>
              <a:rPr>
                <a:solidFill>
                  <a:srgbClr val="17375E"/>
                </a:solidFill>
              </a:rPr>
              <a:t>- «Диспетчерская»: автоматизация приёма и контроля заявок от жителей МКД; </a:t>
            </a:r>
            <a:endParaRPr/>
          </a:p>
          <a:p>
            <a:pPr lvl="0" algn="just">
              <a:defRPr/>
            </a:pPr>
            <a:r>
              <a:rPr>
                <a:solidFill>
                  <a:srgbClr val="17375E"/>
                </a:solidFill>
              </a:rPr>
              <a:t>- «ОСС на 100%»: оформление и сохранение всех документов для общего собрания собственников в электронном виде с возможностью выгрузки в ГИС ЖКХ;</a:t>
            </a:r>
            <a:endParaRPr/>
          </a:p>
          <a:p>
            <a:pPr lvl="0" algn="just">
              <a:defRPr/>
            </a:pPr>
            <a:r>
              <a:rPr>
                <a:solidFill>
                  <a:srgbClr val="17375E"/>
                </a:solidFill>
              </a:rPr>
              <a:t>- «Моя Квартира»: проведение электронных голосований на общем собрании собственников помещений в МКД;</a:t>
            </a:r>
            <a:endParaRPr/>
          </a:p>
          <a:p>
            <a:pPr lvl="0" algn="just">
              <a:defRPr/>
            </a:pPr>
            <a:r>
              <a:rPr>
                <a:solidFill>
                  <a:srgbClr val="17375E"/>
                </a:solidFill>
              </a:rPr>
              <a:t>- «Адаптер»: настройка обмена сведениями из вашей рабочей программы и выгрузкой их в ГИС ЖКХ нажатием кнопки в личном кабинете организации;</a:t>
            </a:r>
            <a:endParaRPr/>
          </a:p>
          <a:p>
            <a:pPr algn="just">
              <a:defRPr/>
            </a:pPr>
            <a:r>
              <a:rPr>
                <a:solidFill>
                  <a:srgbClr val="17375E"/>
                </a:solidFill>
              </a:rPr>
              <a:t>- «Анализ полноты раскрытия информации в ГИС ЖКХ»: получение структурных отчетов о полноте размещения сведений по каждому разделу системы </a:t>
            </a:r>
            <a:endParaRPr/>
          </a:p>
        </p:txBody>
      </p:sp>
      <p:pic>
        <p:nvPicPr>
          <p:cNvPr id="276218738" name="Picture 13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671927" y="246855"/>
            <a:ext cx="3715567" cy="23256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6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95536" y="164693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ВЫБИРАЯ ОБРАЗОВАНИЕ ПО СПЕЦИАЛЬНОСТИ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08.02.14 Эксплуатация и обслуживание многоквартирного дома 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– ВЫ ВЫБИРАЕТЕ: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23527" y="1932478"/>
            <a:ext cx="8497411" cy="4358675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817200" indent="-457200" algn="ctr">
              <a:buAutoNum type="arabicPeriod"/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ЛИЧНОСТНОЕ И ПРОФЕССИОНАЛЬНОЕ </a:t>
            </a:r>
            <a:endParaRPr/>
          </a:p>
          <a:p>
            <a:pPr marL="360000"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РАЗВИТИЕ В СОЦИАЛЬНОЗНАЧИМЫХ, </a:t>
            </a:r>
            <a:endParaRPr/>
          </a:p>
          <a:p>
            <a:pPr marL="360000"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ВОСТРЕБОВАННЫХ ВИДАХ ДЕЯТЕЛЬНОСТИ: </a:t>
            </a:r>
            <a:endParaRPr/>
          </a:p>
          <a:p>
            <a:pPr marL="72000" algn="just">
              <a:defRPr/>
            </a:pPr>
            <a:r>
              <a:rPr lang="ru-RU" sz="2600" b="1">
                <a:solidFill>
                  <a:srgbClr val="002060"/>
                </a:solidFill>
              </a:rPr>
              <a:t>- </a:t>
            </a:r>
            <a:r>
              <a:rPr lang="ru-RU" sz="2600" b="1" i="0" u="none" strike="noStrike" cap="none" spc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Обеспечение управления многоквартирным домом.</a:t>
            </a:r>
            <a:endParaRPr sz="2600">
              <a:solidFill>
                <a:srgbClr val="002060"/>
              </a:solidFill>
            </a:endParaRPr>
          </a:p>
          <a:p>
            <a:pPr marL="72000" algn="just">
              <a:defRPr/>
            </a:pPr>
            <a:r>
              <a:rPr lang="ru-RU" sz="2600" b="1">
                <a:solidFill>
                  <a:srgbClr val="002060"/>
                </a:solidFill>
              </a:rPr>
              <a:t>- </a:t>
            </a:r>
            <a:r>
              <a:rPr lang="ru-RU" sz="2600" b="1" i="0" u="none" strike="noStrike" cap="none" spc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Обеспечение и проведение работ по эксплуатации, обслуживанию и ремонту общего имущества многоквартирного дома.</a:t>
            </a:r>
            <a:endParaRPr sz="2600">
              <a:solidFill>
                <a:srgbClr val="002060"/>
              </a:solidFill>
            </a:endParaRPr>
          </a:p>
          <a:p>
            <a:pPr marL="72000" algn="just">
              <a:defRPr/>
            </a:pPr>
            <a:r>
              <a:rPr lang="ru-RU" sz="2600" b="1">
                <a:solidFill>
                  <a:srgbClr val="002060"/>
                </a:solidFill>
              </a:rPr>
              <a:t>- </a:t>
            </a:r>
            <a:r>
              <a:rPr lang="ru-RU" sz="2600" b="1" i="0" u="none" strike="noStrike" cap="none" spc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Обеспечение и проведение работ по санитарному содержанию, безопасному проживанию и благоустройству общего имущества многоквартирного дома и придомовой территории.</a:t>
            </a:r>
            <a:endParaRPr sz="26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7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68900" t="19201" r="12988" b="68199"/>
          <a:stretch/>
        </p:blipFill>
        <p:spPr bwMode="auto">
          <a:xfrm>
            <a:off x="6300192" y="1844825"/>
            <a:ext cx="1656184" cy="648072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/>
          <p:cNvSpPr/>
          <p:nvPr/>
        </p:nvSpPr>
        <p:spPr bwMode="auto">
          <a:xfrm>
            <a:off x="275803" y="260648"/>
            <a:ext cx="8592394" cy="6163691"/>
          </a:xfrm>
          <a:prstGeom prst="wedgeRoundRectCallout">
            <a:avLst>
              <a:gd name="adj1" fmla="val -18420"/>
              <a:gd name="adj2" fmla="val 48404"/>
              <a:gd name="adj3" fmla="val 16667"/>
            </a:avLst>
          </a:prstGeom>
          <a:solidFill>
            <a:srgbClr val="FFFFCC"/>
          </a:solidFill>
          <a:ln w="184150" cmpd="thinThick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latin typeface="Arial"/>
                <a:cs typeface="Arial"/>
              </a:rPr>
              <a:t>МНЕНИЕ ЭКСПЕРТОВ:</a:t>
            </a:r>
            <a:endParaRPr/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            Профессия сантехника является одной из </a:t>
            </a:r>
            <a:r>
              <a:rPr lang="ru-RU" sz="2000" b="1" u="sng">
                <a:solidFill>
                  <a:srgbClr val="C00000"/>
                </a:solidFill>
                <a:latin typeface="Arial"/>
                <a:cs typeface="Arial"/>
              </a:rPr>
              <a:t>ключевых фигур в организации</a:t>
            </a: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. Что может зависеть от техника, который отвечает за эксплуатацию и обслуживание многоквартирного дома? Несколько примеров:</a:t>
            </a:r>
            <a:endParaRPr/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- обеспечение </a:t>
            </a:r>
            <a:r>
              <a:rPr lang="ru-RU" sz="2000" b="1" u="sng">
                <a:solidFill>
                  <a:srgbClr val="002060"/>
                </a:solidFill>
                <a:latin typeface="Arial"/>
                <a:cs typeface="Arial"/>
              </a:rPr>
              <a:t>управления</a:t>
            </a: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 многоквартирным домом;</a:t>
            </a:r>
            <a:endParaRPr/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- </a:t>
            </a:r>
            <a:r>
              <a:rPr lang="ru-RU" sz="2000" b="1" u="sng">
                <a:solidFill>
                  <a:srgbClr val="002060"/>
                </a:solidFill>
                <a:latin typeface="Arial"/>
                <a:cs typeface="Arial"/>
              </a:rPr>
              <a:t>обеспечение и проведение работ по эксплуатации, обслуживанию и ремонту</a:t>
            </a: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 общего имущества многоквартирного дома;</a:t>
            </a:r>
            <a:endParaRPr/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- обеспечение и проведение работ по </a:t>
            </a:r>
            <a:r>
              <a:rPr lang="ru-RU" sz="2000" b="1" u="sng">
                <a:solidFill>
                  <a:srgbClr val="002060"/>
                </a:solidFill>
                <a:latin typeface="Arial"/>
                <a:cs typeface="Arial"/>
              </a:rPr>
              <a:t>санитарному содержанию, безопасному проживанию и благоустройству общего имущества многоквартирного дома и придомовой территории</a:t>
            </a: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;</a:t>
            </a:r>
            <a:endParaRPr/>
          </a:p>
          <a:p>
            <a:pPr algn="just">
              <a:defRPr/>
            </a:pPr>
            <a:r>
              <a:rPr lang="ru-RU" sz="2000" b="1">
                <a:solidFill>
                  <a:srgbClr val="002060"/>
                </a:solidFill>
                <a:latin typeface="Arial"/>
                <a:cs typeface="Arial"/>
              </a:rPr>
              <a:t>- выполнение работ по одной или нескольким профессиям рабочих, должностям служащих.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8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95536" y="28109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ВЫБИРАЯ ОБРАЗОВАНИЕ ПО СПЕЦИАЛЬНОСТИ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08.02.14 Эксплуатация и обслуживание многоквартирного дома </a:t>
            </a:r>
            <a:r>
              <a:rPr lang="ru-RU" sz="2400" b="1">
                <a:solidFill>
                  <a:srgbClr val="002060"/>
                </a:solidFill>
                <a:latin typeface="Arial"/>
                <a:cs typeface="Arial"/>
              </a:rPr>
              <a:t>– ВЫ ВЫБИРАЕТЕ: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51519" y="1680446"/>
            <a:ext cx="8643407" cy="4754916"/>
          </a:xfrm>
          <a:prstGeom prst="rect">
            <a:avLst/>
          </a:prstGeom>
          <a:ln w="136525" cmpd="thinThick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60000" algn="ctr">
              <a:defRPr/>
            </a:pPr>
            <a:r>
              <a:rPr lang="ru-RU" sz="2400" b="1">
                <a:solidFill>
                  <a:srgbClr val="C00000"/>
                </a:solidFill>
                <a:latin typeface="Arial"/>
                <a:cs typeface="Arial"/>
              </a:rPr>
              <a:t>2. МАТЕРИАЛЬНОЕ БЛАГОСОСТОЯНИЕ И ДОСТОЙНЫЙ УРОВЕНЬ ЗАРАБОТНОЙ ПЛАТЫ:</a:t>
            </a:r>
            <a:endParaRPr/>
          </a:p>
          <a:p>
            <a:pPr marL="702900" indent="-342900" algn="just">
              <a:buFontTx/>
              <a:buChar char="-"/>
              <a:defRPr/>
            </a:pPr>
            <a:r>
              <a:rPr lang="ru-RU" sz="2400" b="1">
                <a:solidFill>
                  <a:srgbClr val="002060"/>
                </a:solidFill>
              </a:rPr>
              <a:t>Высокая востребованность на рынке труда и профессий;</a:t>
            </a:r>
            <a:endParaRPr/>
          </a:p>
          <a:p>
            <a:pPr marL="702900" indent="-342900" algn="just">
              <a:buFontTx/>
              <a:buChar char="-"/>
              <a:defRPr/>
            </a:pPr>
            <a:r>
              <a:rPr lang="ru-RU" sz="2400" b="1">
                <a:solidFill>
                  <a:srgbClr val="002060"/>
                </a:solidFill>
              </a:rPr>
              <a:t>Стабильный спрос на специалистов по эксплуатации зданий и сооружений;</a:t>
            </a:r>
            <a:endParaRPr/>
          </a:p>
          <a:p>
            <a:pPr marL="702900" indent="-342900" algn="just">
              <a:buFontTx/>
              <a:buChar char="-"/>
              <a:defRPr/>
            </a:pPr>
            <a:r>
              <a:rPr lang="ru-RU" sz="2400" b="1">
                <a:solidFill>
                  <a:srgbClr val="002060"/>
                </a:solidFill>
              </a:rPr>
              <a:t>Заработная плата от 35 тыс. руб. и выше в 1-ый год работы после обучения;</a:t>
            </a:r>
            <a:endParaRPr/>
          </a:p>
          <a:p>
            <a:pPr marL="702900" indent="-342900" algn="just">
              <a:buFontTx/>
              <a:buChar char="-"/>
              <a:defRPr/>
            </a:pPr>
            <a:r>
              <a:rPr lang="ru-RU" sz="2400" b="1">
                <a:solidFill>
                  <a:srgbClr val="002060"/>
                </a:solidFill>
              </a:rPr>
              <a:t>Социальные гарантии;</a:t>
            </a:r>
            <a:endParaRPr/>
          </a:p>
          <a:p>
            <a:pPr marL="702900" indent="-342900" algn="just">
              <a:buFontTx/>
              <a:buChar char="-"/>
              <a:defRPr/>
            </a:pPr>
            <a:r>
              <a:rPr lang="ru-RU" sz="2400" b="1">
                <a:solidFill>
                  <a:srgbClr val="002060"/>
                </a:solidFill>
              </a:rPr>
              <a:t>Возможность совмещения профессий и ведения работы с применением современных приспособлений, инструментов, механизмов, материалов и сырья, цифровых технологий </a:t>
            </a:r>
            <a:endParaRPr/>
          </a:p>
          <a:p>
            <a:pPr algn="just">
              <a:defRPr/>
            </a:pP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9658046" name="Rectangle 8"/>
          <p:cNvSpPr>
            <a:spLocks noGrp="1" noChangeShapeType="1"/>
          </p:cNvSpPr>
          <p:nvPr/>
        </p:nvSpPr>
        <p:spPr bwMode="auto">
          <a:xfrm>
            <a:off x="0" y="1331911"/>
            <a:ext cx="9144000" cy="0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19216714" name="Заголовок 1"/>
          <p:cNvSpPr txBox="1">
            <a:spLocks noGrp="1" noChangeShapeType="1"/>
          </p:cNvSpPr>
          <p:nvPr/>
        </p:nvSpPr>
        <p:spPr bwMode="auto">
          <a:xfrm>
            <a:off x="0" y="6550200"/>
            <a:ext cx="1619672" cy="2889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1" u="sng">
                <a:solidFill>
                  <a:srgbClr val="376092"/>
                </a:solidFill>
                <a:latin typeface="Arial"/>
              </a:rPr>
              <a:t>Слайд  9</a:t>
            </a:r>
            <a:endParaRPr/>
          </a:p>
        </p:txBody>
      </p:sp>
      <p:sp>
        <p:nvSpPr>
          <p:cNvPr id="1711698794" name=" 1711698793"/>
          <p:cNvSpPr/>
          <p:nvPr/>
        </p:nvSpPr>
        <p:spPr bwMode="auto">
          <a:xfrm>
            <a:off x="3531012" y="2256578"/>
            <a:ext cx="1590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4719" y="216076"/>
            <a:ext cx="8991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>
                <a:solidFill>
                  <a:srgbClr val="C00000"/>
                </a:solidFill>
              </a:rPr>
              <a:t>ОТРАСЛЕВЫЕ РАБОТОДАТЕЛИ – </a:t>
            </a:r>
            <a:r>
              <a:rPr lang="ru-RU" sz="2000" b="1">
                <a:solidFill>
                  <a:schemeClr val="tx2">
                    <a:lumMod val="50000"/>
                  </a:schemeClr>
                </a:solidFill>
              </a:rPr>
              <a:t>В Волгоградской области обслуживают и управляют жилым фондом</a:t>
            </a:r>
            <a:r>
              <a:rPr lang="ru-RU" sz="2000" b="1">
                <a:solidFill>
                  <a:srgbClr val="C00000"/>
                </a:solidFill>
              </a:rPr>
              <a:t> 333 </a:t>
            </a:r>
            <a:r>
              <a:rPr lang="ru-RU" sz="2000" b="1">
                <a:solidFill>
                  <a:schemeClr val="tx2">
                    <a:lumMod val="50000"/>
                  </a:schemeClr>
                </a:solidFill>
              </a:rPr>
              <a:t>- управляющих компании, </a:t>
            </a:r>
            <a:r>
              <a:rPr lang="ru-RU" sz="2000" b="1">
                <a:solidFill>
                  <a:srgbClr val="C00000"/>
                </a:solidFill>
              </a:rPr>
              <a:t>360 -</a:t>
            </a:r>
            <a:r>
              <a:rPr lang="ru-RU" sz="2000" b="1">
                <a:solidFill>
                  <a:schemeClr val="tx2">
                    <a:lumMod val="50000"/>
                  </a:schemeClr>
                </a:solidFill>
              </a:rPr>
              <a:t> товариществ собственников жилья, всего —</a:t>
            </a:r>
            <a:r>
              <a:rPr lang="ru-RU" sz="2000" b="1">
                <a:solidFill>
                  <a:srgbClr val="C00000"/>
                </a:solidFill>
              </a:rPr>
              <a:t> 846 организаций. </a:t>
            </a:r>
            <a:r>
              <a:rPr lang="ru-RU" sz="2000" b="1">
                <a:solidFill>
                  <a:schemeClr val="tx2">
                    <a:lumMod val="50000"/>
                  </a:schemeClr>
                </a:solidFill>
              </a:rPr>
              <a:t>Жилой фонд составляет </a:t>
            </a:r>
            <a:r>
              <a:rPr lang="ru-RU" sz="2000" b="1">
                <a:solidFill>
                  <a:srgbClr val="C00000"/>
                </a:solidFill>
              </a:rPr>
              <a:t>9396 домов, </a:t>
            </a:r>
            <a:r>
              <a:rPr lang="ru-RU" sz="2000" b="1">
                <a:solidFill>
                  <a:schemeClr val="tx2">
                    <a:lumMod val="50000"/>
                  </a:schemeClr>
                </a:solidFill>
              </a:rPr>
              <a:t>площадью</a:t>
            </a:r>
            <a:r>
              <a:rPr lang="ru-RU" sz="2000" b="1">
                <a:solidFill>
                  <a:srgbClr val="C00000"/>
                </a:solidFill>
              </a:rPr>
              <a:t> 31 122 113.00 м2. </a:t>
            </a:r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По ссылке:  Управляющие компании ЖКХ и ТСЖ в Волгограде </a:t>
            </a:r>
            <a:r>
              <a:rPr lang="ru-RU" b="1" u="sng">
                <a:solidFill>
                  <a:schemeClr val="tx2">
                    <a:lumMod val="50000"/>
                  </a:schemeClr>
                </a:solidFill>
                <a:hlinkClick r:id="rId2" tooltip="https://mingkh.ru/volgogradskaya-oblast/volgograd/"/>
              </a:rPr>
              <a:t>https://mingkh.ru/volgogradskaya-oblast/volgograd/</a:t>
            </a: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213" r="6203" b="27656"/>
          <a:stretch/>
        </p:blipFill>
        <p:spPr bwMode="auto">
          <a:xfrm>
            <a:off x="467544" y="1816514"/>
            <a:ext cx="7894899" cy="470217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1154</Words>
  <Application>Microsoft Office PowerPoint</Application>
  <DocSecurity>0</DocSecurity>
  <PresentationFormat>Экран (4:3)</PresentationFormat>
  <Paragraphs>199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11111</dc:creator>
  <cp:keywords/>
  <dc:description/>
  <cp:lastModifiedBy>Дом</cp:lastModifiedBy>
  <cp:revision>80</cp:revision>
  <dcterms:created xsi:type="dcterms:W3CDTF">2022-09-23T07:59:05Z</dcterms:created>
  <dcterms:modified xsi:type="dcterms:W3CDTF">2024-04-22T08:27:03Z</dcterms:modified>
  <cp:category/>
  <dc:identifier/>
  <cp:contentStatus/>
  <dc:language/>
  <cp:version/>
</cp:coreProperties>
</file>