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1198" r:id="rId2"/>
    <p:sldId id="1199" r:id="rId3"/>
    <p:sldId id="1200" r:id="rId4"/>
    <p:sldId id="1210" r:id="rId5"/>
  </p:sldIdLst>
  <p:sldSz cx="12192000" cy="6858000"/>
  <p:notesSz cx="6808788" cy="9940925"/>
  <p:defaultTextStyle>
    <a:defPPr>
      <a:defRPr lang="ru-RU"/>
    </a:defPPr>
    <a:lvl1pPr marL="0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176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363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8532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4711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0893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7062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3233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9400" algn="l" defTabSz="91236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103"/>
    <a:srgbClr val="E60103"/>
    <a:srgbClr val="FBFDF9"/>
    <a:srgbClr val="F9FBFD"/>
    <a:srgbClr val="EFF5FB"/>
    <a:srgbClr val="FF8181"/>
    <a:srgbClr val="F9D3B9"/>
    <a:srgbClr val="548235"/>
    <a:srgbClr val="0066FF"/>
    <a:srgbClr val="FC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9771" autoAdjust="0"/>
  </p:normalViewPr>
  <p:slideViewPr>
    <p:cSldViewPr snapToGrid="0">
      <p:cViewPr varScale="1">
        <p:scale>
          <a:sx n="112" d="100"/>
          <a:sy n="112" d="100"/>
        </p:scale>
        <p:origin x="816" y="12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1"/>
            <a:ext cx="2951217" cy="498645"/>
          </a:xfrm>
          <a:prstGeom prst="rect">
            <a:avLst/>
          </a:prstGeom>
        </p:spPr>
        <p:txBody>
          <a:bodyPr vert="horz" lIns="92145" tIns="46072" rIns="92145" bIns="4607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11"/>
            <a:ext cx="2951217" cy="498645"/>
          </a:xfrm>
          <a:prstGeom prst="rect">
            <a:avLst/>
          </a:prstGeom>
        </p:spPr>
        <p:txBody>
          <a:bodyPr vert="horz" lIns="92145" tIns="46072" rIns="92145" bIns="46072" rtlCol="0"/>
          <a:lstStyle>
            <a:lvl1pPr algn="r">
              <a:defRPr sz="1200"/>
            </a:lvl1pPr>
          </a:lstStyle>
          <a:p>
            <a:fld id="{315E808A-060C-4436-929C-F9E8EB18B1C5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286"/>
            <a:ext cx="2951217" cy="498645"/>
          </a:xfrm>
          <a:prstGeom prst="rect">
            <a:avLst/>
          </a:prstGeom>
        </p:spPr>
        <p:txBody>
          <a:bodyPr vert="horz" lIns="92145" tIns="46072" rIns="92145" bIns="4607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2286"/>
            <a:ext cx="2951217" cy="498645"/>
          </a:xfrm>
          <a:prstGeom prst="rect">
            <a:avLst/>
          </a:prstGeom>
        </p:spPr>
        <p:txBody>
          <a:bodyPr vert="horz" lIns="92145" tIns="46072" rIns="92145" bIns="46072" rtlCol="0" anchor="b"/>
          <a:lstStyle>
            <a:lvl1pPr algn="r">
              <a:defRPr sz="1200"/>
            </a:lvl1pPr>
          </a:lstStyle>
          <a:p>
            <a:fld id="{661395EB-DEB1-4012-9D52-4059182B0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86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5"/>
            <a:ext cx="2951217" cy="499113"/>
          </a:xfrm>
          <a:prstGeom prst="rect">
            <a:avLst/>
          </a:prstGeom>
        </p:spPr>
        <p:txBody>
          <a:bodyPr vert="horz" lIns="91711" tIns="45853" rIns="91711" bIns="458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5" y="15"/>
            <a:ext cx="2951217" cy="499113"/>
          </a:xfrm>
          <a:prstGeom prst="rect">
            <a:avLst/>
          </a:prstGeom>
        </p:spPr>
        <p:txBody>
          <a:bodyPr vert="horz" lIns="91711" tIns="45853" rIns="91711" bIns="45853" rtlCol="0"/>
          <a:lstStyle>
            <a:lvl1pPr algn="r">
              <a:defRPr sz="1200"/>
            </a:lvl1pPr>
          </a:lstStyle>
          <a:p>
            <a:fld id="{5216B3CD-5A38-4570-BC70-A37ED0CB6BA7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4600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1" tIns="45853" rIns="91711" bIns="458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86" y="4784491"/>
            <a:ext cx="5447666" cy="3913426"/>
          </a:xfrm>
          <a:prstGeom prst="rect">
            <a:avLst/>
          </a:prstGeom>
        </p:spPr>
        <p:txBody>
          <a:bodyPr vert="horz" lIns="91711" tIns="45853" rIns="91711" bIns="4585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1829"/>
            <a:ext cx="2951217" cy="499113"/>
          </a:xfrm>
          <a:prstGeom prst="rect">
            <a:avLst/>
          </a:prstGeom>
        </p:spPr>
        <p:txBody>
          <a:bodyPr vert="horz" lIns="91711" tIns="45853" rIns="91711" bIns="458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5" y="9441829"/>
            <a:ext cx="2951217" cy="499113"/>
          </a:xfrm>
          <a:prstGeom prst="rect">
            <a:avLst/>
          </a:prstGeom>
        </p:spPr>
        <p:txBody>
          <a:bodyPr vert="horz" lIns="91711" tIns="45853" rIns="91711" bIns="45853" rtlCol="0" anchor="b"/>
          <a:lstStyle>
            <a:lvl1pPr algn="r">
              <a:defRPr sz="1200"/>
            </a:lvl1pPr>
          </a:lstStyle>
          <a:p>
            <a:fld id="{A5DD7688-E384-4095-8814-D4A95A201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176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363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8532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4711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0893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7062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3233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49400" algn="l" defTabSz="91236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8D3A8-C69B-4D72-AAFF-FB49C66549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74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8D3A8-C69B-4D72-AAFF-FB49C66549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58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8D3A8-C69B-4D72-AAFF-FB49C66549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964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8D3A8-C69B-4D72-AAFF-FB49C66549B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8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61"/>
            <a:ext cx="9144000" cy="1655763"/>
          </a:xfrm>
        </p:spPr>
        <p:txBody>
          <a:bodyPr/>
          <a:lstStyle>
            <a:lvl1pPr marL="0" indent="0" algn="ctr">
              <a:buNone/>
              <a:defRPr sz="2100"/>
            </a:lvl1pPr>
            <a:lvl2pPr marL="388917" indent="0" algn="ctr">
              <a:buNone/>
              <a:defRPr sz="1700"/>
            </a:lvl2pPr>
            <a:lvl3pPr marL="777836" indent="0" algn="ctr">
              <a:buNone/>
              <a:defRPr sz="1400"/>
            </a:lvl3pPr>
            <a:lvl4pPr marL="1166745" indent="0" algn="ctr">
              <a:buNone/>
              <a:defRPr sz="1400"/>
            </a:lvl4pPr>
            <a:lvl5pPr marL="1555662" indent="0" algn="ctr">
              <a:buNone/>
              <a:defRPr sz="1400"/>
            </a:lvl5pPr>
            <a:lvl6pPr marL="1944579" indent="0" algn="ctr">
              <a:buNone/>
              <a:defRPr sz="1400"/>
            </a:lvl6pPr>
            <a:lvl7pPr marL="2333493" indent="0" algn="ctr">
              <a:buNone/>
              <a:defRPr sz="1400"/>
            </a:lvl7pPr>
            <a:lvl8pPr marL="2722413" indent="0" algn="ctr">
              <a:buNone/>
              <a:defRPr sz="1400"/>
            </a:lvl8pPr>
            <a:lvl9pPr marL="3111325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9219-EF0A-4B32-BAD4-BCAFA634ED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6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B697-624E-422E-9AC7-A3AACC995D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6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51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51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2DA6-930A-4556-8B9E-CEA4C632AE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9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8141-0650-4874-86B3-B5637A8337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0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4"/>
            <a:ext cx="10515600" cy="2852737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89"/>
            <a:ext cx="10515600" cy="1500187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8891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6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5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34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2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1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4C68-91B0-4F4D-A164-DDDCDC8C89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3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48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48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8129-8F32-4F12-BF4C-36A1FF4EE8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4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1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12" y="1681163"/>
            <a:ext cx="5157787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8917" indent="0">
              <a:buNone/>
              <a:defRPr sz="1700" b="1"/>
            </a:lvl2pPr>
            <a:lvl3pPr marL="777836" indent="0">
              <a:buNone/>
              <a:defRPr sz="1400" b="1"/>
            </a:lvl3pPr>
            <a:lvl4pPr marL="1166745" indent="0">
              <a:buNone/>
              <a:defRPr sz="1400" b="1"/>
            </a:lvl4pPr>
            <a:lvl5pPr marL="1555662" indent="0">
              <a:buNone/>
              <a:defRPr sz="1400" b="1"/>
            </a:lvl5pPr>
            <a:lvl6pPr marL="1944579" indent="0">
              <a:buNone/>
              <a:defRPr sz="1400" b="1"/>
            </a:lvl6pPr>
            <a:lvl7pPr marL="2333493" indent="0">
              <a:buNone/>
              <a:defRPr sz="1400" b="1"/>
            </a:lvl7pPr>
            <a:lvl8pPr marL="2722413" indent="0">
              <a:buNone/>
              <a:defRPr sz="1400" b="1"/>
            </a:lvl8pPr>
            <a:lvl9pPr marL="3111325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12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8917" indent="0">
              <a:buNone/>
              <a:defRPr sz="1700" b="1"/>
            </a:lvl2pPr>
            <a:lvl3pPr marL="777836" indent="0">
              <a:buNone/>
              <a:defRPr sz="1400" b="1"/>
            </a:lvl3pPr>
            <a:lvl4pPr marL="1166745" indent="0">
              <a:buNone/>
              <a:defRPr sz="1400" b="1"/>
            </a:lvl4pPr>
            <a:lvl5pPr marL="1555662" indent="0">
              <a:buNone/>
              <a:defRPr sz="1400" b="1"/>
            </a:lvl5pPr>
            <a:lvl6pPr marL="1944579" indent="0">
              <a:buNone/>
              <a:defRPr sz="1400" b="1"/>
            </a:lvl6pPr>
            <a:lvl7pPr marL="2333493" indent="0">
              <a:buNone/>
              <a:defRPr sz="1400" b="1"/>
            </a:lvl7pPr>
            <a:lvl8pPr marL="2722413" indent="0">
              <a:buNone/>
              <a:defRPr sz="1400" b="1"/>
            </a:lvl8pPr>
            <a:lvl9pPr marL="3111325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8556-78A8-4A5D-9435-795E4F2D6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9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291-C3B9-4BE1-92FC-103DAD372C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2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C688-E1A4-44E2-BC33-BEF6A7B6B4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0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14" y="457200"/>
            <a:ext cx="3932236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4"/>
            <a:ext cx="6172201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14" y="2057403"/>
            <a:ext cx="3932236" cy="3811588"/>
          </a:xfrm>
        </p:spPr>
        <p:txBody>
          <a:bodyPr/>
          <a:lstStyle>
            <a:lvl1pPr marL="0" indent="0">
              <a:buNone/>
              <a:defRPr sz="1400"/>
            </a:lvl1pPr>
            <a:lvl2pPr marL="388917" indent="0">
              <a:buNone/>
              <a:defRPr sz="1300"/>
            </a:lvl2pPr>
            <a:lvl3pPr marL="777836" indent="0">
              <a:buNone/>
              <a:defRPr sz="1000"/>
            </a:lvl3pPr>
            <a:lvl4pPr marL="1166745" indent="0">
              <a:buNone/>
              <a:defRPr sz="1000"/>
            </a:lvl4pPr>
            <a:lvl5pPr marL="1555662" indent="0">
              <a:buNone/>
              <a:defRPr sz="1000"/>
            </a:lvl5pPr>
            <a:lvl6pPr marL="1944579" indent="0">
              <a:buNone/>
              <a:defRPr sz="1000"/>
            </a:lvl6pPr>
            <a:lvl7pPr marL="2333493" indent="0">
              <a:buNone/>
              <a:defRPr sz="1000"/>
            </a:lvl7pPr>
            <a:lvl8pPr marL="2722413" indent="0">
              <a:buNone/>
              <a:defRPr sz="1000"/>
            </a:lvl8pPr>
            <a:lvl9pPr marL="311132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B908-5272-4014-AC93-43103261E2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14" y="457200"/>
            <a:ext cx="3932236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54"/>
            <a:ext cx="6172201" cy="4873625"/>
          </a:xfrm>
        </p:spPr>
        <p:txBody>
          <a:bodyPr anchor="t"/>
          <a:lstStyle>
            <a:lvl1pPr marL="0" indent="0">
              <a:buNone/>
              <a:defRPr sz="2700"/>
            </a:lvl1pPr>
            <a:lvl2pPr marL="388917" indent="0">
              <a:buNone/>
              <a:defRPr sz="2400"/>
            </a:lvl2pPr>
            <a:lvl3pPr marL="777836" indent="0">
              <a:buNone/>
              <a:defRPr sz="2100"/>
            </a:lvl3pPr>
            <a:lvl4pPr marL="1166745" indent="0">
              <a:buNone/>
              <a:defRPr sz="1700"/>
            </a:lvl4pPr>
            <a:lvl5pPr marL="1555662" indent="0">
              <a:buNone/>
              <a:defRPr sz="1700"/>
            </a:lvl5pPr>
            <a:lvl6pPr marL="1944579" indent="0">
              <a:buNone/>
              <a:defRPr sz="1700"/>
            </a:lvl6pPr>
            <a:lvl7pPr marL="2333493" indent="0">
              <a:buNone/>
              <a:defRPr sz="1700"/>
            </a:lvl7pPr>
            <a:lvl8pPr marL="2722413" indent="0">
              <a:buNone/>
              <a:defRPr sz="1700"/>
            </a:lvl8pPr>
            <a:lvl9pPr marL="3111325" indent="0">
              <a:buNone/>
              <a:defRPr sz="17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14" y="2057403"/>
            <a:ext cx="3932236" cy="3811588"/>
          </a:xfrm>
        </p:spPr>
        <p:txBody>
          <a:bodyPr/>
          <a:lstStyle>
            <a:lvl1pPr marL="0" indent="0">
              <a:buNone/>
              <a:defRPr sz="1400"/>
            </a:lvl1pPr>
            <a:lvl2pPr marL="388917" indent="0">
              <a:buNone/>
              <a:defRPr sz="1300"/>
            </a:lvl2pPr>
            <a:lvl3pPr marL="777836" indent="0">
              <a:buNone/>
              <a:defRPr sz="1000"/>
            </a:lvl3pPr>
            <a:lvl4pPr marL="1166745" indent="0">
              <a:buNone/>
              <a:defRPr sz="1000"/>
            </a:lvl4pPr>
            <a:lvl5pPr marL="1555662" indent="0">
              <a:buNone/>
              <a:defRPr sz="1000"/>
            </a:lvl5pPr>
            <a:lvl6pPr marL="1944579" indent="0">
              <a:buNone/>
              <a:defRPr sz="1000"/>
            </a:lvl6pPr>
            <a:lvl7pPr marL="2333493" indent="0">
              <a:buNone/>
              <a:defRPr sz="1000"/>
            </a:lvl7pPr>
            <a:lvl8pPr marL="2722413" indent="0">
              <a:buNone/>
              <a:defRPr sz="1000"/>
            </a:lvl8pPr>
            <a:lvl9pPr marL="311132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F49B-D643-4BC3-902C-4ABD929997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1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31"/>
            <a:ext cx="10515600" cy="1325563"/>
          </a:xfrm>
          <a:prstGeom prst="rect">
            <a:avLst/>
          </a:prstGeom>
        </p:spPr>
        <p:txBody>
          <a:bodyPr vert="horz" lIns="77786" tIns="38895" rIns="77786" bIns="3889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48"/>
            <a:ext cx="10515600" cy="4351339"/>
          </a:xfrm>
          <a:prstGeom prst="rect">
            <a:avLst/>
          </a:prstGeom>
        </p:spPr>
        <p:txBody>
          <a:bodyPr vert="horz" lIns="77786" tIns="38895" rIns="77786" bIns="3889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77786" tIns="38895" rIns="77786" bIns="3889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7836"/>
            <a:fld id="{8A03EE88-214C-4876-99AA-7F0159F80C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77836"/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6"/>
            <a:ext cx="4114800" cy="365125"/>
          </a:xfrm>
          <a:prstGeom prst="rect">
            <a:avLst/>
          </a:prstGeom>
        </p:spPr>
        <p:txBody>
          <a:bodyPr vert="horz" lIns="77786" tIns="38895" rIns="77786" bIns="3889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7836"/>
            <a:r>
              <a:rPr lang="ru-RU">
                <a:solidFill>
                  <a:prstClr val="black">
                    <a:tint val="75000"/>
                  </a:prstClr>
                </a:solidFill>
              </a:rPr>
              <a:t>Уч. №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200" cy="365125"/>
          </a:xfrm>
          <a:prstGeom prst="rect">
            <a:avLst/>
          </a:prstGeom>
        </p:spPr>
        <p:txBody>
          <a:bodyPr vert="horz" lIns="77786" tIns="38895" rIns="77786" bIns="3889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7836"/>
            <a:fld id="{2CFD45AF-C8F9-4D3C-B676-01D6089001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7783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9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77783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459" indent="-194459" algn="l" defTabSz="777836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3372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72285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208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50120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39036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527951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916862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305782" indent="-194459" algn="l" defTabSz="777836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88917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77836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6745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5662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44579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33493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2413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11325" algn="l" defTabSz="77783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image" Target="../media/image11.wmf"/><Relationship Id="rId10" Type="http://schemas.openxmlformats.org/officeDocument/2006/relationships/image" Target="../media/image17.png"/><Relationship Id="rId19" Type="http://schemas.openxmlformats.org/officeDocument/2006/relationships/image" Target="../media/image22.wmf"/><Relationship Id="rId4" Type="http://schemas.openxmlformats.org/officeDocument/2006/relationships/image" Target="../media/image8.png"/><Relationship Id="rId9" Type="http://schemas.openxmlformats.org/officeDocument/2006/relationships/image" Target="../media/image16.jpeg"/><Relationship Id="rId1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-391" y="606428"/>
            <a:ext cx="12181511" cy="6326320"/>
            <a:chOff x="10489" y="596295"/>
            <a:chExt cx="12181511" cy="6326320"/>
          </a:xfrm>
        </p:grpSpPr>
        <p:sp>
          <p:nvSpPr>
            <p:cNvPr id="28" name="TextBox 27"/>
            <p:cNvSpPr txBox="1"/>
            <p:nvPr/>
          </p:nvSpPr>
          <p:spPr>
            <a:xfrm>
              <a:off x="10490" y="596295"/>
              <a:ext cx="12181510" cy="6272010"/>
            </a:xfrm>
            <a:prstGeom prst="rect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marL="468313" marR="0" lvl="0" indent="-285750" algn="just" defTabSz="12853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" name="Picture 2" descr="C:\Users\ab3215\Desktop\Суперкам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03"/>
            <a:stretch/>
          </p:blipFill>
          <p:spPr bwMode="auto">
            <a:xfrm>
              <a:off x="10489" y="1429270"/>
              <a:ext cx="2550556" cy="100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4977" y="1030671"/>
              <a:ext cx="28639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Комплекс с 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БпЛА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ближнего действия «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Суперкам</a:t>
              </a:r>
              <a:r>
                <a:rPr lang="ru-RU" altLang="ru-RU" sz="1000" b="1" kern="0" dirty="0" smtClean="0">
                  <a:latin typeface="Arial" pitchFamily="34" charset="0"/>
                  <a:cs typeface="Arial" pitchFamily="34" charset="0"/>
                </a:rPr>
                <a:t>»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5" descr="C:\Users\ab3203\Desktop\vtd_1c3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70" y="3357612"/>
              <a:ext cx="2208627" cy="1473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58847" y="2866791"/>
              <a:ext cx="186942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41293">
                <a:defRPr/>
              </a:pPr>
              <a:r>
                <a:rPr lang="en-US" altLang="ru-RU" sz="1000" b="1" kern="0" dirty="0">
                  <a:latin typeface="Arial" pitchFamily="34" charset="0"/>
                  <a:cs typeface="Arial" pitchFamily="34" charset="0"/>
                </a:rPr>
                <a:t>FPV-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дрон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коптерного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типа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AB39353-FDC0-4851-B456-CDAD42E48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1" b="97642" l="8583" r="94018"/>
                      </a14:imgEffect>
                    </a14:imgLayer>
                  </a14:imgProps>
                </a:ext>
              </a:extLst>
            </a:blip>
            <a:srcRect l="12468" r="15652"/>
            <a:stretch/>
          </p:blipFill>
          <p:spPr>
            <a:xfrm rot="5400000">
              <a:off x="10132000" y="564151"/>
              <a:ext cx="1149546" cy="2970453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9071877" y="1020184"/>
              <a:ext cx="28040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Комплекс с 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БпЛА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ближнего действия «Молния-2Р»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Рисунок 21" descr="https://digbox.ru/upload/iblock/5d9/large_da8b063c_3a8b_42d9_9f5c_7ba17141a6d6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46" b="56568" l="39971" r="951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9" t="12110" r="5584" b="43333"/>
            <a:stretch/>
          </p:blipFill>
          <p:spPr bwMode="auto">
            <a:xfrm>
              <a:off x="9514833" y="3376920"/>
              <a:ext cx="2247570" cy="13043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9794323" y="3010216"/>
              <a:ext cx="161454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БпЛА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коптерного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типа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2286" r="10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 l="5274" r="3648"/>
            <a:stretch/>
          </p:blipFill>
          <p:spPr>
            <a:xfrm>
              <a:off x="9219134" y="5729710"/>
              <a:ext cx="2911293" cy="119290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9968497" y="5065067"/>
              <a:ext cx="141256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 err="1">
                  <a:latin typeface="Arial" pitchFamily="34" charset="0"/>
                  <a:cs typeface="Arial" pitchFamily="34" charset="0"/>
                </a:rPr>
                <a:t>БпЛА</a:t>
              </a: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 КТ (тяжелые)</a:t>
              </a:r>
              <a:endParaRPr lang="ru-RU" sz="1000" b="1" kern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FBFC4B83-34C3-4D97-B567-B2F4954C6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70" y="5475861"/>
              <a:ext cx="2069576" cy="1291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151634" y="4974611"/>
              <a:ext cx="22682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041293">
                <a:defRPr/>
              </a:pPr>
              <a:r>
                <a:rPr lang="ru-RU" altLang="ru-RU" sz="1000" b="1" kern="0" dirty="0">
                  <a:latin typeface="Arial" pitchFamily="34" charset="0"/>
                  <a:cs typeface="Arial" pitchFamily="34" charset="0"/>
                </a:rPr>
                <a:t>Наземный робототехнический комплекс «Крот-4»</a:t>
              </a:r>
            </a:p>
          </p:txBody>
        </p:sp>
      </p:grpSp>
      <p:sp>
        <p:nvSpPr>
          <p:cNvPr id="30" name="Прямоугольник: скругленные углы 53">
            <a:extLst>
              <a:ext uri="{FF2B5EF4-FFF2-40B4-BE49-F238E27FC236}">
                <a16:creationId xmlns:a16="http://schemas.microsoft.com/office/drawing/2014/main" id="{D4C99652-2944-4889-A115-9D325607DFA0}"/>
              </a:ext>
            </a:extLst>
          </p:cNvPr>
          <p:cNvSpPr/>
          <p:nvPr/>
        </p:nvSpPr>
        <p:spPr>
          <a:xfrm>
            <a:off x="3348678" y="1366354"/>
            <a:ext cx="2530800" cy="1008000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899E33E-273A-4B84-A613-67FF445517DB}"/>
              </a:ext>
            </a:extLst>
          </p:cNvPr>
          <p:cNvSpPr/>
          <p:nvPr/>
        </p:nvSpPr>
        <p:spPr>
          <a:xfrm>
            <a:off x="3346641" y="1351769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возрасту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7A3D4D-FCA9-4D20-902A-B375FA5B01FF}"/>
              </a:ext>
            </a:extLst>
          </p:cNvPr>
          <p:cNvSpPr txBox="1"/>
          <p:nvPr/>
        </p:nvSpPr>
        <p:spPr>
          <a:xfrm>
            <a:off x="3374420" y="1739190"/>
            <a:ext cx="2502708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/>
              <a:t>от 18 до </a:t>
            </a:r>
            <a:r>
              <a:rPr lang="ru-RU" sz="1400" b="1" dirty="0" smtClean="0"/>
              <a:t>45 </a:t>
            </a:r>
            <a:r>
              <a:rPr lang="ru-RU" sz="1400" b="1" dirty="0"/>
              <a:t>лет</a:t>
            </a:r>
          </a:p>
        </p:txBody>
      </p:sp>
      <p:sp>
        <p:nvSpPr>
          <p:cNvPr id="33" name="Прямоугольник: скругленные углы 53">
            <a:extLst>
              <a:ext uri="{FF2B5EF4-FFF2-40B4-BE49-F238E27FC236}">
                <a16:creationId xmlns:a16="http://schemas.microsoft.com/office/drawing/2014/main" id="{DB9D3244-F988-4710-ABF3-354A57C52D2A}"/>
              </a:ext>
            </a:extLst>
          </p:cNvPr>
          <p:cNvSpPr/>
          <p:nvPr/>
        </p:nvSpPr>
        <p:spPr>
          <a:xfrm>
            <a:off x="3348678" y="2486702"/>
            <a:ext cx="2530800" cy="857801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A4F4B09-8F66-4623-BC64-AEE97E6897D5}"/>
              </a:ext>
            </a:extLst>
          </p:cNvPr>
          <p:cNvSpPr/>
          <p:nvPr/>
        </p:nvSpPr>
        <p:spPr>
          <a:xfrm>
            <a:off x="3350910" y="2485894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состоянию здоровья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0A3F32-AA88-4C86-9469-F990F56ABC92}"/>
              </a:ext>
            </a:extLst>
          </p:cNvPr>
          <p:cNvSpPr txBox="1"/>
          <p:nvPr/>
        </p:nvSpPr>
        <p:spPr>
          <a:xfrm>
            <a:off x="3374420" y="2878692"/>
            <a:ext cx="2484513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/>
              <a:t>категория годности</a:t>
            </a:r>
            <a:br>
              <a:rPr lang="ru-RU" sz="1400" dirty="0"/>
            </a:br>
            <a:r>
              <a:rPr lang="ru-RU" sz="1400" dirty="0"/>
              <a:t>«А» или «Б»</a:t>
            </a:r>
          </a:p>
        </p:txBody>
      </p:sp>
      <p:sp>
        <p:nvSpPr>
          <p:cNvPr id="36" name="Прямоугольник: скругленные углы 53">
            <a:extLst>
              <a:ext uri="{FF2B5EF4-FFF2-40B4-BE49-F238E27FC236}">
                <a16:creationId xmlns:a16="http://schemas.microsoft.com/office/drawing/2014/main" id="{40368DA6-492F-48D0-BC8C-98A14E4223D6}"/>
              </a:ext>
            </a:extLst>
          </p:cNvPr>
          <p:cNvSpPr/>
          <p:nvPr/>
        </p:nvSpPr>
        <p:spPr>
          <a:xfrm>
            <a:off x="3351601" y="3422418"/>
            <a:ext cx="2530800" cy="3113041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0F977E-894E-4081-A364-65C9E9034BA9}"/>
              </a:ext>
            </a:extLst>
          </p:cNvPr>
          <p:cNvSpPr/>
          <p:nvPr/>
        </p:nvSpPr>
        <p:spPr>
          <a:xfrm>
            <a:off x="3352488" y="3421610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образованию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F78969-2A88-448F-8E50-B309CB950BBC}"/>
              </a:ext>
            </a:extLst>
          </p:cNvPr>
          <p:cNvSpPr txBox="1"/>
          <p:nvPr/>
        </p:nvSpPr>
        <p:spPr>
          <a:xfrm>
            <a:off x="3326095" y="3857803"/>
            <a:ext cx="2532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spc="-30" dirty="0" smtClean="0"/>
              <a:t>для </a:t>
            </a:r>
            <a:r>
              <a:rPr lang="ru-RU" sz="1400" b="1" spc="-30" dirty="0" smtClean="0"/>
              <a:t>авиационного персонала </a:t>
            </a:r>
            <a:r>
              <a:rPr lang="ru-RU" sz="1400" spc="-30" dirty="0" smtClean="0"/>
              <a:t>- высшее или </a:t>
            </a:r>
            <a:r>
              <a:rPr lang="ru-RU" sz="1400" spc="-30" dirty="0"/>
              <a:t>среднее </a:t>
            </a:r>
            <a:r>
              <a:rPr lang="ru-RU" sz="1400" spc="-30" dirty="0" smtClean="0"/>
              <a:t>профессиональное;</a:t>
            </a:r>
          </a:p>
          <a:p>
            <a:pPr marL="87313" indent="-873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spc="-30" dirty="0" smtClean="0"/>
              <a:t>для специалистов </a:t>
            </a:r>
            <a:r>
              <a:rPr lang="ru-RU" sz="1400" spc="-30" dirty="0" err="1" smtClean="0"/>
              <a:t>эксплуатиру-ющих</a:t>
            </a:r>
            <a:r>
              <a:rPr lang="ru-RU" sz="1400" spc="-30" dirty="0" smtClean="0"/>
              <a:t> </a:t>
            </a:r>
            <a:r>
              <a:rPr lang="ru-RU" sz="1400" b="1" spc="-30" dirty="0" smtClean="0"/>
              <a:t>комплексы с </a:t>
            </a:r>
            <a:r>
              <a:rPr lang="ru-RU" sz="1400" b="1" spc="-30" dirty="0" err="1" smtClean="0"/>
              <a:t>БпЛА</a:t>
            </a:r>
            <a:r>
              <a:rPr lang="ru-RU" sz="1400" b="1" spc="-30" dirty="0" smtClean="0"/>
              <a:t> самолетного типа  </a:t>
            </a:r>
            <a:r>
              <a:rPr lang="ru-RU" sz="1400" spc="-30" dirty="0" smtClean="0"/>
              <a:t>- высшее, среднее профессиональное или среднее общее;</a:t>
            </a:r>
          </a:p>
          <a:p>
            <a:pPr marL="87313" indent="-873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spc="-30" dirty="0" smtClean="0"/>
              <a:t>для специалистов </a:t>
            </a:r>
            <a:r>
              <a:rPr lang="ru-RU" sz="1400" spc="-30" dirty="0" err="1" smtClean="0"/>
              <a:t>эксплуатиру-ющих</a:t>
            </a:r>
            <a:r>
              <a:rPr lang="ru-RU" sz="1400" spc="-30" dirty="0" smtClean="0"/>
              <a:t> </a:t>
            </a:r>
            <a:r>
              <a:rPr lang="ru-RU" sz="1400" b="1" spc="-30" dirty="0" err="1" smtClean="0"/>
              <a:t>БпЛА</a:t>
            </a:r>
            <a:r>
              <a:rPr lang="ru-RU" sz="1400" b="1" spc="-30" dirty="0" smtClean="0"/>
              <a:t> </a:t>
            </a:r>
            <a:r>
              <a:rPr lang="ru-RU" sz="1400" b="1" spc="-30" dirty="0" err="1" smtClean="0"/>
              <a:t>коптерного</a:t>
            </a:r>
            <a:r>
              <a:rPr lang="ru-RU" sz="1400" b="1" spc="-30" dirty="0" smtClean="0"/>
              <a:t> типа, </a:t>
            </a:r>
            <a:r>
              <a:rPr lang="en-US" sz="1400" b="1" spc="-30" dirty="0" smtClean="0"/>
              <a:t>FPV</a:t>
            </a:r>
            <a:r>
              <a:rPr lang="ru-RU" sz="1400" b="1" spc="-30" dirty="0" smtClean="0"/>
              <a:t>-</a:t>
            </a:r>
            <a:r>
              <a:rPr lang="ru-RU" sz="1400" b="1" spc="-30" dirty="0" err="1" smtClean="0"/>
              <a:t>дроны</a:t>
            </a:r>
            <a:r>
              <a:rPr lang="ru-RU" sz="1400" b="1" spc="-30" dirty="0" smtClean="0"/>
              <a:t> </a:t>
            </a:r>
            <a:r>
              <a:rPr lang="ru-RU" sz="1400" b="1" spc="-30" dirty="0" err="1" smtClean="0"/>
              <a:t>коптерного</a:t>
            </a:r>
            <a:r>
              <a:rPr lang="ru-RU" sz="1400" b="1" spc="-30" dirty="0" smtClean="0"/>
              <a:t> и самолетного типа </a:t>
            </a:r>
            <a:r>
              <a:rPr lang="ru-RU" sz="1400" spc="-30" dirty="0" smtClean="0"/>
              <a:t>– высшее, среднее профессиональное, среднее общее или основное общее</a:t>
            </a:r>
            <a:endParaRPr lang="ru-RU" sz="1400" spc="-3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7A3D4D-FCA9-4D20-902A-B375FA5B01FF}"/>
              </a:ext>
            </a:extLst>
          </p:cNvPr>
          <p:cNvSpPr txBox="1"/>
          <p:nvPr/>
        </p:nvSpPr>
        <p:spPr>
          <a:xfrm>
            <a:off x="3346642" y="1968362"/>
            <a:ext cx="2553382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для операторов </a:t>
            </a:r>
            <a:r>
              <a:rPr lang="en-US" sz="1400" dirty="0" smtClean="0"/>
              <a:t>FPV-</a:t>
            </a:r>
            <a:r>
              <a:rPr lang="ru-RU" sz="1400" dirty="0" err="1" smtClean="0"/>
              <a:t>дронов</a:t>
            </a:r>
            <a:endParaRPr lang="ru-RU" sz="1400" dirty="0" smtClean="0"/>
          </a:p>
          <a:p>
            <a:pPr algn="ctr">
              <a:lnSpc>
                <a:spcPct val="80000"/>
              </a:lnSpc>
            </a:pPr>
            <a:r>
              <a:rPr lang="ru-RU" sz="1400" dirty="0" smtClean="0"/>
              <a:t>от 18 до 35 </a:t>
            </a:r>
            <a:r>
              <a:rPr lang="ru-RU" sz="1400" dirty="0"/>
              <a:t>лет</a:t>
            </a:r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400000">
            <a:off x="6626721" y="3630787"/>
            <a:ext cx="5169107" cy="60173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: скругленные углы 53">
            <a:extLst>
              <a:ext uri="{FF2B5EF4-FFF2-40B4-BE49-F238E27FC236}">
                <a16:creationId xmlns:a16="http://schemas.microsoft.com/office/drawing/2014/main" id="{96F805BA-7D6F-4100-A3BD-CB6855387C63}"/>
              </a:ext>
            </a:extLst>
          </p:cNvPr>
          <p:cNvSpPr/>
          <p:nvPr/>
        </p:nvSpPr>
        <p:spPr>
          <a:xfrm>
            <a:off x="6215146" y="1357294"/>
            <a:ext cx="2530800" cy="1008000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E16106F-3BC7-483F-876F-9D2200DC5876}"/>
              </a:ext>
            </a:extLst>
          </p:cNvPr>
          <p:cNvSpPr/>
          <p:nvPr/>
        </p:nvSpPr>
        <p:spPr>
          <a:xfrm>
            <a:off x="6214967" y="1351770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профессиональному психологическому отбору </a:t>
            </a:r>
            <a:endParaRPr lang="ru-RU" sz="1100" b="1" dirty="0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D6864E-C0E3-4C49-B67F-777FAC03FB9E}"/>
              </a:ext>
            </a:extLst>
          </p:cNvPr>
          <p:cNvSpPr txBox="1"/>
          <p:nvPr/>
        </p:nvSpPr>
        <p:spPr>
          <a:xfrm>
            <a:off x="6231278" y="1729668"/>
            <a:ext cx="247758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не ниже второй категории профессиональной </a:t>
            </a:r>
            <a:r>
              <a:rPr lang="ru-RU" sz="1400" dirty="0" err="1" smtClean="0"/>
              <a:t>психоло-гической</a:t>
            </a:r>
            <a:r>
              <a:rPr lang="ru-RU" sz="1400" dirty="0" smtClean="0"/>
              <a:t> пригодности</a:t>
            </a:r>
            <a:endParaRPr lang="ru-RU" sz="1400" dirty="0"/>
          </a:p>
        </p:txBody>
      </p:sp>
      <p:sp>
        <p:nvSpPr>
          <p:cNvPr id="44" name="Прямоугольник: скругленные углы 53">
            <a:extLst>
              <a:ext uri="{FF2B5EF4-FFF2-40B4-BE49-F238E27FC236}">
                <a16:creationId xmlns:a16="http://schemas.microsoft.com/office/drawing/2014/main" id="{9DFC6434-BDB1-475B-BF84-6AAE75DCBEAF}"/>
              </a:ext>
            </a:extLst>
          </p:cNvPr>
          <p:cNvSpPr/>
          <p:nvPr/>
        </p:nvSpPr>
        <p:spPr>
          <a:xfrm>
            <a:off x="6214967" y="3365419"/>
            <a:ext cx="2530800" cy="920354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2312734-6703-4F0B-B72F-81AFD6DFB010}"/>
              </a:ext>
            </a:extLst>
          </p:cNvPr>
          <p:cNvSpPr/>
          <p:nvPr/>
        </p:nvSpPr>
        <p:spPr>
          <a:xfrm>
            <a:off x="6216746" y="3357411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Дополнительное требование</a:t>
            </a:r>
          </a:p>
          <a:p>
            <a:pPr algn="ctr" defTabSz="914265"/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для операторов </a:t>
            </a:r>
            <a:r>
              <a:rPr lang="ru-RU" sz="1100" b="1" dirty="0" err="1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БпЛА</a:t>
            </a:r>
            <a:endParaRPr lang="ru-RU" sz="1100" b="1" dirty="0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BFFC125-89C4-4838-A5EF-C449248C234B}"/>
              </a:ext>
            </a:extLst>
          </p:cNvPr>
          <p:cNvSpPr txBox="1"/>
          <p:nvPr/>
        </p:nvSpPr>
        <p:spPr>
          <a:xfrm>
            <a:off x="6238160" y="3693170"/>
            <a:ext cx="2497074" cy="592603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наличие хорошо развитого вестибулярного аппарата</a:t>
            </a:r>
            <a:br>
              <a:rPr lang="ru-RU" sz="1400" dirty="0" smtClean="0"/>
            </a:br>
            <a:r>
              <a:rPr lang="ru-RU" sz="1400" spc="-30" dirty="0" smtClean="0"/>
              <a:t>и развитой мелкой моторики рук</a:t>
            </a:r>
            <a:endParaRPr lang="ru-RU" sz="1400" spc="-30" dirty="0"/>
          </a:p>
        </p:txBody>
      </p:sp>
      <p:sp>
        <p:nvSpPr>
          <p:cNvPr id="47" name="Прямоугольник: скругленные углы 53">
            <a:extLst>
              <a:ext uri="{FF2B5EF4-FFF2-40B4-BE49-F238E27FC236}">
                <a16:creationId xmlns:a16="http://schemas.microsoft.com/office/drawing/2014/main" id="{17774284-D1DF-46C7-B19B-304310760EC7}"/>
              </a:ext>
            </a:extLst>
          </p:cNvPr>
          <p:cNvSpPr/>
          <p:nvPr/>
        </p:nvSpPr>
        <p:spPr>
          <a:xfrm>
            <a:off x="6214967" y="2418900"/>
            <a:ext cx="2530800" cy="872852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31543B1-96F0-49F4-AAE4-9FCC7821B39C}"/>
              </a:ext>
            </a:extLst>
          </p:cNvPr>
          <p:cNvSpPr/>
          <p:nvPr/>
        </p:nvSpPr>
        <p:spPr>
          <a:xfrm>
            <a:off x="6214967" y="2418900"/>
            <a:ext cx="25308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уровню физической подготовленности</a:t>
            </a:r>
            <a:endParaRPr lang="ru-RU" sz="1100" b="1" dirty="0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792377-850D-431E-934D-A03103F02134}"/>
              </a:ext>
            </a:extLst>
          </p:cNvPr>
          <p:cNvSpPr txBox="1"/>
          <p:nvPr/>
        </p:nvSpPr>
        <p:spPr>
          <a:xfrm>
            <a:off x="6231278" y="2822039"/>
            <a:ext cx="2477580" cy="4188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smtClean="0"/>
              <a:t>не ниже «удовлетворительно»</a:t>
            </a:r>
            <a:endParaRPr lang="ru-RU" sz="1400" dirty="0"/>
          </a:p>
        </p:txBody>
      </p:sp>
      <p:sp>
        <p:nvSpPr>
          <p:cNvPr id="50" name="Прямоугольник: скругленные углы 53">
            <a:extLst>
              <a:ext uri="{FF2B5EF4-FFF2-40B4-BE49-F238E27FC236}">
                <a16:creationId xmlns:a16="http://schemas.microsoft.com/office/drawing/2014/main" id="{2682ECDA-A907-4A39-8423-8F2AAF8CFF43}"/>
              </a:ext>
            </a:extLst>
          </p:cNvPr>
          <p:cNvSpPr/>
          <p:nvPr/>
        </p:nvSpPr>
        <p:spPr>
          <a:xfrm>
            <a:off x="6217496" y="4344101"/>
            <a:ext cx="2530800" cy="2191358"/>
          </a:xfrm>
          <a:prstGeom prst="roundRect">
            <a:avLst>
              <a:gd name="adj" fmla="val 6148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>
            <a:outerShdw blurRad="127000" dist="3810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DDBC1B4-A50B-49E7-ABE0-33EFD505FA53}"/>
              </a:ext>
            </a:extLst>
          </p:cNvPr>
          <p:cNvSpPr/>
          <p:nvPr/>
        </p:nvSpPr>
        <p:spPr>
          <a:xfrm>
            <a:off x="6214967" y="4330314"/>
            <a:ext cx="2530800" cy="405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r>
              <a:rPr lang="ru-RU" sz="1100" b="1" dirty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По наличию </a:t>
            </a:r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опыта</a:t>
            </a:r>
          </a:p>
          <a:p>
            <a:pPr algn="ctr" defTabSz="914265"/>
            <a:r>
              <a:rPr lang="ru-RU" sz="1100" b="1" dirty="0" smtClean="0">
                <a:gradFill flip="none" rotWithShape="1">
                  <a:gsLst>
                    <a:gs pos="0">
                      <a:srgbClr val="002060"/>
                    </a:gs>
                    <a:gs pos="55408">
                      <a:srgbClr val="002060"/>
                    </a:gs>
                    <a:gs pos="94167">
                      <a:srgbClr val="0070C0"/>
                    </a:gs>
                    <a:gs pos="48000">
                      <a:srgbClr val="ACCBF9">
                        <a:lumMod val="62000"/>
                      </a:srgbClr>
                    </a:gs>
                  </a:gsLst>
                  <a:lin ang="2700000" scaled="1"/>
                  <a:tileRect/>
                </a:gradFill>
                <a:latin typeface="Arial" pitchFamily="34" charset="0"/>
                <a:cs typeface="Arial" pitchFamily="34" charset="0"/>
              </a:rPr>
              <a:t>службы (работы)</a:t>
            </a:r>
            <a:endParaRPr lang="ru-RU" sz="1100" b="1" dirty="0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Равнобедренный треугольник 51"/>
          <p:cNvSpPr/>
          <p:nvPr/>
        </p:nvSpPr>
        <p:spPr>
          <a:xfrm rot="16200000" flipH="1">
            <a:off x="254506" y="3563850"/>
            <a:ext cx="5169104" cy="60173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 sz="1100" b="1">
              <a:gradFill flip="none" rotWithShape="1">
                <a:gsLst>
                  <a:gs pos="0">
                    <a:srgbClr val="002060"/>
                  </a:gs>
                  <a:gs pos="55408">
                    <a:srgbClr val="002060"/>
                  </a:gs>
                  <a:gs pos="94167">
                    <a:srgbClr val="0070C0"/>
                  </a:gs>
                  <a:gs pos="48000">
                    <a:srgbClr val="ACCBF9">
                      <a:lumMod val="62000"/>
                    </a:srgbClr>
                  </a:gs>
                </a:gsLst>
                <a:lin ang="27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FFC125-89C4-4838-A5EF-C449248C234B}"/>
              </a:ext>
            </a:extLst>
          </p:cNvPr>
          <p:cNvSpPr txBox="1"/>
          <p:nvPr/>
        </p:nvSpPr>
        <p:spPr>
          <a:xfrm>
            <a:off x="6249958" y="4749484"/>
            <a:ext cx="2497074" cy="1766721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spc="-50" dirty="0" smtClean="0"/>
              <a:t>при прочих равных условиях приоритет отдается кандидатам, имеющим опыт службы </a:t>
            </a:r>
            <a:br>
              <a:rPr lang="ru-RU" sz="1400" spc="-50" dirty="0" smtClean="0"/>
            </a:br>
            <a:r>
              <a:rPr lang="ru-RU" sz="1400" spc="-50" dirty="0" smtClean="0"/>
              <a:t>в авиационных воинских частях, подразделениях специального назначения (разведывательным), пилотам </a:t>
            </a:r>
            <a:r>
              <a:rPr lang="ru-RU" sz="1400" spc="-50" dirty="0" err="1" smtClean="0"/>
              <a:t>дронов</a:t>
            </a:r>
            <a:r>
              <a:rPr lang="ru-RU" sz="1400" spc="-50" dirty="0" smtClean="0"/>
              <a:t>, </a:t>
            </a:r>
            <a:r>
              <a:rPr lang="ru-RU" sz="1400" spc="-50" dirty="0" err="1" smtClean="0"/>
              <a:t>киберспортсменам</a:t>
            </a:r>
            <a:r>
              <a:rPr lang="ru-RU" sz="1400" spc="-50" dirty="0" smtClean="0"/>
              <a:t>, авиамоделистам, увлекающимся компьютерными играми</a:t>
            </a:r>
            <a:endParaRPr lang="ru-RU" sz="1400" spc="-50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5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0" y="-18375"/>
            <a:ext cx="12181120" cy="876791"/>
            <a:chOff x="-14081" y="-18897"/>
            <a:chExt cx="12202500" cy="669857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-14081" y="40326"/>
              <a:ext cx="12191992" cy="41779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Требования к кандидатам, претендующим на замещение должностей </a:t>
              </a:r>
            </a:p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в подразделениях войск беспилотных систем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5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07" y="2316981"/>
            <a:ext cx="2842552" cy="4102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2" y="1791636"/>
            <a:ext cx="2942208" cy="42467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136472" y="772966"/>
            <a:ext cx="3832798" cy="951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/>
              <a:t>ТИПОВАЯ ФОРМА КОНТРАКТА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rgbClr val="3B32F4"/>
                </a:solidFill>
              </a:rPr>
              <a:t>определена в Положении о </a:t>
            </a:r>
            <a:r>
              <a:rPr lang="ru-RU" sz="1200" i="1" dirty="0">
                <a:solidFill>
                  <a:srgbClr val="3B32F4"/>
                </a:solidFill>
              </a:rPr>
              <a:t>порядке </a:t>
            </a:r>
            <a:r>
              <a:rPr lang="ru-RU" sz="1200" i="1" dirty="0" smtClean="0">
                <a:solidFill>
                  <a:srgbClr val="3B32F4"/>
                </a:solidFill>
              </a:rPr>
              <a:t>прохождения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rgbClr val="3B32F4"/>
                </a:solidFill>
              </a:rPr>
              <a:t>военной службы, утвержденном Указом Президента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rgbClr val="3B32F4"/>
                </a:solidFill>
              </a:rPr>
              <a:t>Российской Федерации </a:t>
            </a:r>
            <a:r>
              <a:rPr lang="ru-RU" sz="1200" i="1" dirty="0">
                <a:solidFill>
                  <a:srgbClr val="3B32F4"/>
                </a:solidFill>
              </a:rPr>
              <a:t>от 16 сентября 1999 г. </a:t>
            </a:r>
            <a:r>
              <a:rPr lang="ru-RU" sz="1200" i="1" dirty="0" smtClean="0">
                <a:solidFill>
                  <a:srgbClr val="3B32F4"/>
                </a:solidFill>
              </a:rPr>
              <a:t>№ 1237</a:t>
            </a:r>
            <a:endParaRPr lang="ru-RU" sz="1200" i="1" dirty="0">
              <a:solidFill>
                <a:srgbClr val="3B32F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73769" y="772966"/>
            <a:ext cx="7952795" cy="951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ПРИЛОЖЕНИЕ К КОНТРАКТУ О ПРОХОЖДЕНИИ ВОЕННОЙ СЛУЖБЫ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tx1"/>
                </a:solidFill>
              </a:rPr>
              <a:t>подписывается военнослужащим при назначении на воинскую должность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tx1"/>
                </a:solidFill>
              </a:rPr>
              <a:t>в подразделение войск беспилотных систем Вооруженных Сил Российской Федерации</a:t>
            </a:r>
          </a:p>
          <a:p>
            <a:pPr algn="ctr">
              <a:lnSpc>
                <a:spcPct val="90000"/>
              </a:lnSpc>
            </a:pPr>
            <a:r>
              <a:rPr lang="ru-RU" sz="1200" i="1" dirty="0" smtClean="0">
                <a:solidFill>
                  <a:schemeClr val="accent6">
                    <a:lumMod val="50000"/>
                  </a:schemeClr>
                </a:solidFill>
              </a:rPr>
              <a:t>(согласована с Управлением начальника войск беспилотных систем, Главным управления боевой подготовки и Главным организационно-мобилизационным управлением Генерального штаба)</a:t>
            </a:r>
            <a:endParaRPr lang="ru-RU" sz="1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" name="Пятиугольник 58"/>
          <p:cNvSpPr/>
          <p:nvPr/>
        </p:nvSpPr>
        <p:spPr>
          <a:xfrm>
            <a:off x="4035669" y="1886952"/>
            <a:ext cx="1724443" cy="411839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 "/>
              </a:rPr>
              <a:t>определены обязанности</a:t>
            </a:r>
            <a:endParaRPr lang="ru-RU" sz="1600" dirty="0">
              <a:latin typeface="Arial 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855677" y="1878185"/>
            <a:ext cx="6132787" cy="666083"/>
          </a:xfrm>
          <a:prstGeom prst="roundRect">
            <a:avLst>
              <a:gd name="adj" fmla="val 1117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80000" algn="just">
              <a:lnSpc>
                <a:spcPct val="80000"/>
              </a:lnSpc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течение срока контракта (не менее одного года) проходить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военную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службу                            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воинских должностях, связанных с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применением 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эксплуатацией беспилотных систем </a:t>
            </a:r>
            <a:r>
              <a:rPr lang="ru-RU" sz="1100" i="1" dirty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условии </a:t>
            </a:r>
            <a:r>
              <a:rPr lang="ru-RU" sz="1100" i="1" dirty="0" smtClean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соответствия </a:t>
            </a:r>
            <a:r>
              <a:rPr lang="ru-RU" sz="1100" i="1" dirty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воинской </a:t>
            </a:r>
            <a:r>
              <a:rPr lang="ru-RU" sz="1100" i="1" dirty="0" smtClean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должности и </a:t>
            </a:r>
            <a:r>
              <a:rPr lang="ru-RU" sz="1100" i="1" dirty="0">
                <a:solidFill>
                  <a:srgbClr val="3B3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предъявляемым требованиям)</a:t>
            </a:r>
          </a:p>
        </p:txBody>
      </p:sp>
      <p:sp>
        <p:nvSpPr>
          <p:cNvPr id="61" name="Пятиугольник 60"/>
          <p:cNvSpPr/>
          <p:nvPr/>
        </p:nvSpPr>
        <p:spPr>
          <a:xfrm>
            <a:off x="4035668" y="2587020"/>
            <a:ext cx="1724443" cy="288743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 "/>
              </a:rPr>
              <a:t>должен знать</a:t>
            </a:r>
            <a:endParaRPr lang="ru-RU" sz="1600" dirty="0">
              <a:latin typeface="Arial 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855677" y="2587021"/>
            <a:ext cx="6132787" cy="1621303"/>
          </a:xfrm>
          <a:prstGeom prst="roundRect">
            <a:avLst>
              <a:gd name="adj" fmla="val 447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общевойскового боя и тактику применения беспилотных систем;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(цели)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противника и их уязвимые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места; 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организацию, вооружение и боевые возможности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подразделения;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руководящих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документов, назначение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ТТХ,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беспилотных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систем, взрывчатые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вещества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порядок их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применения;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безопасности, последовательность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подготовки к работе штатных средств связи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правила ведения переговоров при их использовании; 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способы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инженерного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маскировки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окопа  и укрытия для расчета;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ориентирования на местности; 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безопасности при обращении с беспилотными системами, боеприпасами, взрывчатыми веществами и средствами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взрывания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4035668" y="4274826"/>
            <a:ext cx="1724443" cy="288743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600" dirty="0" smtClean="0">
                <a:latin typeface="Arial "/>
              </a:rPr>
              <a:t>должен уметь</a:t>
            </a:r>
            <a:endParaRPr lang="ru-RU" sz="1600" dirty="0">
              <a:latin typeface="Arial 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855677" y="4274827"/>
            <a:ext cx="6132787" cy="1132899"/>
          </a:xfrm>
          <a:prstGeom prst="roundRect">
            <a:avLst>
              <a:gd name="adj" fmla="val 447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 "/>
              </a:rPr>
              <a:t>действовать в составе расчета </a:t>
            </a:r>
            <a:r>
              <a:rPr lang="ru-RU" sz="1100" dirty="0" err="1" smtClean="0">
                <a:latin typeface="Arial "/>
              </a:rPr>
              <a:t>БсП</a:t>
            </a:r>
            <a:r>
              <a:rPr lang="ru-RU" sz="1100" dirty="0" smtClean="0">
                <a:latin typeface="Arial "/>
              </a:rPr>
              <a:t> в </a:t>
            </a:r>
            <a:r>
              <a:rPr lang="ru-RU" sz="1100" dirty="0">
                <a:latin typeface="Arial "/>
              </a:rPr>
              <a:t>динамичной, быстроменяющейся обстановке;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 "/>
              </a:rPr>
              <a:t>осуществлять выбор и подготовку пункта управления и стартовых </a:t>
            </a:r>
            <a:r>
              <a:rPr lang="ru-RU" sz="1100" dirty="0" smtClean="0">
                <a:latin typeface="Arial "/>
              </a:rPr>
              <a:t>позиций;</a:t>
            </a:r>
            <a:endParaRPr lang="ru-RU" sz="1100" dirty="0">
              <a:latin typeface="Arial 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 "/>
              </a:rPr>
              <a:t>оборудовать и маскировать окопы, выполнять </a:t>
            </a:r>
            <a:r>
              <a:rPr lang="ru-RU" sz="1100" dirty="0">
                <a:latin typeface="Arial "/>
              </a:rPr>
              <a:t>обязанности номера </a:t>
            </a:r>
            <a:r>
              <a:rPr lang="ru-RU" sz="1100" dirty="0" smtClean="0">
                <a:latin typeface="Arial "/>
              </a:rPr>
              <a:t>расчета;</a:t>
            </a:r>
            <a:endParaRPr lang="ru-RU" sz="1100" dirty="0">
              <a:latin typeface="Arial "/>
            </a:endParaRP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 "/>
              </a:rPr>
              <a:t>производить сборку и настройку беспилотных </a:t>
            </a:r>
            <a:r>
              <a:rPr lang="ru-RU" sz="1100" dirty="0" smtClean="0">
                <a:latin typeface="Arial "/>
              </a:rPr>
              <a:t>систем, выявлять </a:t>
            </a:r>
            <a:r>
              <a:rPr lang="ru-RU" sz="1100" dirty="0">
                <a:latin typeface="Arial "/>
              </a:rPr>
              <a:t>и устранять типовые </a:t>
            </a:r>
            <a:r>
              <a:rPr lang="ru-RU" sz="1100" dirty="0" smtClean="0">
                <a:latin typeface="Arial "/>
              </a:rPr>
              <a:t>неисправности и проводить </a:t>
            </a:r>
            <a:r>
              <a:rPr lang="ru-RU" sz="1100" dirty="0">
                <a:latin typeface="Arial "/>
              </a:rPr>
              <a:t>их техническое обслуживание и текущий ремонт; 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Arial "/>
              </a:rPr>
              <a:t>выполнять и соблюдать требования безопасности;</a:t>
            </a:r>
          </a:p>
          <a:p>
            <a:pPr marL="176213" indent="-176213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 "/>
              </a:rPr>
              <a:t>оценивать </a:t>
            </a:r>
            <a:r>
              <a:rPr lang="ru-RU" sz="1100" dirty="0">
                <a:latin typeface="Arial "/>
              </a:rPr>
              <a:t>метеорологические условия для принятия решения на </a:t>
            </a:r>
            <a:r>
              <a:rPr lang="ru-RU" sz="1100" dirty="0" smtClean="0">
                <a:latin typeface="Arial "/>
              </a:rPr>
              <a:t>полет</a:t>
            </a:r>
            <a:endParaRPr lang="ru-RU" sz="1100" dirty="0">
              <a:latin typeface="Arial 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594956" y="5483024"/>
            <a:ext cx="8393508" cy="1199407"/>
          </a:xfrm>
          <a:prstGeom prst="roundRect">
            <a:avLst>
              <a:gd name="adj" fmla="val 447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Минобороны России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а) устанавливает испытательный срок в течении трех месяцев с даты назначения на воинскую должность;</a:t>
            </a: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б) организовывает обучение в срок не позже трех месяцев с даты назначения на воинскую должность;</a:t>
            </a: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в) по истечении испытательного срока определяет соответствие военнослужащего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установленным требованиям;</a:t>
            </a:r>
            <a:endParaRPr lang="ru-RU" sz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г) осуществляет допуск к самостоятельной работе по применению и эксплуатации беспилотных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систем;</a:t>
            </a:r>
            <a:endParaRPr lang="ru-RU" sz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2550" algn="just">
              <a:lnSpc>
                <a:spcPct val="80000"/>
              </a:lnSpc>
            </a:pP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д) осуществляет назначение на другие воинские должности, исполнение обязанностей по которым не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связано  с применением</a:t>
            </a:r>
            <a:b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и эксплуатацией </a:t>
            </a:r>
            <a:r>
              <a:rPr lang="ru-RU" sz="1100" spc="-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БпС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, только 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с согласия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военнослужащего (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при условии его соответствия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предъявляемым требованиям);</a:t>
            </a:r>
          </a:p>
          <a:p>
            <a:pPr indent="82550" algn="just">
              <a:lnSpc>
                <a:spcPct val="80000"/>
              </a:lnSpc>
            </a:pP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е) </a:t>
            </a:r>
            <a:r>
              <a:rPr lang="ru-RU" sz="1100" spc="-50" dirty="0">
                <a:latin typeface="Arial" panose="020B0604020202020204" pitchFamily="34" charset="0"/>
                <a:cs typeface="Arial" panose="020B0604020202020204" pitchFamily="34" charset="0"/>
              </a:rPr>
              <a:t>устанавливает периодичность и организовывает повышение </a:t>
            </a:r>
            <a:r>
              <a:rPr lang="ru-RU" sz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  <a:endParaRPr lang="ru-RU" sz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24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-40203" y="-18375"/>
            <a:ext cx="12221323" cy="876791"/>
            <a:chOff x="-54355" y="-18897"/>
            <a:chExt cx="12242774" cy="6698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54355" y="48514"/>
              <a:ext cx="12191992" cy="41779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Специальный контракт о прохождении военной службы</a:t>
              </a:r>
              <a:b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на воинских должностях в подразделениях войск </a:t>
              </a:r>
              <a:r>
                <a:rPr lang="ru-RU" sz="20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БпС</a:t>
              </a:r>
              <a:endPara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0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0" y="613359"/>
            <a:ext cx="12192000" cy="6244642"/>
          </a:xfrm>
          <a:prstGeom prst="rect">
            <a:avLst/>
          </a:prstGeom>
          <a:solidFill>
            <a:srgbClr val="FFCC99">
              <a:alpha val="16000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lIns="0" tIns="0" rIns="0" bIns="0" anchor="ctr"/>
          <a:lstStyle/>
          <a:p>
            <a:pPr marL="468313" marR="0" lvl="0" indent="-285750" algn="just" defTabSz="1285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9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20732" y="1275340"/>
            <a:ext cx="11795333" cy="638227"/>
            <a:chOff x="2671340" y="1714657"/>
            <a:chExt cx="5836685" cy="495100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03160028-1B9E-4892-936F-708BE8F228CD}"/>
                </a:ext>
              </a:extLst>
            </p:cNvPr>
            <p:cNvSpPr/>
            <p:nvPr/>
          </p:nvSpPr>
          <p:spPr>
            <a:xfrm>
              <a:off x="2687631" y="1714657"/>
              <a:ext cx="5820394" cy="495100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752975" marR="0" lvl="0" indent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млн. 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DCAF092-5FCA-41D9-A11D-21C91A3C9D06}"/>
                </a:ext>
              </a:extLst>
            </p:cNvPr>
            <p:cNvSpPr txBox="1"/>
            <p:nvPr/>
          </p:nvSpPr>
          <p:spPr>
            <a:xfrm>
              <a:off x="2671340" y="1829001"/>
              <a:ext cx="5104339" cy="28650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Захват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пусковой 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установки 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Himars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(MLRS, MARS), танка 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Абрамс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(«Леопард», 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Челенджер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»)</a:t>
              </a:r>
              <a:endParaRPr kumimoji="0" lang="ru-RU" sz="11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107854" y="2432728"/>
            <a:ext cx="7315296" cy="750727"/>
            <a:chOff x="2640946" y="1714657"/>
            <a:chExt cx="5867079" cy="58236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3160028-1B9E-4892-936F-708BE8F228CD}"/>
                </a:ext>
              </a:extLst>
            </p:cNvPr>
            <p:cNvSpPr/>
            <p:nvPr/>
          </p:nvSpPr>
          <p:spPr>
            <a:xfrm>
              <a:off x="2687631" y="1714657"/>
              <a:ext cx="5820394" cy="495100"/>
            </a:xfrm>
            <a:prstGeom prst="rect">
              <a:avLst/>
            </a:prstGeom>
            <a:grpFill/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752975" marR="0" lvl="0" indent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DCAF092-5FCA-41D9-A11D-21C91A3C9D06}"/>
                </a:ext>
              </a:extLst>
            </p:cNvPr>
            <p:cNvSpPr txBox="1"/>
            <p:nvPr/>
          </p:nvSpPr>
          <p:spPr>
            <a:xfrm>
              <a:off x="2640946" y="1819520"/>
              <a:ext cx="4894200" cy="477506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танка 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Абрамс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(«Леопард», «</a:t>
              </a:r>
              <a:r>
                <a:rPr lang="ru-RU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Челенджер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»)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117538" y="2426509"/>
            <a:ext cx="3793938" cy="638229"/>
            <a:chOff x="301813" y="3185550"/>
            <a:chExt cx="3793938" cy="638229"/>
          </a:xfrm>
        </p:grpSpPr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03160028-1B9E-4892-936F-708BE8F228CD}"/>
                </a:ext>
              </a:extLst>
            </p:cNvPr>
            <p:cNvSpPr/>
            <p:nvPr/>
          </p:nvSpPr>
          <p:spPr>
            <a:xfrm>
              <a:off x="360023" y="3185550"/>
              <a:ext cx="3735728" cy="638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058988" marR="0" lvl="0" algn="r" defTabSz="1119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DCAF092-5FCA-41D9-A11D-21C91A3C9D06}"/>
                </a:ext>
              </a:extLst>
            </p:cNvPr>
            <p:cNvSpPr txBox="1"/>
            <p:nvPr/>
          </p:nvSpPr>
          <p:spPr>
            <a:xfrm>
              <a:off x="301813" y="3320728"/>
              <a:ext cx="2298512" cy="36932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танка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7394480" y="3695634"/>
            <a:ext cx="4516714" cy="638229"/>
            <a:chOff x="301812" y="3185550"/>
            <a:chExt cx="3793939" cy="638229"/>
          </a:xfrm>
        </p:grpSpPr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id="{03160028-1B9E-4892-936F-708BE8F228CD}"/>
                </a:ext>
              </a:extLst>
            </p:cNvPr>
            <p:cNvSpPr/>
            <p:nvPr/>
          </p:nvSpPr>
          <p:spPr>
            <a:xfrm>
              <a:off x="360023" y="3185550"/>
              <a:ext cx="3735728" cy="638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419350" marR="0" lvl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ADCAF092-5FCA-41D9-A11D-21C91A3C9D06}"/>
                </a:ext>
              </a:extLst>
            </p:cNvPr>
            <p:cNvSpPr txBox="1"/>
            <p:nvPr/>
          </p:nvSpPr>
          <p:spPr>
            <a:xfrm>
              <a:off x="301812" y="3320728"/>
              <a:ext cx="2811113" cy="36932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БМП, БТР, САО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66496" y="3702616"/>
            <a:ext cx="7200580" cy="638229"/>
            <a:chOff x="301813" y="3185550"/>
            <a:chExt cx="3793938" cy="638229"/>
          </a:xfrm>
        </p:grpSpPr>
        <p:sp>
          <p:nvSpPr>
            <p:cNvPr id="145" name="Прямоугольник 144">
              <a:extLst>
                <a:ext uri="{FF2B5EF4-FFF2-40B4-BE49-F238E27FC236}">
                  <a16:creationId xmlns:a16="http://schemas.microsoft.com/office/drawing/2014/main" id="{03160028-1B9E-4892-936F-708BE8F228CD}"/>
                </a:ext>
              </a:extLst>
            </p:cNvPr>
            <p:cNvSpPr/>
            <p:nvPr/>
          </p:nvSpPr>
          <p:spPr>
            <a:xfrm>
              <a:off x="360023" y="3185550"/>
              <a:ext cx="3735728" cy="638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419350" marR="0" lvl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300-500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DCAF092-5FCA-41D9-A11D-21C91A3C9D06}"/>
                </a:ext>
              </a:extLst>
            </p:cNvPr>
            <p:cNvSpPr txBox="1"/>
            <p:nvPr/>
          </p:nvSpPr>
          <p:spPr>
            <a:xfrm>
              <a:off x="301813" y="3320728"/>
              <a:ext cx="2915672" cy="36932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самолета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ПУ «</a:t>
              </a:r>
              <a:r>
                <a:rPr lang="en-US" sz="16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Himars</a:t>
              </a:r>
              <a:r>
                <a:rPr lang="en-US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  <a:r>
                <a:rPr lang="ru-RU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 «Точка-У»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8132690" y="4855056"/>
            <a:ext cx="3793938" cy="638229"/>
            <a:chOff x="301813" y="3185550"/>
            <a:chExt cx="3793938" cy="638229"/>
          </a:xfrm>
        </p:grpSpPr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id="{03160028-1B9E-4892-936F-708BE8F228CD}"/>
                </a:ext>
              </a:extLst>
            </p:cNvPr>
            <p:cNvSpPr/>
            <p:nvPr/>
          </p:nvSpPr>
          <p:spPr>
            <a:xfrm>
              <a:off x="360023" y="3185550"/>
              <a:ext cx="3735728" cy="638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879600" marR="0" lvl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5-50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DCAF092-5FCA-41D9-A11D-21C91A3C9D06}"/>
                </a:ext>
              </a:extLst>
            </p:cNvPr>
            <p:cNvSpPr txBox="1"/>
            <p:nvPr/>
          </p:nvSpPr>
          <p:spPr>
            <a:xfrm>
              <a:off x="301813" y="3320728"/>
              <a:ext cx="2298512" cy="36932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БпЛА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1216097" y="6017396"/>
            <a:ext cx="9525035" cy="750727"/>
            <a:chOff x="2640946" y="1714657"/>
            <a:chExt cx="5867079" cy="58236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03160028-1B9E-4892-936F-708BE8F228CD}"/>
                </a:ext>
              </a:extLst>
            </p:cNvPr>
            <p:cNvSpPr/>
            <p:nvPr/>
          </p:nvSpPr>
          <p:spPr>
            <a:xfrm>
              <a:off x="2687631" y="1714657"/>
              <a:ext cx="5820394" cy="495100"/>
            </a:xfrm>
            <a:prstGeom prst="rect">
              <a:avLst/>
            </a:prstGeom>
            <a:grpFill/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752975" marR="0" lvl="0" indent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DCAF092-5FCA-41D9-A11D-21C91A3C9D06}"/>
                </a:ext>
              </a:extLst>
            </p:cNvPr>
            <p:cNvSpPr txBox="1"/>
            <p:nvPr/>
          </p:nvSpPr>
          <p:spPr>
            <a:xfrm>
              <a:off x="2640946" y="1819520"/>
              <a:ext cx="4894200" cy="477506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путепровода, моста, дамбы, ж/д станции, порта, ЗКП, склада</a:t>
              </a:r>
              <a:endParaRPr lang="ru-RU" sz="1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120732" y="4860006"/>
            <a:ext cx="7353716" cy="638229"/>
            <a:chOff x="2640946" y="1714657"/>
            <a:chExt cx="5867079" cy="4951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4" name="Прямоугольник 153">
              <a:extLst>
                <a:ext uri="{FF2B5EF4-FFF2-40B4-BE49-F238E27FC236}">
                  <a16:creationId xmlns:a16="http://schemas.microsoft.com/office/drawing/2014/main" id="{03160028-1B9E-4892-936F-708BE8F228CD}"/>
                </a:ext>
              </a:extLst>
            </p:cNvPr>
            <p:cNvSpPr/>
            <p:nvPr/>
          </p:nvSpPr>
          <p:spPr>
            <a:xfrm>
              <a:off x="2687631" y="1714657"/>
              <a:ext cx="5820394" cy="495100"/>
            </a:xfrm>
            <a:prstGeom prst="rect">
              <a:avLst/>
            </a:prstGeom>
            <a:grpFill/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752975" marR="0" lvl="0" indent="0" algn="r" defTabSz="1218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30-300 тыс. </a:t>
              </a:r>
              <a:endPara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ADCAF092-5FCA-41D9-A11D-21C91A3C9D06}"/>
                </a:ext>
              </a:extLst>
            </p:cNvPr>
            <p:cNvSpPr txBox="1"/>
            <p:nvPr/>
          </p:nvSpPr>
          <p:spPr>
            <a:xfrm>
              <a:off x="2640946" y="1819520"/>
              <a:ext cx="4864250" cy="28650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lvl="0" defTabSz="1218959">
                <a:defRPr/>
              </a:pPr>
              <a:r>
                <a:rPr lang="ru-RU" sz="1600" b="1" kern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Уничтожение </a:t>
              </a:r>
              <a:r>
                <a:rPr lang="ru-RU" sz="1600" b="1" kern="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плавсредства</a:t>
              </a:r>
              <a:r>
                <a:rPr lang="ru-RU" sz="16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(исходя из водоизмещения)</a:t>
              </a:r>
              <a:endParaRPr lang="ru-RU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9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81" y="676673"/>
            <a:ext cx="929619" cy="84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2058" descr="m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42" y="900317"/>
            <a:ext cx="15113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2058" descr="m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78" y="2079577"/>
            <a:ext cx="15113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65" descr="тип9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572" y="1771087"/>
            <a:ext cx="1203378" cy="85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2" descr="Презентация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93"/>
          <a:stretch>
            <a:fillRect/>
          </a:stretch>
        </p:blipFill>
        <p:spPr bwMode="auto">
          <a:xfrm rot="20847223">
            <a:off x="1358628" y="3198949"/>
            <a:ext cx="19542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1" descr="bmp2_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76">
            <a:off x="7919485" y="2955242"/>
            <a:ext cx="1692132" cy="98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3" descr="BOGHAMMAR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97" y="4067577"/>
            <a:ext cx="1810401" cy="129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4" descr="Презентация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5"/>
          <a:stretch>
            <a:fillRect/>
          </a:stretch>
        </p:blipFill>
        <p:spPr bwMode="auto">
          <a:xfrm>
            <a:off x="9917892" y="3050333"/>
            <a:ext cx="1321965" cy="83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Рисунок 128" descr="https://digbox.ru/upload/resize_cache/iblock/a2c/800_420_1/xmavic_pro_.jpg.pagespeed.ic.7WFR71KNQA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t="6799" r="5283" b="9956"/>
          <a:stretch>
            <a:fillRect/>
          </a:stretch>
        </p:blipFill>
        <p:spPr bwMode="auto">
          <a:xfrm>
            <a:off x="9228739" y="4383775"/>
            <a:ext cx="1559784" cy="70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74" y="3137738"/>
            <a:ext cx="929619" cy="84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oup 564"/>
          <p:cNvGrpSpPr>
            <a:grpSpLocks/>
          </p:cNvGrpSpPr>
          <p:nvPr/>
        </p:nvGrpSpPr>
        <p:grpSpPr bwMode="auto">
          <a:xfrm>
            <a:off x="7215551" y="5565823"/>
            <a:ext cx="2116703" cy="592278"/>
            <a:chOff x="1296" y="2296"/>
            <a:chExt cx="1828" cy="430"/>
          </a:xfrm>
        </p:grpSpPr>
        <p:sp>
          <p:nvSpPr>
            <p:cNvPr id="61" name="Freeform 565"/>
            <p:cNvSpPr>
              <a:spLocks/>
            </p:cNvSpPr>
            <p:nvPr/>
          </p:nvSpPr>
          <p:spPr bwMode="auto">
            <a:xfrm>
              <a:off x="2123" y="2392"/>
              <a:ext cx="885" cy="58"/>
            </a:xfrm>
            <a:custGeom>
              <a:avLst/>
              <a:gdLst>
                <a:gd name="T0" fmla="*/ 2 w 2598"/>
                <a:gd name="T1" fmla="*/ 0 h 153"/>
                <a:gd name="T2" fmla="*/ 3 w 2598"/>
                <a:gd name="T3" fmla="*/ 0 h 153"/>
                <a:gd name="T4" fmla="*/ 3 w 2598"/>
                <a:gd name="T5" fmla="*/ 0 h 153"/>
                <a:gd name="T6" fmla="*/ 4 w 2598"/>
                <a:gd name="T7" fmla="*/ 0 h 153"/>
                <a:gd name="T8" fmla="*/ 4 w 2598"/>
                <a:gd name="T9" fmla="*/ 0 h 153"/>
                <a:gd name="T10" fmla="*/ 4 w 2598"/>
                <a:gd name="T11" fmla="*/ 0 h 153"/>
                <a:gd name="T12" fmla="*/ 4 w 2598"/>
                <a:gd name="T13" fmla="*/ 0 h 153"/>
                <a:gd name="T14" fmla="*/ 4 w 2598"/>
                <a:gd name="T15" fmla="*/ 0 h 153"/>
                <a:gd name="T16" fmla="*/ 4 w 2598"/>
                <a:gd name="T17" fmla="*/ 0 h 153"/>
                <a:gd name="T18" fmla="*/ 3 w 2598"/>
                <a:gd name="T19" fmla="*/ 0 h 153"/>
                <a:gd name="T20" fmla="*/ 3 w 2598"/>
                <a:gd name="T21" fmla="*/ 0 h 153"/>
                <a:gd name="T22" fmla="*/ 3 w 2598"/>
                <a:gd name="T23" fmla="*/ 0 h 153"/>
                <a:gd name="T24" fmla="*/ 3 w 2598"/>
                <a:gd name="T25" fmla="*/ 0 h 153"/>
                <a:gd name="T26" fmla="*/ 2 w 2598"/>
                <a:gd name="T27" fmla="*/ 0 h 153"/>
                <a:gd name="T28" fmla="*/ 3 w 2598"/>
                <a:gd name="T29" fmla="*/ 0 h 153"/>
                <a:gd name="T30" fmla="*/ 3 w 2598"/>
                <a:gd name="T31" fmla="*/ 0 h 153"/>
                <a:gd name="T32" fmla="*/ 3 w 2598"/>
                <a:gd name="T33" fmla="*/ 0 h 153"/>
                <a:gd name="T34" fmla="*/ 3 w 2598"/>
                <a:gd name="T35" fmla="*/ 0 h 153"/>
                <a:gd name="T36" fmla="*/ 3 w 2598"/>
                <a:gd name="T37" fmla="*/ 0 h 153"/>
                <a:gd name="T38" fmla="*/ 2 w 2598"/>
                <a:gd name="T39" fmla="*/ 0 h 153"/>
                <a:gd name="T40" fmla="*/ 2 w 2598"/>
                <a:gd name="T41" fmla="*/ 0 h 153"/>
                <a:gd name="T42" fmla="*/ 2 w 2598"/>
                <a:gd name="T43" fmla="*/ 0 h 153"/>
                <a:gd name="T44" fmla="*/ 2 w 2598"/>
                <a:gd name="T45" fmla="*/ 0 h 153"/>
                <a:gd name="T46" fmla="*/ 1 w 2598"/>
                <a:gd name="T47" fmla="*/ 0 h 153"/>
                <a:gd name="T48" fmla="*/ 1 w 2598"/>
                <a:gd name="T49" fmla="*/ 0 h 153"/>
                <a:gd name="T50" fmla="*/ 1 w 2598"/>
                <a:gd name="T51" fmla="*/ 0 h 153"/>
                <a:gd name="T52" fmla="*/ 0 w 2598"/>
                <a:gd name="T53" fmla="*/ 0 h 153"/>
                <a:gd name="T54" fmla="*/ 1 w 2598"/>
                <a:gd name="T55" fmla="*/ 0 h 153"/>
                <a:gd name="T56" fmla="*/ 1 w 2598"/>
                <a:gd name="T57" fmla="*/ 0 h 153"/>
                <a:gd name="T58" fmla="*/ 1 w 2598"/>
                <a:gd name="T59" fmla="*/ 0 h 153"/>
                <a:gd name="T60" fmla="*/ 1 w 2598"/>
                <a:gd name="T61" fmla="*/ 0 h 153"/>
                <a:gd name="T62" fmla="*/ 1 w 2598"/>
                <a:gd name="T63" fmla="*/ 0 h 153"/>
                <a:gd name="T64" fmla="*/ 0 w 2598"/>
                <a:gd name="T65" fmla="*/ 0 h 153"/>
                <a:gd name="T66" fmla="*/ 0 w 2598"/>
                <a:gd name="T67" fmla="*/ 0 h 153"/>
                <a:gd name="T68" fmla="*/ 0 w 2598"/>
                <a:gd name="T69" fmla="*/ 0 h 153"/>
                <a:gd name="T70" fmla="*/ 0 w 2598"/>
                <a:gd name="T71" fmla="*/ 0 h 153"/>
                <a:gd name="T72" fmla="*/ 1 w 2598"/>
                <a:gd name="T73" fmla="*/ 0 h 153"/>
                <a:gd name="T74" fmla="*/ 1 w 2598"/>
                <a:gd name="T75" fmla="*/ 0 h 153"/>
                <a:gd name="T76" fmla="*/ 2 w 2598"/>
                <a:gd name="T77" fmla="*/ 0 h 153"/>
                <a:gd name="T78" fmla="*/ 1 w 2598"/>
                <a:gd name="T79" fmla="*/ 0 h 153"/>
                <a:gd name="T80" fmla="*/ 1 w 2598"/>
                <a:gd name="T81" fmla="*/ 0 h 153"/>
                <a:gd name="T82" fmla="*/ 2 w 2598"/>
                <a:gd name="T83" fmla="*/ 0 h 153"/>
                <a:gd name="T84" fmla="*/ 2 w 2598"/>
                <a:gd name="T85" fmla="*/ 0 h 1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98"/>
                <a:gd name="T130" fmla="*/ 0 h 153"/>
                <a:gd name="T131" fmla="*/ 2598 w 2598"/>
                <a:gd name="T132" fmla="*/ 153 h 1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98" h="153">
                  <a:moveTo>
                    <a:pt x="1417" y="2"/>
                  </a:moveTo>
                  <a:lnTo>
                    <a:pt x="1798" y="6"/>
                  </a:lnTo>
                  <a:lnTo>
                    <a:pt x="2031" y="23"/>
                  </a:lnTo>
                  <a:lnTo>
                    <a:pt x="2278" y="47"/>
                  </a:lnTo>
                  <a:lnTo>
                    <a:pt x="2425" y="81"/>
                  </a:lnTo>
                  <a:lnTo>
                    <a:pt x="2365" y="57"/>
                  </a:lnTo>
                  <a:lnTo>
                    <a:pt x="2562" y="72"/>
                  </a:lnTo>
                  <a:lnTo>
                    <a:pt x="2598" y="89"/>
                  </a:lnTo>
                  <a:lnTo>
                    <a:pt x="2499" y="106"/>
                  </a:lnTo>
                  <a:lnTo>
                    <a:pt x="2253" y="91"/>
                  </a:lnTo>
                  <a:lnTo>
                    <a:pt x="2056" y="89"/>
                  </a:lnTo>
                  <a:lnTo>
                    <a:pt x="1946" y="76"/>
                  </a:lnTo>
                  <a:lnTo>
                    <a:pt x="1749" y="96"/>
                  </a:lnTo>
                  <a:lnTo>
                    <a:pt x="1477" y="125"/>
                  </a:lnTo>
                  <a:lnTo>
                    <a:pt x="1749" y="115"/>
                  </a:lnTo>
                  <a:lnTo>
                    <a:pt x="1970" y="110"/>
                  </a:lnTo>
                  <a:lnTo>
                    <a:pt x="2143" y="119"/>
                  </a:lnTo>
                  <a:lnTo>
                    <a:pt x="2154" y="134"/>
                  </a:lnTo>
                  <a:lnTo>
                    <a:pt x="1872" y="138"/>
                  </a:lnTo>
                  <a:lnTo>
                    <a:pt x="1650" y="140"/>
                  </a:lnTo>
                  <a:lnTo>
                    <a:pt x="1441" y="149"/>
                  </a:lnTo>
                  <a:lnTo>
                    <a:pt x="1195" y="134"/>
                  </a:lnTo>
                  <a:lnTo>
                    <a:pt x="1096" y="128"/>
                  </a:lnTo>
                  <a:lnTo>
                    <a:pt x="861" y="125"/>
                  </a:lnTo>
                  <a:lnTo>
                    <a:pt x="751" y="138"/>
                  </a:lnTo>
                  <a:lnTo>
                    <a:pt x="516" y="147"/>
                  </a:lnTo>
                  <a:lnTo>
                    <a:pt x="332" y="153"/>
                  </a:lnTo>
                  <a:lnTo>
                    <a:pt x="419" y="138"/>
                  </a:lnTo>
                  <a:lnTo>
                    <a:pt x="444" y="115"/>
                  </a:lnTo>
                  <a:lnTo>
                    <a:pt x="505" y="89"/>
                  </a:lnTo>
                  <a:lnTo>
                    <a:pt x="801" y="74"/>
                  </a:lnTo>
                  <a:lnTo>
                    <a:pt x="395" y="74"/>
                  </a:lnTo>
                  <a:lnTo>
                    <a:pt x="247" y="94"/>
                  </a:lnTo>
                  <a:lnTo>
                    <a:pt x="99" y="113"/>
                  </a:lnTo>
                  <a:lnTo>
                    <a:pt x="0" y="93"/>
                  </a:lnTo>
                  <a:lnTo>
                    <a:pt x="198" y="72"/>
                  </a:lnTo>
                  <a:lnTo>
                    <a:pt x="455" y="59"/>
                  </a:lnTo>
                  <a:lnTo>
                    <a:pt x="713" y="51"/>
                  </a:lnTo>
                  <a:lnTo>
                    <a:pt x="1034" y="34"/>
                  </a:lnTo>
                  <a:lnTo>
                    <a:pt x="751" y="13"/>
                  </a:lnTo>
                  <a:lnTo>
                    <a:pt x="825" y="8"/>
                  </a:lnTo>
                  <a:lnTo>
                    <a:pt x="1195" y="0"/>
                  </a:lnTo>
                  <a:lnTo>
                    <a:pt x="1417" y="2"/>
                  </a:lnTo>
                  <a:close/>
                </a:path>
              </a:pathLst>
            </a:custGeom>
            <a:solidFill>
              <a:srgbClr val="4C8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566"/>
            <p:cNvSpPr>
              <a:spLocks/>
            </p:cNvSpPr>
            <p:nvPr/>
          </p:nvSpPr>
          <p:spPr bwMode="auto">
            <a:xfrm>
              <a:off x="2609" y="2459"/>
              <a:ext cx="472" cy="42"/>
            </a:xfrm>
            <a:custGeom>
              <a:avLst/>
              <a:gdLst>
                <a:gd name="T0" fmla="*/ 1 w 1389"/>
                <a:gd name="T1" fmla="*/ 0 h 111"/>
                <a:gd name="T2" fmla="*/ 1 w 1389"/>
                <a:gd name="T3" fmla="*/ 0 h 111"/>
                <a:gd name="T4" fmla="*/ 2 w 1389"/>
                <a:gd name="T5" fmla="*/ 0 h 111"/>
                <a:gd name="T6" fmla="*/ 2 w 1389"/>
                <a:gd name="T7" fmla="*/ 0 h 111"/>
                <a:gd name="T8" fmla="*/ 2 w 1389"/>
                <a:gd name="T9" fmla="*/ 0 h 111"/>
                <a:gd name="T10" fmla="*/ 2 w 1389"/>
                <a:gd name="T11" fmla="*/ 0 h 111"/>
                <a:gd name="T12" fmla="*/ 2 w 1389"/>
                <a:gd name="T13" fmla="*/ 0 h 111"/>
                <a:gd name="T14" fmla="*/ 2 w 1389"/>
                <a:gd name="T15" fmla="*/ 0 h 111"/>
                <a:gd name="T16" fmla="*/ 2 w 1389"/>
                <a:gd name="T17" fmla="*/ 0 h 111"/>
                <a:gd name="T18" fmla="*/ 2 w 1389"/>
                <a:gd name="T19" fmla="*/ 0 h 111"/>
                <a:gd name="T20" fmla="*/ 2 w 1389"/>
                <a:gd name="T21" fmla="*/ 0 h 111"/>
                <a:gd name="T22" fmla="*/ 2 w 1389"/>
                <a:gd name="T23" fmla="*/ 0 h 111"/>
                <a:gd name="T24" fmla="*/ 1 w 1389"/>
                <a:gd name="T25" fmla="*/ 0 h 111"/>
                <a:gd name="T26" fmla="*/ 1 w 1389"/>
                <a:gd name="T27" fmla="*/ 0 h 111"/>
                <a:gd name="T28" fmla="*/ 1 w 1389"/>
                <a:gd name="T29" fmla="*/ 0 h 111"/>
                <a:gd name="T30" fmla="*/ 2 w 1389"/>
                <a:gd name="T31" fmla="*/ 0 h 111"/>
                <a:gd name="T32" fmla="*/ 2 w 1389"/>
                <a:gd name="T33" fmla="*/ 0 h 111"/>
                <a:gd name="T34" fmla="*/ 2 w 1389"/>
                <a:gd name="T35" fmla="*/ 0 h 111"/>
                <a:gd name="T36" fmla="*/ 1 w 1389"/>
                <a:gd name="T37" fmla="*/ 0 h 111"/>
                <a:gd name="T38" fmla="*/ 1 w 1389"/>
                <a:gd name="T39" fmla="*/ 0 h 111"/>
                <a:gd name="T40" fmla="*/ 1 w 1389"/>
                <a:gd name="T41" fmla="*/ 0 h 111"/>
                <a:gd name="T42" fmla="*/ 1 w 1389"/>
                <a:gd name="T43" fmla="*/ 0 h 111"/>
                <a:gd name="T44" fmla="*/ 1 w 1389"/>
                <a:gd name="T45" fmla="*/ 0 h 111"/>
                <a:gd name="T46" fmla="*/ 1 w 1389"/>
                <a:gd name="T47" fmla="*/ 0 h 111"/>
                <a:gd name="T48" fmla="*/ 1 w 1389"/>
                <a:gd name="T49" fmla="*/ 0 h 111"/>
                <a:gd name="T50" fmla="*/ 0 w 1389"/>
                <a:gd name="T51" fmla="*/ 0 h 111"/>
                <a:gd name="T52" fmla="*/ 0 w 1389"/>
                <a:gd name="T53" fmla="*/ 0 h 111"/>
                <a:gd name="T54" fmla="*/ 0 w 1389"/>
                <a:gd name="T55" fmla="*/ 0 h 111"/>
                <a:gd name="T56" fmla="*/ 0 w 1389"/>
                <a:gd name="T57" fmla="*/ 0 h 111"/>
                <a:gd name="T58" fmla="*/ 0 w 1389"/>
                <a:gd name="T59" fmla="*/ 0 h 111"/>
                <a:gd name="T60" fmla="*/ 1 w 1389"/>
                <a:gd name="T61" fmla="*/ 0 h 111"/>
                <a:gd name="T62" fmla="*/ 0 w 1389"/>
                <a:gd name="T63" fmla="*/ 0 h 111"/>
                <a:gd name="T64" fmla="*/ 0 w 1389"/>
                <a:gd name="T65" fmla="*/ 0 h 111"/>
                <a:gd name="T66" fmla="*/ 0 w 1389"/>
                <a:gd name="T67" fmla="*/ 0 h 111"/>
                <a:gd name="T68" fmla="*/ 0 w 1389"/>
                <a:gd name="T69" fmla="*/ 0 h 111"/>
                <a:gd name="T70" fmla="*/ 0 w 1389"/>
                <a:gd name="T71" fmla="*/ 0 h 111"/>
                <a:gd name="T72" fmla="*/ 0 w 1389"/>
                <a:gd name="T73" fmla="*/ 0 h 111"/>
                <a:gd name="T74" fmla="*/ 1 w 1389"/>
                <a:gd name="T75" fmla="*/ 0 h 111"/>
                <a:gd name="T76" fmla="*/ 1 w 1389"/>
                <a:gd name="T77" fmla="*/ 0 h 111"/>
                <a:gd name="T78" fmla="*/ 1 w 1389"/>
                <a:gd name="T79" fmla="*/ 0 h 111"/>
                <a:gd name="T80" fmla="*/ 1 w 1389"/>
                <a:gd name="T81" fmla="*/ 0 h 111"/>
                <a:gd name="T82" fmla="*/ 1 w 1389"/>
                <a:gd name="T83" fmla="*/ 0 h 111"/>
                <a:gd name="T84" fmla="*/ 1 w 1389"/>
                <a:gd name="T85" fmla="*/ 0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9"/>
                <a:gd name="T130" fmla="*/ 0 h 111"/>
                <a:gd name="T131" fmla="*/ 1389 w 1389"/>
                <a:gd name="T132" fmla="*/ 111 h 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9" h="111">
                  <a:moveTo>
                    <a:pt x="758" y="2"/>
                  </a:moveTo>
                  <a:lnTo>
                    <a:pt x="963" y="5"/>
                  </a:lnTo>
                  <a:lnTo>
                    <a:pt x="1088" y="17"/>
                  </a:lnTo>
                  <a:lnTo>
                    <a:pt x="1219" y="36"/>
                  </a:lnTo>
                  <a:lnTo>
                    <a:pt x="1298" y="60"/>
                  </a:lnTo>
                  <a:lnTo>
                    <a:pt x="1264" y="41"/>
                  </a:lnTo>
                  <a:lnTo>
                    <a:pt x="1370" y="52"/>
                  </a:lnTo>
                  <a:lnTo>
                    <a:pt x="1389" y="66"/>
                  </a:lnTo>
                  <a:lnTo>
                    <a:pt x="1338" y="77"/>
                  </a:lnTo>
                  <a:lnTo>
                    <a:pt x="1205" y="68"/>
                  </a:lnTo>
                  <a:lnTo>
                    <a:pt x="1101" y="66"/>
                  </a:lnTo>
                  <a:lnTo>
                    <a:pt x="1040" y="56"/>
                  </a:lnTo>
                  <a:lnTo>
                    <a:pt x="936" y="71"/>
                  </a:lnTo>
                  <a:lnTo>
                    <a:pt x="790" y="92"/>
                  </a:lnTo>
                  <a:lnTo>
                    <a:pt x="936" y="85"/>
                  </a:lnTo>
                  <a:lnTo>
                    <a:pt x="1054" y="81"/>
                  </a:lnTo>
                  <a:lnTo>
                    <a:pt x="1147" y="88"/>
                  </a:lnTo>
                  <a:lnTo>
                    <a:pt x="1152" y="98"/>
                  </a:lnTo>
                  <a:lnTo>
                    <a:pt x="1001" y="102"/>
                  </a:lnTo>
                  <a:lnTo>
                    <a:pt x="883" y="103"/>
                  </a:lnTo>
                  <a:lnTo>
                    <a:pt x="771" y="109"/>
                  </a:lnTo>
                  <a:lnTo>
                    <a:pt x="639" y="100"/>
                  </a:lnTo>
                  <a:lnTo>
                    <a:pt x="585" y="94"/>
                  </a:lnTo>
                  <a:lnTo>
                    <a:pt x="460" y="92"/>
                  </a:lnTo>
                  <a:lnTo>
                    <a:pt x="402" y="102"/>
                  </a:lnTo>
                  <a:lnTo>
                    <a:pt x="276" y="107"/>
                  </a:lnTo>
                  <a:lnTo>
                    <a:pt x="178" y="111"/>
                  </a:lnTo>
                  <a:lnTo>
                    <a:pt x="223" y="102"/>
                  </a:lnTo>
                  <a:lnTo>
                    <a:pt x="237" y="85"/>
                  </a:lnTo>
                  <a:lnTo>
                    <a:pt x="271" y="66"/>
                  </a:lnTo>
                  <a:lnTo>
                    <a:pt x="428" y="54"/>
                  </a:lnTo>
                  <a:lnTo>
                    <a:pt x="210" y="54"/>
                  </a:lnTo>
                  <a:lnTo>
                    <a:pt x="132" y="69"/>
                  </a:lnTo>
                  <a:lnTo>
                    <a:pt x="53" y="83"/>
                  </a:lnTo>
                  <a:lnTo>
                    <a:pt x="0" y="68"/>
                  </a:lnTo>
                  <a:lnTo>
                    <a:pt x="106" y="52"/>
                  </a:lnTo>
                  <a:lnTo>
                    <a:pt x="244" y="43"/>
                  </a:lnTo>
                  <a:lnTo>
                    <a:pt x="383" y="37"/>
                  </a:lnTo>
                  <a:lnTo>
                    <a:pt x="553" y="26"/>
                  </a:lnTo>
                  <a:lnTo>
                    <a:pt x="402" y="11"/>
                  </a:lnTo>
                  <a:lnTo>
                    <a:pt x="441" y="7"/>
                  </a:lnTo>
                  <a:lnTo>
                    <a:pt x="639" y="0"/>
                  </a:lnTo>
                  <a:lnTo>
                    <a:pt x="758" y="2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567"/>
            <p:cNvSpPr>
              <a:spLocks/>
            </p:cNvSpPr>
            <p:nvPr/>
          </p:nvSpPr>
          <p:spPr bwMode="auto">
            <a:xfrm>
              <a:off x="2581" y="2466"/>
              <a:ext cx="474" cy="25"/>
            </a:xfrm>
            <a:custGeom>
              <a:avLst/>
              <a:gdLst>
                <a:gd name="T0" fmla="*/ 1 w 1392"/>
                <a:gd name="T1" fmla="*/ 0 h 67"/>
                <a:gd name="T2" fmla="*/ 1 w 1392"/>
                <a:gd name="T3" fmla="*/ 0 h 67"/>
                <a:gd name="T4" fmla="*/ 2 w 1392"/>
                <a:gd name="T5" fmla="*/ 0 h 67"/>
                <a:gd name="T6" fmla="*/ 2 w 1392"/>
                <a:gd name="T7" fmla="*/ 0 h 67"/>
                <a:gd name="T8" fmla="*/ 2 w 1392"/>
                <a:gd name="T9" fmla="*/ 0 h 67"/>
                <a:gd name="T10" fmla="*/ 2 w 1392"/>
                <a:gd name="T11" fmla="*/ 0 h 67"/>
                <a:gd name="T12" fmla="*/ 2 w 1392"/>
                <a:gd name="T13" fmla="*/ 0 h 67"/>
                <a:gd name="T14" fmla="*/ 2 w 1392"/>
                <a:gd name="T15" fmla="*/ 0 h 67"/>
                <a:gd name="T16" fmla="*/ 2 w 1392"/>
                <a:gd name="T17" fmla="*/ 0 h 67"/>
                <a:gd name="T18" fmla="*/ 2 w 1392"/>
                <a:gd name="T19" fmla="*/ 0 h 67"/>
                <a:gd name="T20" fmla="*/ 2 w 1392"/>
                <a:gd name="T21" fmla="*/ 0 h 67"/>
                <a:gd name="T22" fmla="*/ 2 w 1392"/>
                <a:gd name="T23" fmla="*/ 0 h 67"/>
                <a:gd name="T24" fmla="*/ 1 w 1392"/>
                <a:gd name="T25" fmla="*/ 0 h 67"/>
                <a:gd name="T26" fmla="*/ 1 w 1392"/>
                <a:gd name="T27" fmla="*/ 0 h 67"/>
                <a:gd name="T28" fmla="*/ 1 w 1392"/>
                <a:gd name="T29" fmla="*/ 0 h 67"/>
                <a:gd name="T30" fmla="*/ 2 w 1392"/>
                <a:gd name="T31" fmla="*/ 0 h 67"/>
                <a:gd name="T32" fmla="*/ 2 w 1392"/>
                <a:gd name="T33" fmla="*/ 0 h 67"/>
                <a:gd name="T34" fmla="*/ 2 w 1392"/>
                <a:gd name="T35" fmla="*/ 0 h 67"/>
                <a:gd name="T36" fmla="*/ 1 w 1392"/>
                <a:gd name="T37" fmla="*/ 0 h 67"/>
                <a:gd name="T38" fmla="*/ 1 w 1392"/>
                <a:gd name="T39" fmla="*/ 0 h 67"/>
                <a:gd name="T40" fmla="*/ 1 w 1392"/>
                <a:gd name="T41" fmla="*/ 0 h 67"/>
                <a:gd name="T42" fmla="*/ 1 w 1392"/>
                <a:gd name="T43" fmla="*/ 0 h 67"/>
                <a:gd name="T44" fmla="*/ 1 w 1392"/>
                <a:gd name="T45" fmla="*/ 0 h 67"/>
                <a:gd name="T46" fmla="*/ 1 w 1392"/>
                <a:gd name="T47" fmla="*/ 0 h 67"/>
                <a:gd name="T48" fmla="*/ 1 w 1392"/>
                <a:gd name="T49" fmla="*/ 0 h 67"/>
                <a:gd name="T50" fmla="*/ 0 w 1392"/>
                <a:gd name="T51" fmla="*/ 0 h 67"/>
                <a:gd name="T52" fmla="*/ 0 w 1392"/>
                <a:gd name="T53" fmla="*/ 0 h 67"/>
                <a:gd name="T54" fmla="*/ 0 w 1392"/>
                <a:gd name="T55" fmla="*/ 0 h 67"/>
                <a:gd name="T56" fmla="*/ 0 w 1392"/>
                <a:gd name="T57" fmla="*/ 0 h 67"/>
                <a:gd name="T58" fmla="*/ 0 w 1392"/>
                <a:gd name="T59" fmla="*/ 0 h 67"/>
                <a:gd name="T60" fmla="*/ 1 w 1392"/>
                <a:gd name="T61" fmla="*/ 0 h 67"/>
                <a:gd name="T62" fmla="*/ 0 w 1392"/>
                <a:gd name="T63" fmla="*/ 0 h 67"/>
                <a:gd name="T64" fmla="*/ 0 w 1392"/>
                <a:gd name="T65" fmla="*/ 0 h 67"/>
                <a:gd name="T66" fmla="*/ 0 w 1392"/>
                <a:gd name="T67" fmla="*/ 0 h 67"/>
                <a:gd name="T68" fmla="*/ 0 w 1392"/>
                <a:gd name="T69" fmla="*/ 0 h 67"/>
                <a:gd name="T70" fmla="*/ 0 w 1392"/>
                <a:gd name="T71" fmla="*/ 0 h 67"/>
                <a:gd name="T72" fmla="*/ 0 w 1392"/>
                <a:gd name="T73" fmla="*/ 0 h 67"/>
                <a:gd name="T74" fmla="*/ 1 w 1392"/>
                <a:gd name="T75" fmla="*/ 0 h 67"/>
                <a:gd name="T76" fmla="*/ 1 w 1392"/>
                <a:gd name="T77" fmla="*/ 0 h 67"/>
                <a:gd name="T78" fmla="*/ 1 w 1392"/>
                <a:gd name="T79" fmla="*/ 0 h 67"/>
                <a:gd name="T80" fmla="*/ 1 w 1392"/>
                <a:gd name="T81" fmla="*/ 0 h 67"/>
                <a:gd name="T82" fmla="*/ 1 w 1392"/>
                <a:gd name="T83" fmla="*/ 0 h 67"/>
                <a:gd name="T84" fmla="*/ 1 w 1392"/>
                <a:gd name="T85" fmla="*/ 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92"/>
                <a:gd name="T130" fmla="*/ 0 h 67"/>
                <a:gd name="T131" fmla="*/ 1392 w 1392"/>
                <a:gd name="T132" fmla="*/ 67 h 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92" h="67">
                  <a:moveTo>
                    <a:pt x="758" y="0"/>
                  </a:moveTo>
                  <a:lnTo>
                    <a:pt x="963" y="1"/>
                  </a:lnTo>
                  <a:lnTo>
                    <a:pt x="1088" y="9"/>
                  </a:lnTo>
                  <a:lnTo>
                    <a:pt x="1219" y="20"/>
                  </a:lnTo>
                  <a:lnTo>
                    <a:pt x="1299" y="35"/>
                  </a:lnTo>
                  <a:lnTo>
                    <a:pt x="1266" y="24"/>
                  </a:lnTo>
                  <a:lnTo>
                    <a:pt x="1371" y="32"/>
                  </a:lnTo>
                  <a:lnTo>
                    <a:pt x="1392" y="39"/>
                  </a:lnTo>
                  <a:lnTo>
                    <a:pt x="1339" y="47"/>
                  </a:lnTo>
                  <a:lnTo>
                    <a:pt x="1206" y="39"/>
                  </a:lnTo>
                  <a:lnTo>
                    <a:pt x="1102" y="39"/>
                  </a:lnTo>
                  <a:lnTo>
                    <a:pt x="1043" y="33"/>
                  </a:lnTo>
                  <a:lnTo>
                    <a:pt x="937" y="43"/>
                  </a:lnTo>
                  <a:lnTo>
                    <a:pt x="791" y="54"/>
                  </a:lnTo>
                  <a:lnTo>
                    <a:pt x="937" y="50"/>
                  </a:lnTo>
                  <a:lnTo>
                    <a:pt x="1054" y="49"/>
                  </a:lnTo>
                  <a:lnTo>
                    <a:pt x="1147" y="52"/>
                  </a:lnTo>
                  <a:lnTo>
                    <a:pt x="1155" y="58"/>
                  </a:lnTo>
                  <a:lnTo>
                    <a:pt x="1003" y="62"/>
                  </a:lnTo>
                  <a:lnTo>
                    <a:pt x="883" y="62"/>
                  </a:lnTo>
                  <a:lnTo>
                    <a:pt x="772" y="66"/>
                  </a:lnTo>
                  <a:lnTo>
                    <a:pt x="639" y="60"/>
                  </a:lnTo>
                  <a:lnTo>
                    <a:pt x="588" y="56"/>
                  </a:lnTo>
                  <a:lnTo>
                    <a:pt x="463" y="54"/>
                  </a:lnTo>
                  <a:lnTo>
                    <a:pt x="402" y="60"/>
                  </a:lnTo>
                  <a:lnTo>
                    <a:pt x="277" y="66"/>
                  </a:lnTo>
                  <a:lnTo>
                    <a:pt x="178" y="67"/>
                  </a:lnTo>
                  <a:lnTo>
                    <a:pt x="224" y="60"/>
                  </a:lnTo>
                  <a:lnTo>
                    <a:pt x="237" y="50"/>
                  </a:lnTo>
                  <a:lnTo>
                    <a:pt x="271" y="39"/>
                  </a:lnTo>
                  <a:lnTo>
                    <a:pt x="428" y="33"/>
                  </a:lnTo>
                  <a:lnTo>
                    <a:pt x="212" y="33"/>
                  </a:lnTo>
                  <a:lnTo>
                    <a:pt x="133" y="41"/>
                  </a:lnTo>
                  <a:lnTo>
                    <a:pt x="53" y="50"/>
                  </a:lnTo>
                  <a:lnTo>
                    <a:pt x="0" y="41"/>
                  </a:lnTo>
                  <a:lnTo>
                    <a:pt x="106" y="32"/>
                  </a:lnTo>
                  <a:lnTo>
                    <a:pt x="245" y="26"/>
                  </a:lnTo>
                  <a:lnTo>
                    <a:pt x="383" y="22"/>
                  </a:lnTo>
                  <a:lnTo>
                    <a:pt x="554" y="15"/>
                  </a:lnTo>
                  <a:lnTo>
                    <a:pt x="402" y="5"/>
                  </a:lnTo>
                  <a:lnTo>
                    <a:pt x="442" y="3"/>
                  </a:lnTo>
                  <a:lnTo>
                    <a:pt x="639" y="0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568"/>
            <p:cNvSpPr>
              <a:spLocks/>
            </p:cNvSpPr>
            <p:nvPr/>
          </p:nvSpPr>
          <p:spPr bwMode="auto">
            <a:xfrm>
              <a:off x="2666" y="2458"/>
              <a:ext cx="225" cy="29"/>
            </a:xfrm>
            <a:custGeom>
              <a:avLst/>
              <a:gdLst>
                <a:gd name="T0" fmla="*/ 0 w 660"/>
                <a:gd name="T1" fmla="*/ 0 h 77"/>
                <a:gd name="T2" fmla="*/ 1 w 660"/>
                <a:gd name="T3" fmla="*/ 0 h 77"/>
                <a:gd name="T4" fmla="*/ 1 w 660"/>
                <a:gd name="T5" fmla="*/ 0 h 77"/>
                <a:gd name="T6" fmla="*/ 1 w 660"/>
                <a:gd name="T7" fmla="*/ 0 h 77"/>
                <a:gd name="T8" fmla="*/ 1 w 660"/>
                <a:gd name="T9" fmla="*/ 0 h 77"/>
                <a:gd name="T10" fmla="*/ 1 w 660"/>
                <a:gd name="T11" fmla="*/ 0 h 77"/>
                <a:gd name="T12" fmla="*/ 1 w 660"/>
                <a:gd name="T13" fmla="*/ 0 h 77"/>
                <a:gd name="T14" fmla="*/ 1 w 660"/>
                <a:gd name="T15" fmla="*/ 0 h 77"/>
                <a:gd name="T16" fmla="*/ 1 w 660"/>
                <a:gd name="T17" fmla="*/ 0 h 77"/>
                <a:gd name="T18" fmla="*/ 1 w 660"/>
                <a:gd name="T19" fmla="*/ 0 h 77"/>
                <a:gd name="T20" fmla="*/ 1 w 660"/>
                <a:gd name="T21" fmla="*/ 0 h 77"/>
                <a:gd name="T22" fmla="*/ 1 w 660"/>
                <a:gd name="T23" fmla="*/ 0 h 77"/>
                <a:gd name="T24" fmla="*/ 1 w 660"/>
                <a:gd name="T25" fmla="*/ 0 h 77"/>
                <a:gd name="T26" fmla="*/ 1 w 660"/>
                <a:gd name="T27" fmla="*/ 0 h 77"/>
                <a:gd name="T28" fmla="*/ 1 w 660"/>
                <a:gd name="T29" fmla="*/ 0 h 77"/>
                <a:gd name="T30" fmla="*/ 1 w 660"/>
                <a:gd name="T31" fmla="*/ 0 h 77"/>
                <a:gd name="T32" fmla="*/ 1 w 660"/>
                <a:gd name="T33" fmla="*/ 0 h 77"/>
                <a:gd name="T34" fmla="*/ 1 w 660"/>
                <a:gd name="T35" fmla="*/ 0 h 77"/>
                <a:gd name="T36" fmla="*/ 1 w 660"/>
                <a:gd name="T37" fmla="*/ 0 h 77"/>
                <a:gd name="T38" fmla="*/ 1 w 660"/>
                <a:gd name="T39" fmla="*/ 0 h 77"/>
                <a:gd name="T40" fmla="*/ 1 w 660"/>
                <a:gd name="T41" fmla="*/ 0 h 77"/>
                <a:gd name="T42" fmla="*/ 0 w 660"/>
                <a:gd name="T43" fmla="*/ 0 h 77"/>
                <a:gd name="T44" fmla="*/ 0 w 660"/>
                <a:gd name="T45" fmla="*/ 0 h 77"/>
                <a:gd name="T46" fmla="*/ 0 w 660"/>
                <a:gd name="T47" fmla="*/ 0 h 77"/>
                <a:gd name="T48" fmla="*/ 0 w 660"/>
                <a:gd name="T49" fmla="*/ 0 h 77"/>
                <a:gd name="T50" fmla="*/ 0 w 660"/>
                <a:gd name="T51" fmla="*/ 0 h 77"/>
                <a:gd name="T52" fmla="*/ 0 w 660"/>
                <a:gd name="T53" fmla="*/ 0 h 77"/>
                <a:gd name="T54" fmla="*/ 0 w 660"/>
                <a:gd name="T55" fmla="*/ 0 h 77"/>
                <a:gd name="T56" fmla="*/ 0 w 660"/>
                <a:gd name="T57" fmla="*/ 0 h 77"/>
                <a:gd name="T58" fmla="*/ 0 w 660"/>
                <a:gd name="T59" fmla="*/ 0 h 77"/>
                <a:gd name="T60" fmla="*/ 0 w 660"/>
                <a:gd name="T61" fmla="*/ 0 h 77"/>
                <a:gd name="T62" fmla="*/ 0 w 660"/>
                <a:gd name="T63" fmla="*/ 0 h 77"/>
                <a:gd name="T64" fmla="*/ 0 w 660"/>
                <a:gd name="T65" fmla="*/ 0 h 77"/>
                <a:gd name="T66" fmla="*/ 0 w 660"/>
                <a:gd name="T67" fmla="*/ 0 h 77"/>
                <a:gd name="T68" fmla="*/ 0 w 660"/>
                <a:gd name="T69" fmla="*/ 0 h 77"/>
                <a:gd name="T70" fmla="*/ 0 w 660"/>
                <a:gd name="T71" fmla="*/ 0 h 77"/>
                <a:gd name="T72" fmla="*/ 0 w 660"/>
                <a:gd name="T73" fmla="*/ 0 h 77"/>
                <a:gd name="T74" fmla="*/ 0 w 660"/>
                <a:gd name="T75" fmla="*/ 0 h 77"/>
                <a:gd name="T76" fmla="*/ 0 w 660"/>
                <a:gd name="T77" fmla="*/ 0 h 77"/>
                <a:gd name="T78" fmla="*/ 0 w 660"/>
                <a:gd name="T79" fmla="*/ 0 h 77"/>
                <a:gd name="T80" fmla="*/ 0 w 660"/>
                <a:gd name="T81" fmla="*/ 0 h 77"/>
                <a:gd name="T82" fmla="*/ 0 w 660"/>
                <a:gd name="T83" fmla="*/ 0 h 77"/>
                <a:gd name="T84" fmla="*/ 0 w 660"/>
                <a:gd name="T85" fmla="*/ 0 h 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0"/>
                <a:gd name="T130" fmla="*/ 0 h 77"/>
                <a:gd name="T131" fmla="*/ 660 w 660"/>
                <a:gd name="T132" fmla="*/ 77 h 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0" h="77">
                  <a:moveTo>
                    <a:pt x="324" y="5"/>
                  </a:moveTo>
                  <a:lnTo>
                    <a:pt x="423" y="0"/>
                  </a:lnTo>
                  <a:lnTo>
                    <a:pt x="489" y="2"/>
                  </a:lnTo>
                  <a:lnTo>
                    <a:pt x="561" y="7"/>
                  </a:lnTo>
                  <a:lnTo>
                    <a:pt x="613" y="19"/>
                  </a:lnTo>
                  <a:lnTo>
                    <a:pt x="588" y="9"/>
                  </a:lnTo>
                  <a:lnTo>
                    <a:pt x="643" y="11"/>
                  </a:lnTo>
                  <a:lnTo>
                    <a:pt x="660" y="19"/>
                  </a:lnTo>
                  <a:lnTo>
                    <a:pt x="641" y="26"/>
                  </a:lnTo>
                  <a:lnTo>
                    <a:pt x="573" y="24"/>
                  </a:lnTo>
                  <a:lnTo>
                    <a:pt x="522" y="26"/>
                  </a:lnTo>
                  <a:lnTo>
                    <a:pt x="489" y="24"/>
                  </a:lnTo>
                  <a:lnTo>
                    <a:pt x="448" y="34"/>
                  </a:lnTo>
                  <a:lnTo>
                    <a:pt x="389" y="49"/>
                  </a:lnTo>
                  <a:lnTo>
                    <a:pt x="455" y="41"/>
                  </a:lnTo>
                  <a:lnTo>
                    <a:pt x="508" y="36"/>
                  </a:lnTo>
                  <a:lnTo>
                    <a:pt x="556" y="36"/>
                  </a:lnTo>
                  <a:lnTo>
                    <a:pt x="565" y="41"/>
                  </a:lnTo>
                  <a:lnTo>
                    <a:pt x="495" y="47"/>
                  </a:lnTo>
                  <a:lnTo>
                    <a:pt x="440" y="53"/>
                  </a:lnTo>
                  <a:lnTo>
                    <a:pt x="391" y="58"/>
                  </a:lnTo>
                  <a:lnTo>
                    <a:pt x="323" y="58"/>
                  </a:lnTo>
                  <a:lnTo>
                    <a:pt x="294" y="56"/>
                  </a:lnTo>
                  <a:lnTo>
                    <a:pt x="233" y="58"/>
                  </a:lnTo>
                  <a:lnTo>
                    <a:pt x="211" y="66"/>
                  </a:lnTo>
                  <a:lnTo>
                    <a:pt x="154" y="73"/>
                  </a:lnTo>
                  <a:lnTo>
                    <a:pt x="110" y="77"/>
                  </a:lnTo>
                  <a:lnTo>
                    <a:pt x="125" y="71"/>
                  </a:lnTo>
                  <a:lnTo>
                    <a:pt x="123" y="62"/>
                  </a:lnTo>
                  <a:lnTo>
                    <a:pt x="127" y="53"/>
                  </a:lnTo>
                  <a:lnTo>
                    <a:pt x="197" y="41"/>
                  </a:lnTo>
                  <a:lnTo>
                    <a:pt x="93" y="49"/>
                  </a:lnTo>
                  <a:lnTo>
                    <a:pt x="65" y="58"/>
                  </a:lnTo>
                  <a:lnTo>
                    <a:pt x="34" y="68"/>
                  </a:lnTo>
                  <a:lnTo>
                    <a:pt x="0" y="62"/>
                  </a:lnTo>
                  <a:lnTo>
                    <a:pt x="42" y="51"/>
                  </a:lnTo>
                  <a:lnTo>
                    <a:pt x="103" y="41"/>
                  </a:lnTo>
                  <a:lnTo>
                    <a:pt x="165" y="34"/>
                  </a:lnTo>
                  <a:lnTo>
                    <a:pt x="241" y="22"/>
                  </a:lnTo>
                  <a:lnTo>
                    <a:pt x="159" y="21"/>
                  </a:lnTo>
                  <a:lnTo>
                    <a:pt x="177" y="17"/>
                  </a:lnTo>
                  <a:lnTo>
                    <a:pt x="268" y="7"/>
                  </a:lnTo>
                  <a:lnTo>
                    <a:pt x="324" y="5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569"/>
            <p:cNvSpPr>
              <a:spLocks/>
            </p:cNvSpPr>
            <p:nvPr/>
          </p:nvSpPr>
          <p:spPr bwMode="auto">
            <a:xfrm>
              <a:off x="2750" y="2482"/>
              <a:ext cx="152" cy="21"/>
            </a:xfrm>
            <a:custGeom>
              <a:avLst/>
              <a:gdLst>
                <a:gd name="T0" fmla="*/ 0 w 445"/>
                <a:gd name="T1" fmla="*/ 0 h 55"/>
                <a:gd name="T2" fmla="*/ 1 w 445"/>
                <a:gd name="T3" fmla="*/ 0 h 55"/>
                <a:gd name="T4" fmla="*/ 1 w 445"/>
                <a:gd name="T5" fmla="*/ 0 h 55"/>
                <a:gd name="T6" fmla="*/ 1 w 445"/>
                <a:gd name="T7" fmla="*/ 0 h 55"/>
                <a:gd name="T8" fmla="*/ 1 w 445"/>
                <a:gd name="T9" fmla="*/ 0 h 55"/>
                <a:gd name="T10" fmla="*/ 1 w 445"/>
                <a:gd name="T11" fmla="*/ 0 h 55"/>
                <a:gd name="T12" fmla="*/ 1 w 445"/>
                <a:gd name="T13" fmla="*/ 0 h 55"/>
                <a:gd name="T14" fmla="*/ 1 w 445"/>
                <a:gd name="T15" fmla="*/ 0 h 55"/>
                <a:gd name="T16" fmla="*/ 1 w 445"/>
                <a:gd name="T17" fmla="*/ 0 h 55"/>
                <a:gd name="T18" fmla="*/ 1 w 445"/>
                <a:gd name="T19" fmla="*/ 0 h 55"/>
                <a:gd name="T20" fmla="*/ 1 w 445"/>
                <a:gd name="T21" fmla="*/ 0 h 55"/>
                <a:gd name="T22" fmla="*/ 1 w 445"/>
                <a:gd name="T23" fmla="*/ 0 h 55"/>
                <a:gd name="T24" fmla="*/ 0 w 445"/>
                <a:gd name="T25" fmla="*/ 0 h 55"/>
                <a:gd name="T26" fmla="*/ 0 w 445"/>
                <a:gd name="T27" fmla="*/ 0 h 55"/>
                <a:gd name="T28" fmla="*/ 0 w 445"/>
                <a:gd name="T29" fmla="*/ 0 h 55"/>
                <a:gd name="T30" fmla="*/ 0 w 445"/>
                <a:gd name="T31" fmla="*/ 0 h 55"/>
                <a:gd name="T32" fmla="*/ 0 w 445"/>
                <a:gd name="T33" fmla="*/ 0 h 55"/>
                <a:gd name="T34" fmla="*/ 0 w 445"/>
                <a:gd name="T35" fmla="*/ 0 h 55"/>
                <a:gd name="T36" fmla="*/ 0 w 445"/>
                <a:gd name="T37" fmla="*/ 0 h 55"/>
                <a:gd name="T38" fmla="*/ 0 w 445"/>
                <a:gd name="T39" fmla="*/ 0 h 55"/>
                <a:gd name="T40" fmla="*/ 0 w 445"/>
                <a:gd name="T41" fmla="*/ 0 h 55"/>
                <a:gd name="T42" fmla="*/ 0 w 445"/>
                <a:gd name="T43" fmla="*/ 0 h 55"/>
                <a:gd name="T44" fmla="*/ 0 w 445"/>
                <a:gd name="T45" fmla="*/ 0 h 55"/>
                <a:gd name="T46" fmla="*/ 0 w 445"/>
                <a:gd name="T47" fmla="*/ 0 h 55"/>
                <a:gd name="T48" fmla="*/ 0 w 445"/>
                <a:gd name="T49" fmla="*/ 0 h 55"/>
                <a:gd name="T50" fmla="*/ 0 w 445"/>
                <a:gd name="T51" fmla="*/ 0 h 55"/>
                <a:gd name="T52" fmla="*/ 0 w 445"/>
                <a:gd name="T53" fmla="*/ 0 h 55"/>
                <a:gd name="T54" fmla="*/ 0 w 445"/>
                <a:gd name="T55" fmla="*/ 0 h 55"/>
                <a:gd name="T56" fmla="*/ 0 w 445"/>
                <a:gd name="T57" fmla="*/ 0 h 55"/>
                <a:gd name="T58" fmla="*/ 0 w 445"/>
                <a:gd name="T59" fmla="*/ 0 h 55"/>
                <a:gd name="T60" fmla="*/ 0 w 445"/>
                <a:gd name="T61" fmla="*/ 0 h 55"/>
                <a:gd name="T62" fmla="*/ 0 w 445"/>
                <a:gd name="T63" fmla="*/ 0 h 55"/>
                <a:gd name="T64" fmla="*/ 0 w 445"/>
                <a:gd name="T65" fmla="*/ 0 h 55"/>
                <a:gd name="T66" fmla="*/ 0 w 445"/>
                <a:gd name="T67" fmla="*/ 0 h 55"/>
                <a:gd name="T68" fmla="*/ 0 w 445"/>
                <a:gd name="T69" fmla="*/ 0 h 55"/>
                <a:gd name="T70" fmla="*/ 0 w 445"/>
                <a:gd name="T71" fmla="*/ 0 h 55"/>
                <a:gd name="T72" fmla="*/ 0 w 445"/>
                <a:gd name="T73" fmla="*/ 0 h 55"/>
                <a:gd name="T74" fmla="*/ 0 w 445"/>
                <a:gd name="T75" fmla="*/ 0 h 55"/>
                <a:gd name="T76" fmla="*/ 0 w 445"/>
                <a:gd name="T77" fmla="*/ 0 h 55"/>
                <a:gd name="T78" fmla="*/ 0 w 445"/>
                <a:gd name="T79" fmla="*/ 0 h 55"/>
                <a:gd name="T80" fmla="*/ 0 w 445"/>
                <a:gd name="T81" fmla="*/ 0 h 55"/>
                <a:gd name="T82" fmla="*/ 0 w 445"/>
                <a:gd name="T83" fmla="*/ 0 h 55"/>
                <a:gd name="T84" fmla="*/ 0 w 445"/>
                <a:gd name="T85" fmla="*/ 0 h 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5"/>
                <a:gd name="T130" fmla="*/ 0 h 55"/>
                <a:gd name="T131" fmla="*/ 445 w 445"/>
                <a:gd name="T132" fmla="*/ 55 h 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5" h="55">
                  <a:moveTo>
                    <a:pt x="326" y="6"/>
                  </a:moveTo>
                  <a:lnTo>
                    <a:pt x="385" y="11"/>
                  </a:lnTo>
                  <a:lnTo>
                    <a:pt x="407" y="19"/>
                  </a:lnTo>
                  <a:lnTo>
                    <a:pt x="423" y="30"/>
                  </a:lnTo>
                  <a:lnTo>
                    <a:pt x="413" y="43"/>
                  </a:lnTo>
                  <a:lnTo>
                    <a:pt x="428" y="34"/>
                  </a:lnTo>
                  <a:lnTo>
                    <a:pt x="445" y="41"/>
                  </a:lnTo>
                  <a:lnTo>
                    <a:pt x="434" y="47"/>
                  </a:lnTo>
                  <a:lnTo>
                    <a:pt x="402" y="51"/>
                  </a:lnTo>
                  <a:lnTo>
                    <a:pt x="375" y="43"/>
                  </a:lnTo>
                  <a:lnTo>
                    <a:pt x="345" y="40"/>
                  </a:lnTo>
                  <a:lnTo>
                    <a:pt x="341" y="34"/>
                  </a:lnTo>
                  <a:lnTo>
                    <a:pt x="286" y="38"/>
                  </a:lnTo>
                  <a:lnTo>
                    <a:pt x="216" y="43"/>
                  </a:lnTo>
                  <a:lnTo>
                    <a:pt x="269" y="43"/>
                  </a:lnTo>
                  <a:lnTo>
                    <a:pt x="311" y="45"/>
                  </a:lnTo>
                  <a:lnTo>
                    <a:pt x="330" y="51"/>
                  </a:lnTo>
                  <a:lnTo>
                    <a:pt x="318" y="55"/>
                  </a:lnTo>
                  <a:lnTo>
                    <a:pt x="267" y="53"/>
                  </a:lnTo>
                  <a:lnTo>
                    <a:pt x="229" y="49"/>
                  </a:lnTo>
                  <a:lnTo>
                    <a:pt x="184" y="49"/>
                  </a:lnTo>
                  <a:lnTo>
                    <a:pt x="159" y="41"/>
                  </a:lnTo>
                  <a:lnTo>
                    <a:pt x="150" y="40"/>
                  </a:lnTo>
                  <a:lnTo>
                    <a:pt x="114" y="34"/>
                  </a:lnTo>
                  <a:lnTo>
                    <a:pt x="83" y="38"/>
                  </a:lnTo>
                  <a:lnTo>
                    <a:pt x="36" y="38"/>
                  </a:lnTo>
                  <a:lnTo>
                    <a:pt x="0" y="36"/>
                  </a:lnTo>
                  <a:lnTo>
                    <a:pt x="28" y="32"/>
                  </a:lnTo>
                  <a:lnTo>
                    <a:pt x="55" y="26"/>
                  </a:lnTo>
                  <a:lnTo>
                    <a:pt x="91" y="19"/>
                  </a:lnTo>
                  <a:lnTo>
                    <a:pt x="153" y="19"/>
                  </a:lnTo>
                  <a:lnTo>
                    <a:pt x="87" y="13"/>
                  </a:lnTo>
                  <a:lnTo>
                    <a:pt x="43" y="17"/>
                  </a:lnTo>
                  <a:lnTo>
                    <a:pt x="0" y="21"/>
                  </a:lnTo>
                  <a:lnTo>
                    <a:pt x="5" y="13"/>
                  </a:lnTo>
                  <a:lnTo>
                    <a:pt x="57" y="9"/>
                  </a:lnTo>
                  <a:lnTo>
                    <a:pt x="112" y="9"/>
                  </a:lnTo>
                  <a:lnTo>
                    <a:pt x="163" y="11"/>
                  </a:lnTo>
                  <a:lnTo>
                    <a:pt x="231" y="9"/>
                  </a:lnTo>
                  <a:lnTo>
                    <a:pt x="206" y="0"/>
                  </a:lnTo>
                  <a:lnTo>
                    <a:pt x="224" y="0"/>
                  </a:lnTo>
                  <a:lnTo>
                    <a:pt x="292" y="2"/>
                  </a:lnTo>
                  <a:lnTo>
                    <a:pt x="326" y="6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570"/>
            <p:cNvSpPr>
              <a:spLocks/>
            </p:cNvSpPr>
            <p:nvPr/>
          </p:nvSpPr>
          <p:spPr bwMode="auto">
            <a:xfrm>
              <a:off x="2074" y="2402"/>
              <a:ext cx="884" cy="35"/>
            </a:xfrm>
            <a:custGeom>
              <a:avLst/>
              <a:gdLst>
                <a:gd name="T0" fmla="*/ 2 w 2597"/>
                <a:gd name="T1" fmla="*/ 0 h 92"/>
                <a:gd name="T2" fmla="*/ 3 w 2597"/>
                <a:gd name="T3" fmla="*/ 0 h 92"/>
                <a:gd name="T4" fmla="*/ 3 w 2597"/>
                <a:gd name="T5" fmla="*/ 0 h 92"/>
                <a:gd name="T6" fmla="*/ 4 w 2597"/>
                <a:gd name="T7" fmla="*/ 0 h 92"/>
                <a:gd name="T8" fmla="*/ 4 w 2597"/>
                <a:gd name="T9" fmla="*/ 0 h 92"/>
                <a:gd name="T10" fmla="*/ 4 w 2597"/>
                <a:gd name="T11" fmla="*/ 0 h 92"/>
                <a:gd name="T12" fmla="*/ 4 w 2597"/>
                <a:gd name="T13" fmla="*/ 0 h 92"/>
                <a:gd name="T14" fmla="*/ 4 w 2597"/>
                <a:gd name="T15" fmla="*/ 0 h 92"/>
                <a:gd name="T16" fmla="*/ 4 w 2597"/>
                <a:gd name="T17" fmla="*/ 0 h 92"/>
                <a:gd name="T18" fmla="*/ 3 w 2597"/>
                <a:gd name="T19" fmla="*/ 0 h 92"/>
                <a:gd name="T20" fmla="*/ 3 w 2597"/>
                <a:gd name="T21" fmla="*/ 0 h 92"/>
                <a:gd name="T22" fmla="*/ 3 w 2597"/>
                <a:gd name="T23" fmla="*/ 0 h 92"/>
                <a:gd name="T24" fmla="*/ 3 w 2597"/>
                <a:gd name="T25" fmla="*/ 0 h 92"/>
                <a:gd name="T26" fmla="*/ 2 w 2597"/>
                <a:gd name="T27" fmla="*/ 0 h 92"/>
                <a:gd name="T28" fmla="*/ 3 w 2597"/>
                <a:gd name="T29" fmla="*/ 0 h 92"/>
                <a:gd name="T30" fmla="*/ 3 w 2597"/>
                <a:gd name="T31" fmla="*/ 0 h 92"/>
                <a:gd name="T32" fmla="*/ 3 w 2597"/>
                <a:gd name="T33" fmla="*/ 0 h 92"/>
                <a:gd name="T34" fmla="*/ 3 w 2597"/>
                <a:gd name="T35" fmla="*/ 0 h 92"/>
                <a:gd name="T36" fmla="*/ 3 w 2597"/>
                <a:gd name="T37" fmla="*/ 0 h 92"/>
                <a:gd name="T38" fmla="*/ 2 w 2597"/>
                <a:gd name="T39" fmla="*/ 0 h 92"/>
                <a:gd name="T40" fmla="*/ 2 w 2597"/>
                <a:gd name="T41" fmla="*/ 0 h 92"/>
                <a:gd name="T42" fmla="*/ 2 w 2597"/>
                <a:gd name="T43" fmla="*/ 0 h 92"/>
                <a:gd name="T44" fmla="*/ 2 w 2597"/>
                <a:gd name="T45" fmla="*/ 0 h 92"/>
                <a:gd name="T46" fmla="*/ 1 w 2597"/>
                <a:gd name="T47" fmla="*/ 0 h 92"/>
                <a:gd name="T48" fmla="*/ 1 w 2597"/>
                <a:gd name="T49" fmla="*/ 0 h 92"/>
                <a:gd name="T50" fmla="*/ 1 w 2597"/>
                <a:gd name="T51" fmla="*/ 0 h 92"/>
                <a:gd name="T52" fmla="*/ 0 w 2597"/>
                <a:gd name="T53" fmla="*/ 0 h 92"/>
                <a:gd name="T54" fmla="*/ 1 w 2597"/>
                <a:gd name="T55" fmla="*/ 0 h 92"/>
                <a:gd name="T56" fmla="*/ 1 w 2597"/>
                <a:gd name="T57" fmla="*/ 0 h 92"/>
                <a:gd name="T58" fmla="*/ 1 w 2597"/>
                <a:gd name="T59" fmla="*/ 0 h 92"/>
                <a:gd name="T60" fmla="*/ 1 w 2597"/>
                <a:gd name="T61" fmla="*/ 0 h 92"/>
                <a:gd name="T62" fmla="*/ 1 w 2597"/>
                <a:gd name="T63" fmla="*/ 0 h 92"/>
                <a:gd name="T64" fmla="*/ 0 w 2597"/>
                <a:gd name="T65" fmla="*/ 0 h 92"/>
                <a:gd name="T66" fmla="*/ 0 w 2597"/>
                <a:gd name="T67" fmla="*/ 0 h 92"/>
                <a:gd name="T68" fmla="*/ 0 w 2597"/>
                <a:gd name="T69" fmla="*/ 0 h 92"/>
                <a:gd name="T70" fmla="*/ 0 w 2597"/>
                <a:gd name="T71" fmla="*/ 0 h 92"/>
                <a:gd name="T72" fmla="*/ 1 w 2597"/>
                <a:gd name="T73" fmla="*/ 0 h 92"/>
                <a:gd name="T74" fmla="*/ 1 w 2597"/>
                <a:gd name="T75" fmla="*/ 0 h 92"/>
                <a:gd name="T76" fmla="*/ 2 w 2597"/>
                <a:gd name="T77" fmla="*/ 0 h 92"/>
                <a:gd name="T78" fmla="*/ 1 w 2597"/>
                <a:gd name="T79" fmla="*/ 0 h 92"/>
                <a:gd name="T80" fmla="*/ 1 w 2597"/>
                <a:gd name="T81" fmla="*/ 0 h 92"/>
                <a:gd name="T82" fmla="*/ 2 w 2597"/>
                <a:gd name="T83" fmla="*/ 0 h 92"/>
                <a:gd name="T84" fmla="*/ 2 w 2597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97"/>
                <a:gd name="T130" fmla="*/ 0 h 92"/>
                <a:gd name="T131" fmla="*/ 2597 w 2597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97" h="92">
                  <a:moveTo>
                    <a:pt x="1416" y="2"/>
                  </a:moveTo>
                  <a:lnTo>
                    <a:pt x="1797" y="3"/>
                  </a:lnTo>
                  <a:lnTo>
                    <a:pt x="2030" y="13"/>
                  </a:lnTo>
                  <a:lnTo>
                    <a:pt x="2277" y="30"/>
                  </a:lnTo>
                  <a:lnTo>
                    <a:pt x="2425" y="49"/>
                  </a:lnTo>
                  <a:lnTo>
                    <a:pt x="2364" y="34"/>
                  </a:lnTo>
                  <a:lnTo>
                    <a:pt x="2561" y="43"/>
                  </a:lnTo>
                  <a:lnTo>
                    <a:pt x="2597" y="54"/>
                  </a:lnTo>
                  <a:lnTo>
                    <a:pt x="2499" y="64"/>
                  </a:lnTo>
                  <a:lnTo>
                    <a:pt x="2252" y="54"/>
                  </a:lnTo>
                  <a:lnTo>
                    <a:pt x="2055" y="54"/>
                  </a:lnTo>
                  <a:lnTo>
                    <a:pt x="1945" y="45"/>
                  </a:lnTo>
                  <a:lnTo>
                    <a:pt x="1748" y="58"/>
                  </a:lnTo>
                  <a:lnTo>
                    <a:pt x="1477" y="75"/>
                  </a:lnTo>
                  <a:lnTo>
                    <a:pt x="1748" y="69"/>
                  </a:lnTo>
                  <a:lnTo>
                    <a:pt x="1970" y="66"/>
                  </a:lnTo>
                  <a:lnTo>
                    <a:pt x="2142" y="73"/>
                  </a:lnTo>
                  <a:lnTo>
                    <a:pt x="2153" y="81"/>
                  </a:lnTo>
                  <a:lnTo>
                    <a:pt x="1871" y="85"/>
                  </a:lnTo>
                  <a:lnTo>
                    <a:pt x="1649" y="85"/>
                  </a:lnTo>
                  <a:lnTo>
                    <a:pt x="1441" y="90"/>
                  </a:lnTo>
                  <a:lnTo>
                    <a:pt x="1194" y="81"/>
                  </a:lnTo>
                  <a:lnTo>
                    <a:pt x="1095" y="77"/>
                  </a:lnTo>
                  <a:lnTo>
                    <a:pt x="860" y="75"/>
                  </a:lnTo>
                  <a:lnTo>
                    <a:pt x="750" y="83"/>
                  </a:lnTo>
                  <a:lnTo>
                    <a:pt x="517" y="88"/>
                  </a:lnTo>
                  <a:lnTo>
                    <a:pt x="331" y="92"/>
                  </a:lnTo>
                  <a:lnTo>
                    <a:pt x="419" y="83"/>
                  </a:lnTo>
                  <a:lnTo>
                    <a:pt x="443" y="69"/>
                  </a:lnTo>
                  <a:lnTo>
                    <a:pt x="504" y="52"/>
                  </a:lnTo>
                  <a:lnTo>
                    <a:pt x="800" y="45"/>
                  </a:lnTo>
                  <a:lnTo>
                    <a:pt x="394" y="45"/>
                  </a:lnTo>
                  <a:lnTo>
                    <a:pt x="246" y="56"/>
                  </a:lnTo>
                  <a:lnTo>
                    <a:pt x="98" y="68"/>
                  </a:lnTo>
                  <a:lnTo>
                    <a:pt x="0" y="56"/>
                  </a:lnTo>
                  <a:lnTo>
                    <a:pt x="197" y="43"/>
                  </a:lnTo>
                  <a:lnTo>
                    <a:pt x="455" y="35"/>
                  </a:lnTo>
                  <a:lnTo>
                    <a:pt x="712" y="30"/>
                  </a:lnTo>
                  <a:lnTo>
                    <a:pt x="1033" y="20"/>
                  </a:lnTo>
                  <a:lnTo>
                    <a:pt x="750" y="7"/>
                  </a:lnTo>
                  <a:lnTo>
                    <a:pt x="824" y="5"/>
                  </a:lnTo>
                  <a:lnTo>
                    <a:pt x="1194" y="0"/>
                  </a:lnTo>
                  <a:lnTo>
                    <a:pt x="1416" y="2"/>
                  </a:lnTo>
                  <a:close/>
                </a:path>
              </a:pathLst>
            </a:custGeom>
            <a:solidFill>
              <a:srgbClr val="33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571"/>
            <p:cNvSpPr>
              <a:spLocks/>
            </p:cNvSpPr>
            <p:nvPr/>
          </p:nvSpPr>
          <p:spPr bwMode="auto">
            <a:xfrm rot="-595893">
              <a:off x="1606" y="2331"/>
              <a:ext cx="1518" cy="379"/>
            </a:xfrm>
            <a:custGeom>
              <a:avLst/>
              <a:gdLst>
                <a:gd name="T0" fmla="*/ 529 w 1851"/>
                <a:gd name="T1" fmla="*/ 1 h 1083"/>
                <a:gd name="T2" fmla="*/ 563 w 1851"/>
                <a:gd name="T3" fmla="*/ 1 h 1083"/>
                <a:gd name="T4" fmla="*/ 243 w 1851"/>
                <a:gd name="T5" fmla="*/ 1 h 1083"/>
                <a:gd name="T6" fmla="*/ 326 w 1851"/>
                <a:gd name="T7" fmla="*/ 2 h 1083"/>
                <a:gd name="T8" fmla="*/ 268 w 1851"/>
                <a:gd name="T9" fmla="*/ 2 h 1083"/>
                <a:gd name="T10" fmla="*/ 189 w 1851"/>
                <a:gd name="T11" fmla="*/ 1 h 1083"/>
                <a:gd name="T12" fmla="*/ 24 w 1851"/>
                <a:gd name="T13" fmla="*/ 1 h 1083"/>
                <a:gd name="T14" fmla="*/ 0 w 1851"/>
                <a:gd name="T15" fmla="*/ 1 h 1083"/>
                <a:gd name="T16" fmla="*/ 169 w 1851"/>
                <a:gd name="T17" fmla="*/ 1 h 1083"/>
                <a:gd name="T18" fmla="*/ 51 w 1851"/>
                <a:gd name="T19" fmla="*/ 0 h 1083"/>
                <a:gd name="T20" fmla="*/ 93 w 1851"/>
                <a:gd name="T21" fmla="*/ 0 h 1083"/>
                <a:gd name="T22" fmla="*/ 220 w 1851"/>
                <a:gd name="T23" fmla="*/ 1 h 1083"/>
                <a:gd name="T24" fmla="*/ 529 w 1851"/>
                <a:gd name="T25" fmla="*/ 1 h 10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51"/>
                <a:gd name="T40" fmla="*/ 0 h 1083"/>
                <a:gd name="T41" fmla="*/ 1851 w 1851"/>
                <a:gd name="T42" fmla="*/ 1083 h 108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51" h="1083">
                  <a:moveTo>
                    <a:pt x="1738" y="571"/>
                  </a:moveTo>
                  <a:lnTo>
                    <a:pt x="1850" y="689"/>
                  </a:lnTo>
                  <a:lnTo>
                    <a:pt x="799" y="689"/>
                  </a:lnTo>
                  <a:lnTo>
                    <a:pt x="1073" y="1080"/>
                  </a:lnTo>
                  <a:lnTo>
                    <a:pt x="883" y="1082"/>
                  </a:lnTo>
                  <a:lnTo>
                    <a:pt x="621" y="705"/>
                  </a:lnTo>
                  <a:lnTo>
                    <a:pt x="79" y="710"/>
                  </a:lnTo>
                  <a:lnTo>
                    <a:pt x="0" y="578"/>
                  </a:lnTo>
                  <a:lnTo>
                    <a:pt x="555" y="578"/>
                  </a:lnTo>
                  <a:lnTo>
                    <a:pt x="169" y="4"/>
                  </a:lnTo>
                  <a:lnTo>
                    <a:pt x="306" y="0"/>
                  </a:lnTo>
                  <a:lnTo>
                    <a:pt x="724" y="569"/>
                  </a:lnTo>
                  <a:lnTo>
                    <a:pt x="1738" y="571"/>
                  </a:lnTo>
                </a:path>
              </a:pathLst>
            </a:custGeom>
            <a:solidFill>
              <a:srgbClr val="969696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Line 572"/>
            <p:cNvSpPr>
              <a:spLocks noChangeShapeType="1"/>
            </p:cNvSpPr>
            <p:nvPr/>
          </p:nvSpPr>
          <p:spPr bwMode="auto">
            <a:xfrm rot="-595893">
              <a:off x="1650" y="2551"/>
              <a:ext cx="14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72" name="Object 57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88" y="2505"/>
            <a:ext cx="91" cy="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2" name="Clip" r:id="rId14" imgW="763365" imgH="1055461" progId="MS_ClipArt_Gallery.2">
                    <p:embed/>
                  </p:oleObj>
                </mc:Choice>
                <mc:Fallback>
                  <p:oleObj name="Clip" r:id="rId14" imgW="763365" imgH="1055461" progId="MS_ClipArt_Gallery.2">
                    <p:embed/>
                    <p:pic>
                      <p:nvPicPr>
                        <p:cNvPr id="72" name="Object 573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8" y="2505"/>
                          <a:ext cx="91" cy="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>
                                  <a:alpha val="50195"/>
                                </a:scheme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3" name="Group 574"/>
            <p:cNvGrpSpPr>
              <a:grpSpLocks/>
            </p:cNvGrpSpPr>
            <p:nvPr/>
          </p:nvGrpSpPr>
          <p:grpSpPr bwMode="auto">
            <a:xfrm>
              <a:off x="1802" y="2505"/>
              <a:ext cx="114" cy="87"/>
              <a:chOff x="3579" y="2256"/>
              <a:chExt cx="278" cy="263"/>
            </a:xfrm>
          </p:grpSpPr>
          <p:grpSp>
            <p:nvGrpSpPr>
              <p:cNvPr id="476" name="Group 575"/>
              <p:cNvGrpSpPr>
                <a:grpSpLocks/>
              </p:cNvGrpSpPr>
              <p:nvPr/>
            </p:nvGrpSpPr>
            <p:grpSpPr bwMode="auto">
              <a:xfrm>
                <a:off x="3579" y="2256"/>
                <a:ext cx="238" cy="185"/>
                <a:chOff x="322" y="2074"/>
                <a:chExt cx="238" cy="185"/>
              </a:xfrm>
            </p:grpSpPr>
            <p:sp>
              <p:nvSpPr>
                <p:cNvPr id="542" name="Line 576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73" y="2139"/>
                  <a:ext cx="40" cy="10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3" name="Line 577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332" y="2147"/>
                  <a:ext cx="21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4" name="Line 578"/>
                <p:cNvSpPr>
                  <a:spLocks noChangeShapeType="1"/>
                </p:cNvSpPr>
                <p:nvPr/>
              </p:nvSpPr>
              <p:spPr bwMode="auto">
                <a:xfrm rot="-146721">
                  <a:off x="346" y="2154"/>
                  <a:ext cx="49" cy="10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5" name="Line 579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322" y="2150"/>
                  <a:ext cx="3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6" name="Line 580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328" y="2133"/>
                  <a:ext cx="0" cy="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7" name="Line 581"/>
                <p:cNvSpPr>
                  <a:spLocks noChangeShapeType="1"/>
                </p:cNvSpPr>
                <p:nvPr/>
              </p:nvSpPr>
              <p:spPr bwMode="auto">
                <a:xfrm rot="-146721">
                  <a:off x="333" y="2133"/>
                  <a:ext cx="21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8" name="Line 582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510" y="2142"/>
                  <a:ext cx="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9" name="Line 583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536" y="2124"/>
                  <a:ext cx="0" cy="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0" name="Line 584"/>
                <p:cNvSpPr>
                  <a:spLocks noChangeShapeType="1"/>
                </p:cNvSpPr>
                <p:nvPr/>
              </p:nvSpPr>
              <p:spPr bwMode="auto">
                <a:xfrm rot="-146721">
                  <a:off x="373" y="2168"/>
                  <a:ext cx="22" cy="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1" name="Line 585"/>
                <p:cNvSpPr>
                  <a:spLocks noChangeShapeType="1"/>
                </p:cNvSpPr>
                <p:nvPr/>
              </p:nvSpPr>
              <p:spPr bwMode="auto">
                <a:xfrm rot="-146721">
                  <a:off x="395" y="2202"/>
                  <a:ext cx="8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2" name="Line 586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72" y="2154"/>
                  <a:ext cx="7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3" name="Line 587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360" y="2161"/>
                  <a:ext cx="15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4" name="Line 588"/>
                <p:cNvSpPr>
                  <a:spLocks noChangeShapeType="1"/>
                </p:cNvSpPr>
                <p:nvPr/>
              </p:nvSpPr>
              <p:spPr bwMode="auto">
                <a:xfrm rot="-146721">
                  <a:off x="427" y="2166"/>
                  <a:ext cx="0" cy="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5" name="Line 589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32" y="2076"/>
                  <a:ext cx="0" cy="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6" name="Line 590"/>
                <p:cNvSpPr>
                  <a:spLocks noChangeShapeType="1"/>
                </p:cNvSpPr>
                <p:nvPr/>
              </p:nvSpPr>
              <p:spPr bwMode="auto">
                <a:xfrm rot="-146721">
                  <a:off x="454" y="2099"/>
                  <a:ext cx="0" cy="5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7" name="Line 591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74" y="2074"/>
                  <a:ext cx="0" cy="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8" name="Line 592"/>
                <p:cNvSpPr>
                  <a:spLocks noChangeShapeType="1"/>
                </p:cNvSpPr>
                <p:nvPr/>
              </p:nvSpPr>
              <p:spPr bwMode="auto">
                <a:xfrm rot="21453279" flipV="1">
                  <a:off x="494" y="2100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9" name="Line 593"/>
                <p:cNvSpPr>
                  <a:spLocks noChangeShapeType="1"/>
                </p:cNvSpPr>
                <p:nvPr/>
              </p:nvSpPr>
              <p:spPr bwMode="auto">
                <a:xfrm rot="21453279" flipH="1">
                  <a:off x="384" y="2238"/>
                  <a:ext cx="10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0" name="Line 594"/>
                <p:cNvSpPr>
                  <a:spLocks noChangeShapeType="1"/>
                </p:cNvSpPr>
                <p:nvPr/>
              </p:nvSpPr>
              <p:spPr bwMode="auto">
                <a:xfrm rot="-146721">
                  <a:off x="435" y="2237"/>
                  <a:ext cx="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1" name="Line 595"/>
                <p:cNvSpPr>
                  <a:spLocks noChangeShapeType="1"/>
                </p:cNvSpPr>
                <p:nvPr/>
              </p:nvSpPr>
              <p:spPr bwMode="auto">
                <a:xfrm rot="-146721">
                  <a:off x="397" y="2238"/>
                  <a:ext cx="8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77" name="Group 596"/>
              <p:cNvGrpSpPr>
                <a:grpSpLocks/>
              </p:cNvGrpSpPr>
              <p:nvPr/>
            </p:nvGrpSpPr>
            <p:grpSpPr bwMode="auto">
              <a:xfrm>
                <a:off x="3648" y="2392"/>
                <a:ext cx="209" cy="127"/>
                <a:chOff x="3648" y="2392"/>
                <a:chExt cx="209" cy="127"/>
              </a:xfrm>
            </p:grpSpPr>
            <p:sp>
              <p:nvSpPr>
                <p:cNvPr id="478" name="Freeform 597"/>
                <p:cNvSpPr>
                  <a:spLocks/>
                </p:cNvSpPr>
                <p:nvPr/>
              </p:nvSpPr>
              <p:spPr bwMode="auto">
                <a:xfrm flipH="1">
                  <a:off x="3653" y="2474"/>
                  <a:ext cx="46" cy="26"/>
                </a:xfrm>
                <a:custGeom>
                  <a:avLst/>
                  <a:gdLst>
                    <a:gd name="T0" fmla="*/ 0 w 137"/>
                    <a:gd name="T1" fmla="*/ 0 h 110"/>
                    <a:gd name="T2" fmla="*/ 0 w 137"/>
                    <a:gd name="T3" fmla="*/ 0 h 110"/>
                    <a:gd name="T4" fmla="*/ 0 w 137"/>
                    <a:gd name="T5" fmla="*/ 0 h 110"/>
                    <a:gd name="T6" fmla="*/ 0 w 137"/>
                    <a:gd name="T7" fmla="*/ 0 h 110"/>
                    <a:gd name="T8" fmla="*/ 0 w 137"/>
                    <a:gd name="T9" fmla="*/ 0 h 110"/>
                    <a:gd name="T10" fmla="*/ 0 w 137"/>
                    <a:gd name="T11" fmla="*/ 0 h 110"/>
                    <a:gd name="T12" fmla="*/ 0 w 137"/>
                    <a:gd name="T13" fmla="*/ 0 h 110"/>
                    <a:gd name="T14" fmla="*/ 0 w 137"/>
                    <a:gd name="T15" fmla="*/ 0 h 110"/>
                    <a:gd name="T16" fmla="*/ 0 w 137"/>
                    <a:gd name="T17" fmla="*/ 0 h 1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7"/>
                    <a:gd name="T28" fmla="*/ 0 h 110"/>
                    <a:gd name="T29" fmla="*/ 137 w 137"/>
                    <a:gd name="T30" fmla="*/ 110 h 1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7" h="110">
                      <a:moveTo>
                        <a:pt x="137" y="44"/>
                      </a:moveTo>
                      <a:lnTo>
                        <a:pt x="137" y="88"/>
                      </a:lnTo>
                      <a:lnTo>
                        <a:pt x="121" y="88"/>
                      </a:lnTo>
                      <a:lnTo>
                        <a:pt x="106" y="110"/>
                      </a:lnTo>
                      <a:lnTo>
                        <a:pt x="0" y="110"/>
                      </a:lnTo>
                      <a:lnTo>
                        <a:pt x="45" y="0"/>
                      </a:lnTo>
                      <a:lnTo>
                        <a:pt x="91" y="0"/>
                      </a:lnTo>
                      <a:lnTo>
                        <a:pt x="121" y="44"/>
                      </a:lnTo>
                      <a:lnTo>
                        <a:pt x="137" y="44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9" name="Freeform 598"/>
                <p:cNvSpPr>
                  <a:spLocks/>
                </p:cNvSpPr>
                <p:nvPr/>
              </p:nvSpPr>
              <p:spPr bwMode="auto">
                <a:xfrm flipH="1">
                  <a:off x="3806" y="2474"/>
                  <a:ext cx="46" cy="26"/>
                </a:xfrm>
                <a:custGeom>
                  <a:avLst/>
                  <a:gdLst>
                    <a:gd name="T0" fmla="*/ 0 w 137"/>
                    <a:gd name="T1" fmla="*/ 0 h 110"/>
                    <a:gd name="T2" fmla="*/ 0 w 137"/>
                    <a:gd name="T3" fmla="*/ 0 h 110"/>
                    <a:gd name="T4" fmla="*/ 0 w 137"/>
                    <a:gd name="T5" fmla="*/ 0 h 110"/>
                    <a:gd name="T6" fmla="*/ 0 w 137"/>
                    <a:gd name="T7" fmla="*/ 0 h 110"/>
                    <a:gd name="T8" fmla="*/ 0 w 137"/>
                    <a:gd name="T9" fmla="*/ 0 h 110"/>
                    <a:gd name="T10" fmla="*/ 0 w 137"/>
                    <a:gd name="T11" fmla="*/ 0 h 110"/>
                    <a:gd name="T12" fmla="*/ 0 w 137"/>
                    <a:gd name="T13" fmla="*/ 0 h 110"/>
                    <a:gd name="T14" fmla="*/ 0 w 137"/>
                    <a:gd name="T15" fmla="*/ 0 h 1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7"/>
                    <a:gd name="T25" fmla="*/ 0 h 110"/>
                    <a:gd name="T26" fmla="*/ 137 w 137"/>
                    <a:gd name="T27" fmla="*/ 110 h 1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7" h="110">
                      <a:moveTo>
                        <a:pt x="122" y="22"/>
                      </a:moveTo>
                      <a:lnTo>
                        <a:pt x="107" y="0"/>
                      </a:lnTo>
                      <a:lnTo>
                        <a:pt x="31" y="0"/>
                      </a:lnTo>
                      <a:lnTo>
                        <a:pt x="0" y="66"/>
                      </a:lnTo>
                      <a:lnTo>
                        <a:pt x="0" y="88"/>
                      </a:lnTo>
                      <a:lnTo>
                        <a:pt x="15" y="110"/>
                      </a:lnTo>
                      <a:lnTo>
                        <a:pt x="137" y="110"/>
                      </a:lnTo>
                      <a:lnTo>
                        <a:pt x="122" y="22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0" name="Oval 599"/>
                <p:cNvSpPr>
                  <a:spLocks noChangeArrowheads="1"/>
                </p:cNvSpPr>
                <p:nvPr/>
              </p:nvSpPr>
              <p:spPr bwMode="auto">
                <a:xfrm flipH="1">
                  <a:off x="3808" y="2471"/>
                  <a:ext cx="42" cy="48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" name="Oval 600"/>
                <p:cNvSpPr>
                  <a:spLocks noChangeArrowheads="1"/>
                </p:cNvSpPr>
                <p:nvPr/>
              </p:nvSpPr>
              <p:spPr bwMode="auto">
                <a:xfrm flipH="1">
                  <a:off x="3818" y="2481"/>
                  <a:ext cx="21" cy="28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" name="Oval 601"/>
                <p:cNvSpPr>
                  <a:spLocks noChangeArrowheads="1"/>
                </p:cNvSpPr>
                <p:nvPr/>
              </p:nvSpPr>
              <p:spPr bwMode="auto">
                <a:xfrm flipH="1">
                  <a:off x="3824" y="2497"/>
                  <a:ext cx="5" cy="6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" name="Oval 602"/>
                <p:cNvSpPr>
                  <a:spLocks noChangeArrowheads="1"/>
                </p:cNvSpPr>
                <p:nvPr/>
              </p:nvSpPr>
              <p:spPr bwMode="auto">
                <a:xfrm flipH="1">
                  <a:off x="3661" y="2471"/>
                  <a:ext cx="41" cy="48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4" name="Oval 603"/>
                <p:cNvSpPr>
                  <a:spLocks noChangeArrowheads="1"/>
                </p:cNvSpPr>
                <p:nvPr/>
              </p:nvSpPr>
              <p:spPr bwMode="auto">
                <a:xfrm flipH="1">
                  <a:off x="3671" y="2486"/>
                  <a:ext cx="21" cy="23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5" name="Oval 604"/>
                <p:cNvSpPr>
                  <a:spLocks noChangeArrowheads="1"/>
                </p:cNvSpPr>
                <p:nvPr/>
              </p:nvSpPr>
              <p:spPr bwMode="auto">
                <a:xfrm flipH="1">
                  <a:off x="3681" y="2497"/>
                  <a:ext cx="6" cy="6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6" name="Freeform 605"/>
                <p:cNvSpPr>
                  <a:spLocks/>
                </p:cNvSpPr>
                <p:nvPr/>
              </p:nvSpPr>
              <p:spPr bwMode="auto">
                <a:xfrm flipH="1">
                  <a:off x="3648" y="2392"/>
                  <a:ext cx="209" cy="113"/>
                </a:xfrm>
                <a:custGeom>
                  <a:avLst/>
                  <a:gdLst>
                    <a:gd name="T0" fmla="*/ 1 w 623"/>
                    <a:gd name="T1" fmla="*/ 0 h 482"/>
                    <a:gd name="T2" fmla="*/ 1 w 623"/>
                    <a:gd name="T3" fmla="*/ 0 h 482"/>
                    <a:gd name="T4" fmla="*/ 1 w 623"/>
                    <a:gd name="T5" fmla="*/ 0 h 482"/>
                    <a:gd name="T6" fmla="*/ 1 w 623"/>
                    <a:gd name="T7" fmla="*/ 0 h 482"/>
                    <a:gd name="T8" fmla="*/ 1 w 623"/>
                    <a:gd name="T9" fmla="*/ 0 h 482"/>
                    <a:gd name="T10" fmla="*/ 1 w 623"/>
                    <a:gd name="T11" fmla="*/ 0 h 482"/>
                    <a:gd name="T12" fmla="*/ 1 w 623"/>
                    <a:gd name="T13" fmla="*/ 0 h 482"/>
                    <a:gd name="T14" fmla="*/ 1 w 623"/>
                    <a:gd name="T15" fmla="*/ 0 h 482"/>
                    <a:gd name="T16" fmla="*/ 1 w 623"/>
                    <a:gd name="T17" fmla="*/ 0 h 482"/>
                    <a:gd name="T18" fmla="*/ 1 w 623"/>
                    <a:gd name="T19" fmla="*/ 0 h 482"/>
                    <a:gd name="T20" fmla="*/ 1 w 623"/>
                    <a:gd name="T21" fmla="*/ 0 h 482"/>
                    <a:gd name="T22" fmla="*/ 1 w 623"/>
                    <a:gd name="T23" fmla="*/ 0 h 482"/>
                    <a:gd name="T24" fmla="*/ 0 w 623"/>
                    <a:gd name="T25" fmla="*/ 0 h 482"/>
                    <a:gd name="T26" fmla="*/ 0 w 623"/>
                    <a:gd name="T27" fmla="*/ 0 h 482"/>
                    <a:gd name="T28" fmla="*/ 0 w 623"/>
                    <a:gd name="T29" fmla="*/ 0 h 482"/>
                    <a:gd name="T30" fmla="*/ 0 w 623"/>
                    <a:gd name="T31" fmla="*/ 0 h 482"/>
                    <a:gd name="T32" fmla="*/ 0 w 623"/>
                    <a:gd name="T33" fmla="*/ 0 h 482"/>
                    <a:gd name="T34" fmla="*/ 0 w 623"/>
                    <a:gd name="T35" fmla="*/ 0 h 482"/>
                    <a:gd name="T36" fmla="*/ 0 w 623"/>
                    <a:gd name="T37" fmla="*/ 0 h 482"/>
                    <a:gd name="T38" fmla="*/ 0 w 623"/>
                    <a:gd name="T39" fmla="*/ 0 h 482"/>
                    <a:gd name="T40" fmla="*/ 0 w 623"/>
                    <a:gd name="T41" fmla="*/ 0 h 482"/>
                    <a:gd name="T42" fmla="*/ 0 w 623"/>
                    <a:gd name="T43" fmla="*/ 0 h 482"/>
                    <a:gd name="T44" fmla="*/ 0 w 623"/>
                    <a:gd name="T45" fmla="*/ 0 h 482"/>
                    <a:gd name="T46" fmla="*/ 0 w 623"/>
                    <a:gd name="T47" fmla="*/ 0 h 482"/>
                    <a:gd name="T48" fmla="*/ 0 w 623"/>
                    <a:gd name="T49" fmla="*/ 0 h 482"/>
                    <a:gd name="T50" fmla="*/ 0 w 623"/>
                    <a:gd name="T51" fmla="*/ 0 h 482"/>
                    <a:gd name="T52" fmla="*/ 0 w 623"/>
                    <a:gd name="T53" fmla="*/ 0 h 482"/>
                    <a:gd name="T54" fmla="*/ 0 w 623"/>
                    <a:gd name="T55" fmla="*/ 0 h 482"/>
                    <a:gd name="T56" fmla="*/ 0 w 623"/>
                    <a:gd name="T57" fmla="*/ 0 h 482"/>
                    <a:gd name="T58" fmla="*/ 0 w 623"/>
                    <a:gd name="T59" fmla="*/ 0 h 482"/>
                    <a:gd name="T60" fmla="*/ 0 w 623"/>
                    <a:gd name="T61" fmla="*/ 0 h 482"/>
                    <a:gd name="T62" fmla="*/ 0 w 623"/>
                    <a:gd name="T63" fmla="*/ 0 h 482"/>
                    <a:gd name="T64" fmla="*/ 1 w 623"/>
                    <a:gd name="T65" fmla="*/ 0 h 482"/>
                    <a:gd name="T66" fmla="*/ 1 w 623"/>
                    <a:gd name="T67" fmla="*/ 0 h 482"/>
                    <a:gd name="T68" fmla="*/ 1 w 623"/>
                    <a:gd name="T69" fmla="*/ 0 h 482"/>
                    <a:gd name="T70" fmla="*/ 1 w 623"/>
                    <a:gd name="T71" fmla="*/ 0 h 482"/>
                    <a:gd name="T72" fmla="*/ 1 w 623"/>
                    <a:gd name="T73" fmla="*/ 0 h 482"/>
                    <a:gd name="T74" fmla="*/ 1 w 623"/>
                    <a:gd name="T75" fmla="*/ 0 h 482"/>
                    <a:gd name="T76" fmla="*/ 1 w 623"/>
                    <a:gd name="T77" fmla="*/ 0 h 4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623"/>
                    <a:gd name="T118" fmla="*/ 0 h 482"/>
                    <a:gd name="T119" fmla="*/ 623 w 623"/>
                    <a:gd name="T120" fmla="*/ 482 h 4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623" h="482">
                      <a:moveTo>
                        <a:pt x="623" y="395"/>
                      </a:moveTo>
                      <a:lnTo>
                        <a:pt x="623" y="285"/>
                      </a:lnTo>
                      <a:lnTo>
                        <a:pt x="608" y="285"/>
                      </a:lnTo>
                      <a:lnTo>
                        <a:pt x="608" y="44"/>
                      </a:lnTo>
                      <a:lnTo>
                        <a:pt x="623" y="44"/>
                      </a:lnTo>
                      <a:lnTo>
                        <a:pt x="623" y="0"/>
                      </a:lnTo>
                      <a:lnTo>
                        <a:pt x="592" y="0"/>
                      </a:lnTo>
                      <a:lnTo>
                        <a:pt x="608" y="22"/>
                      </a:lnTo>
                      <a:lnTo>
                        <a:pt x="441" y="22"/>
                      </a:lnTo>
                      <a:lnTo>
                        <a:pt x="441" y="0"/>
                      </a:lnTo>
                      <a:lnTo>
                        <a:pt x="365" y="0"/>
                      </a:lnTo>
                      <a:lnTo>
                        <a:pt x="365" y="22"/>
                      </a:lnTo>
                      <a:lnTo>
                        <a:pt x="349" y="22"/>
                      </a:lnTo>
                      <a:lnTo>
                        <a:pt x="349" y="0"/>
                      </a:lnTo>
                      <a:lnTo>
                        <a:pt x="334" y="0"/>
                      </a:lnTo>
                      <a:lnTo>
                        <a:pt x="334" y="22"/>
                      </a:lnTo>
                      <a:lnTo>
                        <a:pt x="334" y="154"/>
                      </a:lnTo>
                      <a:lnTo>
                        <a:pt x="213" y="154"/>
                      </a:lnTo>
                      <a:lnTo>
                        <a:pt x="197" y="285"/>
                      </a:lnTo>
                      <a:lnTo>
                        <a:pt x="152" y="285"/>
                      </a:lnTo>
                      <a:lnTo>
                        <a:pt x="76" y="307"/>
                      </a:lnTo>
                      <a:lnTo>
                        <a:pt x="30" y="329"/>
                      </a:lnTo>
                      <a:lnTo>
                        <a:pt x="15" y="307"/>
                      </a:lnTo>
                      <a:lnTo>
                        <a:pt x="15" y="329"/>
                      </a:lnTo>
                      <a:lnTo>
                        <a:pt x="0" y="373"/>
                      </a:lnTo>
                      <a:lnTo>
                        <a:pt x="0" y="395"/>
                      </a:lnTo>
                      <a:lnTo>
                        <a:pt x="15" y="395"/>
                      </a:lnTo>
                      <a:lnTo>
                        <a:pt x="30" y="395"/>
                      </a:lnTo>
                      <a:lnTo>
                        <a:pt x="46" y="351"/>
                      </a:lnTo>
                      <a:lnTo>
                        <a:pt x="106" y="351"/>
                      </a:lnTo>
                      <a:lnTo>
                        <a:pt x="122" y="373"/>
                      </a:lnTo>
                      <a:lnTo>
                        <a:pt x="167" y="482"/>
                      </a:lnTo>
                      <a:lnTo>
                        <a:pt x="395" y="482"/>
                      </a:lnTo>
                      <a:lnTo>
                        <a:pt x="456" y="482"/>
                      </a:lnTo>
                      <a:lnTo>
                        <a:pt x="471" y="373"/>
                      </a:lnTo>
                      <a:lnTo>
                        <a:pt x="486" y="351"/>
                      </a:lnTo>
                      <a:lnTo>
                        <a:pt x="562" y="351"/>
                      </a:lnTo>
                      <a:lnTo>
                        <a:pt x="592" y="417"/>
                      </a:lnTo>
                      <a:lnTo>
                        <a:pt x="623" y="395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7" name="Freeform 606"/>
                <p:cNvSpPr>
                  <a:spLocks/>
                </p:cNvSpPr>
                <p:nvPr/>
              </p:nvSpPr>
              <p:spPr bwMode="auto">
                <a:xfrm flipH="1">
                  <a:off x="3745" y="2428"/>
                  <a:ext cx="46" cy="31"/>
                </a:xfrm>
                <a:custGeom>
                  <a:avLst/>
                  <a:gdLst>
                    <a:gd name="T0" fmla="*/ 0 w 137"/>
                    <a:gd name="T1" fmla="*/ 0 h 131"/>
                    <a:gd name="T2" fmla="*/ 0 w 137"/>
                    <a:gd name="T3" fmla="*/ 0 h 131"/>
                    <a:gd name="T4" fmla="*/ 0 w 137"/>
                    <a:gd name="T5" fmla="*/ 0 h 131"/>
                    <a:gd name="T6" fmla="*/ 0 w 137"/>
                    <a:gd name="T7" fmla="*/ 0 h 131"/>
                    <a:gd name="T8" fmla="*/ 0 w 137"/>
                    <a:gd name="T9" fmla="*/ 0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7"/>
                    <a:gd name="T16" fmla="*/ 0 h 131"/>
                    <a:gd name="T17" fmla="*/ 137 w 137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7" h="131">
                      <a:moveTo>
                        <a:pt x="137" y="131"/>
                      </a:moveTo>
                      <a:lnTo>
                        <a:pt x="137" y="0"/>
                      </a:lnTo>
                      <a:lnTo>
                        <a:pt x="16" y="0"/>
                      </a:lnTo>
                      <a:lnTo>
                        <a:pt x="0" y="131"/>
                      </a:lnTo>
                      <a:lnTo>
                        <a:pt x="16" y="131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8" name="Freeform 607"/>
                <p:cNvSpPr>
                  <a:spLocks/>
                </p:cNvSpPr>
                <p:nvPr/>
              </p:nvSpPr>
              <p:spPr bwMode="auto">
                <a:xfrm flipH="1">
                  <a:off x="3821" y="2454"/>
                  <a:ext cx="11" cy="10"/>
                </a:xfrm>
                <a:custGeom>
                  <a:avLst/>
                  <a:gdLst>
                    <a:gd name="T0" fmla="*/ 0 w 30"/>
                    <a:gd name="T1" fmla="*/ 0 h 44"/>
                    <a:gd name="T2" fmla="*/ 0 w 30"/>
                    <a:gd name="T3" fmla="*/ 0 h 44"/>
                    <a:gd name="T4" fmla="*/ 0 w 30"/>
                    <a:gd name="T5" fmla="*/ 0 h 44"/>
                    <a:gd name="T6" fmla="*/ 0 w 30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44"/>
                    <a:gd name="T14" fmla="*/ 30 w 30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44">
                      <a:moveTo>
                        <a:pt x="30" y="22"/>
                      </a:moveTo>
                      <a:lnTo>
                        <a:pt x="15" y="0"/>
                      </a:lnTo>
                      <a:lnTo>
                        <a:pt x="15" y="22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9" name="Freeform 608"/>
                <p:cNvSpPr>
                  <a:spLocks/>
                </p:cNvSpPr>
                <p:nvPr/>
              </p:nvSpPr>
              <p:spPr bwMode="auto">
                <a:xfrm flipH="1">
                  <a:off x="3816" y="2474"/>
                  <a:ext cx="31" cy="11"/>
                </a:xfrm>
                <a:custGeom>
                  <a:avLst/>
                  <a:gdLst>
                    <a:gd name="T0" fmla="*/ 0 w 92"/>
                    <a:gd name="T1" fmla="*/ 0 h 44"/>
                    <a:gd name="T2" fmla="*/ 0 w 92"/>
                    <a:gd name="T3" fmla="*/ 0 h 44"/>
                    <a:gd name="T4" fmla="*/ 0 w 92"/>
                    <a:gd name="T5" fmla="*/ 0 h 44"/>
                    <a:gd name="T6" fmla="*/ 0 w 92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2"/>
                    <a:gd name="T13" fmla="*/ 0 h 44"/>
                    <a:gd name="T14" fmla="*/ 92 w 92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2" h="44">
                      <a:moveTo>
                        <a:pt x="0" y="44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92" y="0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0" name="Line 609"/>
                <p:cNvSpPr>
                  <a:spLocks noChangeShapeType="1"/>
                </p:cNvSpPr>
                <p:nvPr/>
              </p:nvSpPr>
              <p:spPr bwMode="auto">
                <a:xfrm>
                  <a:off x="3801" y="2459"/>
                  <a:ext cx="51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" name="Freeform 610"/>
                <p:cNvSpPr>
                  <a:spLocks/>
                </p:cNvSpPr>
                <p:nvPr/>
              </p:nvSpPr>
              <p:spPr bwMode="auto">
                <a:xfrm flipH="1">
                  <a:off x="3852" y="2464"/>
                  <a:ext cx="5" cy="21"/>
                </a:xfrm>
                <a:custGeom>
                  <a:avLst/>
                  <a:gdLst>
                    <a:gd name="T0" fmla="*/ 0 w 15"/>
                    <a:gd name="T1" fmla="*/ 0 h 88"/>
                    <a:gd name="T2" fmla="*/ 0 w 15"/>
                    <a:gd name="T3" fmla="*/ 0 h 88"/>
                    <a:gd name="T4" fmla="*/ 0 w 15"/>
                    <a:gd name="T5" fmla="*/ 0 h 88"/>
                    <a:gd name="T6" fmla="*/ 0 w 15"/>
                    <a:gd name="T7" fmla="*/ 0 h 88"/>
                    <a:gd name="T8" fmla="*/ 0 w 15"/>
                    <a:gd name="T9" fmla="*/ 0 h 88"/>
                    <a:gd name="T10" fmla="*/ 0 w 15"/>
                    <a:gd name="T11" fmla="*/ 0 h 88"/>
                    <a:gd name="T12" fmla="*/ 0 w 15"/>
                    <a:gd name="T13" fmla="*/ 0 h 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88"/>
                    <a:gd name="T23" fmla="*/ 15 w 15"/>
                    <a:gd name="T24" fmla="*/ 88 h 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88">
                      <a:moveTo>
                        <a:pt x="15" y="22"/>
                      </a:moveTo>
                      <a:lnTo>
                        <a:pt x="15" y="0"/>
                      </a:lnTo>
                      <a:lnTo>
                        <a:pt x="15" y="22"/>
                      </a:lnTo>
                      <a:lnTo>
                        <a:pt x="15" y="44"/>
                      </a:lnTo>
                      <a:lnTo>
                        <a:pt x="0" y="66"/>
                      </a:lnTo>
                      <a:lnTo>
                        <a:pt x="0" y="88"/>
                      </a:lnTo>
                      <a:lnTo>
                        <a:pt x="15" y="88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2" name="Line 611"/>
                <p:cNvSpPr>
                  <a:spLocks noChangeShapeType="1"/>
                </p:cNvSpPr>
                <p:nvPr/>
              </p:nvSpPr>
              <p:spPr bwMode="auto">
                <a:xfrm flipH="1">
                  <a:off x="3719" y="2495"/>
                  <a:ext cx="0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3" name="Line 612"/>
                <p:cNvSpPr>
                  <a:spLocks noChangeShapeType="1"/>
                </p:cNvSpPr>
                <p:nvPr/>
              </p:nvSpPr>
              <p:spPr bwMode="auto">
                <a:xfrm flipH="1">
                  <a:off x="3729" y="2495"/>
                  <a:ext cx="1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4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3765" y="2495"/>
                  <a:ext cx="0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5" name="Line 614"/>
                <p:cNvSpPr>
                  <a:spLocks noChangeShapeType="1"/>
                </p:cNvSpPr>
                <p:nvPr/>
              </p:nvSpPr>
              <p:spPr bwMode="auto">
                <a:xfrm flipH="1">
                  <a:off x="3770" y="2495"/>
                  <a:ext cx="0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6" name="Line 615"/>
                <p:cNvSpPr>
                  <a:spLocks noChangeShapeType="1"/>
                </p:cNvSpPr>
                <p:nvPr/>
              </p:nvSpPr>
              <p:spPr bwMode="auto">
                <a:xfrm flipH="1">
                  <a:off x="3780" y="2495"/>
                  <a:ext cx="1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7" name="Line 616"/>
                <p:cNvSpPr>
                  <a:spLocks noChangeShapeType="1"/>
                </p:cNvSpPr>
                <p:nvPr/>
              </p:nvSpPr>
              <p:spPr bwMode="auto">
                <a:xfrm flipH="1">
                  <a:off x="3801" y="2464"/>
                  <a:ext cx="0" cy="1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8" name="Freeform 617"/>
                <p:cNvSpPr>
                  <a:spLocks/>
                </p:cNvSpPr>
                <p:nvPr/>
              </p:nvSpPr>
              <p:spPr bwMode="auto">
                <a:xfrm flipH="1">
                  <a:off x="3811" y="2464"/>
                  <a:ext cx="31" cy="10"/>
                </a:xfrm>
                <a:custGeom>
                  <a:avLst/>
                  <a:gdLst>
                    <a:gd name="T0" fmla="*/ 0 w 91"/>
                    <a:gd name="T1" fmla="*/ 0 h 44"/>
                    <a:gd name="T2" fmla="*/ 0 w 91"/>
                    <a:gd name="T3" fmla="*/ 0 h 44"/>
                    <a:gd name="T4" fmla="*/ 0 w 91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91"/>
                    <a:gd name="T10" fmla="*/ 0 h 44"/>
                    <a:gd name="T11" fmla="*/ 91 w 91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" h="44">
                      <a:moveTo>
                        <a:pt x="91" y="0"/>
                      </a:moveTo>
                      <a:lnTo>
                        <a:pt x="15" y="0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9" name="Freeform 618"/>
                <p:cNvSpPr>
                  <a:spLocks/>
                </p:cNvSpPr>
                <p:nvPr/>
              </p:nvSpPr>
              <p:spPr bwMode="auto">
                <a:xfrm flipH="1">
                  <a:off x="3806" y="2464"/>
                  <a:ext cx="5" cy="10"/>
                </a:xfrm>
                <a:custGeom>
                  <a:avLst/>
                  <a:gdLst>
                    <a:gd name="T0" fmla="*/ 0 w 15"/>
                    <a:gd name="T1" fmla="*/ 0 h 44"/>
                    <a:gd name="T2" fmla="*/ 0 w 15"/>
                    <a:gd name="T3" fmla="*/ 0 h 44"/>
                    <a:gd name="T4" fmla="*/ 0 w 15"/>
                    <a:gd name="T5" fmla="*/ 0 h 44"/>
                    <a:gd name="T6" fmla="*/ 0 w 15"/>
                    <a:gd name="T7" fmla="*/ 0 h 44"/>
                    <a:gd name="T8" fmla="*/ 0 w 15"/>
                    <a:gd name="T9" fmla="*/ 0 h 44"/>
                    <a:gd name="T10" fmla="*/ 0 w 15"/>
                    <a:gd name="T11" fmla="*/ 0 h 44"/>
                    <a:gd name="T12" fmla="*/ 0 w 15"/>
                    <a:gd name="T13" fmla="*/ 0 h 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44"/>
                    <a:gd name="T23" fmla="*/ 15 w 15"/>
                    <a:gd name="T24" fmla="*/ 44 h 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44">
                      <a:moveTo>
                        <a:pt x="15" y="22"/>
                      </a:moveTo>
                      <a:lnTo>
                        <a:pt x="15" y="44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15" y="22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0" name="Freeform 619"/>
                <p:cNvSpPr>
                  <a:spLocks/>
                </p:cNvSpPr>
                <p:nvPr/>
              </p:nvSpPr>
              <p:spPr bwMode="auto">
                <a:xfrm flipH="1">
                  <a:off x="3801" y="2469"/>
                  <a:ext cx="10" cy="10"/>
                </a:xfrm>
                <a:custGeom>
                  <a:avLst/>
                  <a:gdLst>
                    <a:gd name="T0" fmla="*/ 0 w 30"/>
                    <a:gd name="T1" fmla="*/ 0 h 44"/>
                    <a:gd name="T2" fmla="*/ 0 w 30"/>
                    <a:gd name="T3" fmla="*/ 0 h 44"/>
                    <a:gd name="T4" fmla="*/ 0 w 30"/>
                    <a:gd name="T5" fmla="*/ 0 h 44"/>
                    <a:gd name="T6" fmla="*/ 0 w 30"/>
                    <a:gd name="T7" fmla="*/ 0 h 44"/>
                    <a:gd name="T8" fmla="*/ 0 w 30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44"/>
                    <a:gd name="T17" fmla="*/ 30 w 30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44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44"/>
                      </a:lnTo>
                      <a:lnTo>
                        <a:pt x="3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1" name="Freeform 620"/>
                <p:cNvSpPr>
                  <a:spLocks/>
                </p:cNvSpPr>
                <p:nvPr/>
              </p:nvSpPr>
              <p:spPr bwMode="auto">
                <a:xfrm flipH="1">
                  <a:off x="3791" y="2459"/>
                  <a:ext cx="15" cy="5"/>
                </a:xfrm>
                <a:custGeom>
                  <a:avLst/>
                  <a:gdLst>
                    <a:gd name="T0" fmla="*/ 0 w 45"/>
                    <a:gd name="T1" fmla="*/ 0 h 22"/>
                    <a:gd name="T2" fmla="*/ 0 w 45"/>
                    <a:gd name="T3" fmla="*/ 0 h 22"/>
                    <a:gd name="T4" fmla="*/ 0 w 45"/>
                    <a:gd name="T5" fmla="*/ 0 h 22"/>
                    <a:gd name="T6" fmla="*/ 0 w 45"/>
                    <a:gd name="T7" fmla="*/ 0 h 22"/>
                    <a:gd name="T8" fmla="*/ 0 w 45"/>
                    <a:gd name="T9" fmla="*/ 0 h 22"/>
                    <a:gd name="T10" fmla="*/ 0 w 45"/>
                    <a:gd name="T11" fmla="*/ 0 h 22"/>
                    <a:gd name="T12" fmla="*/ 0 w 45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"/>
                    <a:gd name="T22" fmla="*/ 0 h 22"/>
                    <a:gd name="T23" fmla="*/ 45 w 45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" h="22">
                      <a:moveTo>
                        <a:pt x="15" y="0"/>
                      </a:moveTo>
                      <a:lnTo>
                        <a:pt x="45" y="0"/>
                      </a:lnTo>
                      <a:lnTo>
                        <a:pt x="45" y="22"/>
                      </a:lnTo>
                      <a:lnTo>
                        <a:pt x="30" y="22"/>
                      </a:ln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" name="Line 621"/>
                <p:cNvSpPr>
                  <a:spLocks noChangeShapeType="1"/>
                </p:cNvSpPr>
                <p:nvPr/>
              </p:nvSpPr>
              <p:spPr bwMode="auto">
                <a:xfrm flipH="1">
                  <a:off x="3714" y="2495"/>
                  <a:ext cx="0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3" name="Line 622"/>
                <p:cNvSpPr>
                  <a:spLocks noChangeShapeType="1"/>
                </p:cNvSpPr>
                <p:nvPr/>
              </p:nvSpPr>
              <p:spPr bwMode="auto">
                <a:xfrm flipH="1">
                  <a:off x="3729" y="2500"/>
                  <a:ext cx="1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4" name="Line 623"/>
                <p:cNvSpPr>
                  <a:spLocks noChangeShapeType="1"/>
                </p:cNvSpPr>
                <p:nvPr/>
              </p:nvSpPr>
              <p:spPr bwMode="auto">
                <a:xfrm flipH="1">
                  <a:off x="3765" y="2500"/>
                  <a:ext cx="0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5" name="Line 624"/>
                <p:cNvSpPr>
                  <a:spLocks noChangeShapeType="1"/>
                </p:cNvSpPr>
                <p:nvPr/>
              </p:nvSpPr>
              <p:spPr bwMode="auto">
                <a:xfrm flipH="1">
                  <a:off x="3780" y="2500"/>
                  <a:ext cx="1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6" name="Freeform 625"/>
                <p:cNvSpPr>
                  <a:spLocks/>
                </p:cNvSpPr>
                <p:nvPr/>
              </p:nvSpPr>
              <p:spPr bwMode="auto">
                <a:xfrm flipH="1">
                  <a:off x="3653" y="2464"/>
                  <a:ext cx="10" cy="10"/>
                </a:xfrm>
                <a:custGeom>
                  <a:avLst/>
                  <a:gdLst>
                    <a:gd name="T0" fmla="*/ 0 w 31"/>
                    <a:gd name="T1" fmla="*/ 0 h 44"/>
                    <a:gd name="T2" fmla="*/ 0 w 31"/>
                    <a:gd name="T3" fmla="*/ 0 h 44"/>
                    <a:gd name="T4" fmla="*/ 0 w 31"/>
                    <a:gd name="T5" fmla="*/ 0 h 44"/>
                    <a:gd name="T6" fmla="*/ 0 w 31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44"/>
                    <a:gd name="T14" fmla="*/ 31 w 31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44">
                      <a:moveTo>
                        <a:pt x="31" y="44"/>
                      </a:moveTo>
                      <a:lnTo>
                        <a:pt x="31" y="0"/>
                      </a:lnTo>
                      <a:lnTo>
                        <a:pt x="0" y="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7" name="Oval 626"/>
                <p:cNvSpPr>
                  <a:spLocks noChangeArrowheads="1"/>
                </p:cNvSpPr>
                <p:nvPr/>
              </p:nvSpPr>
              <p:spPr bwMode="auto">
                <a:xfrm flipH="1">
                  <a:off x="3691" y="2466"/>
                  <a:ext cx="11" cy="12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8" name="Oval 627"/>
                <p:cNvSpPr>
                  <a:spLocks noChangeArrowheads="1"/>
                </p:cNvSpPr>
                <p:nvPr/>
              </p:nvSpPr>
              <p:spPr bwMode="auto">
                <a:xfrm flipH="1">
                  <a:off x="3696" y="2466"/>
                  <a:ext cx="6" cy="12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9" name="Line 628"/>
                <p:cNvSpPr>
                  <a:spLocks noChangeShapeType="1"/>
                </p:cNvSpPr>
                <p:nvPr/>
              </p:nvSpPr>
              <p:spPr bwMode="auto">
                <a:xfrm flipH="1">
                  <a:off x="3791" y="2474"/>
                  <a:ext cx="5" cy="1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0" name="Line 629"/>
                <p:cNvSpPr>
                  <a:spLocks noChangeShapeType="1"/>
                </p:cNvSpPr>
                <p:nvPr/>
              </p:nvSpPr>
              <p:spPr bwMode="auto">
                <a:xfrm flipH="1">
                  <a:off x="3796" y="2479"/>
                  <a:ext cx="5" cy="1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1" name="Line 630"/>
                <p:cNvSpPr>
                  <a:spLocks noChangeShapeType="1"/>
                </p:cNvSpPr>
                <p:nvPr/>
              </p:nvSpPr>
              <p:spPr bwMode="auto">
                <a:xfrm>
                  <a:off x="3847" y="2474"/>
                  <a:ext cx="5" cy="1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" name="Line 631"/>
                <p:cNvSpPr>
                  <a:spLocks noChangeShapeType="1"/>
                </p:cNvSpPr>
                <p:nvPr/>
              </p:nvSpPr>
              <p:spPr bwMode="auto">
                <a:xfrm flipH="1">
                  <a:off x="3852" y="2469"/>
                  <a:ext cx="0" cy="5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" name="Freeform 632"/>
                <p:cNvSpPr>
                  <a:spLocks/>
                </p:cNvSpPr>
                <p:nvPr/>
              </p:nvSpPr>
              <p:spPr bwMode="auto">
                <a:xfrm flipH="1">
                  <a:off x="3847" y="2469"/>
                  <a:ext cx="0" cy="5"/>
                </a:xfrm>
                <a:custGeom>
                  <a:avLst/>
                  <a:gdLst>
                    <a:gd name="T0" fmla="*/ 0 h 22"/>
                    <a:gd name="T1" fmla="*/ 0 h 22"/>
                    <a:gd name="T2" fmla="*/ 0 h 22"/>
                    <a:gd name="T3" fmla="*/ 0 60000 65536"/>
                    <a:gd name="T4" fmla="*/ 0 60000 65536"/>
                    <a:gd name="T5" fmla="*/ 0 60000 65536"/>
                    <a:gd name="T6" fmla="*/ 0 h 22"/>
                    <a:gd name="T7" fmla="*/ 22 h 22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22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" name="Freeform 633"/>
                <p:cNvSpPr>
                  <a:spLocks/>
                </p:cNvSpPr>
                <p:nvPr/>
              </p:nvSpPr>
              <p:spPr bwMode="auto">
                <a:xfrm flipH="1">
                  <a:off x="3826" y="2454"/>
                  <a:ext cx="11" cy="10"/>
                </a:xfrm>
                <a:custGeom>
                  <a:avLst/>
                  <a:gdLst>
                    <a:gd name="T0" fmla="*/ 0 w 30"/>
                    <a:gd name="T1" fmla="*/ 0 h 44"/>
                    <a:gd name="T2" fmla="*/ 0 w 30"/>
                    <a:gd name="T3" fmla="*/ 0 h 44"/>
                    <a:gd name="T4" fmla="*/ 0 w 30"/>
                    <a:gd name="T5" fmla="*/ 0 h 44"/>
                    <a:gd name="T6" fmla="*/ 0 w 30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44"/>
                    <a:gd name="T14" fmla="*/ 30 w 30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44">
                      <a:moveTo>
                        <a:pt x="30" y="22"/>
                      </a:moveTo>
                      <a:lnTo>
                        <a:pt x="15" y="0"/>
                      </a:lnTo>
                      <a:lnTo>
                        <a:pt x="15" y="22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" name="Rectangle 634"/>
                <p:cNvSpPr>
                  <a:spLocks noChangeArrowheads="1"/>
                </p:cNvSpPr>
                <p:nvPr/>
              </p:nvSpPr>
              <p:spPr bwMode="auto">
                <a:xfrm flipH="1">
                  <a:off x="3650" y="2398"/>
                  <a:ext cx="93" cy="64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" name="Rectangle 635"/>
                <p:cNvSpPr>
                  <a:spLocks noChangeArrowheads="1"/>
                </p:cNvSpPr>
                <p:nvPr/>
              </p:nvSpPr>
              <p:spPr bwMode="auto">
                <a:xfrm flipH="1">
                  <a:off x="3711" y="2398"/>
                  <a:ext cx="21" cy="13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" name="Rectangle 636"/>
                <p:cNvSpPr>
                  <a:spLocks noChangeArrowheads="1"/>
                </p:cNvSpPr>
                <p:nvPr/>
              </p:nvSpPr>
              <p:spPr bwMode="auto">
                <a:xfrm flipH="1">
                  <a:off x="3650" y="2398"/>
                  <a:ext cx="21" cy="13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" name="Rectangle 637"/>
                <p:cNvSpPr>
                  <a:spLocks noChangeArrowheads="1"/>
                </p:cNvSpPr>
                <p:nvPr/>
              </p:nvSpPr>
              <p:spPr bwMode="auto">
                <a:xfrm flipH="1">
                  <a:off x="3717" y="2430"/>
                  <a:ext cx="21" cy="22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" name="Rectangle 638"/>
                <p:cNvSpPr>
                  <a:spLocks noChangeArrowheads="1"/>
                </p:cNvSpPr>
                <p:nvPr/>
              </p:nvSpPr>
              <p:spPr bwMode="auto">
                <a:xfrm flipH="1">
                  <a:off x="3727" y="2435"/>
                  <a:ext cx="11" cy="7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" name="Rectangle 639"/>
                <p:cNvSpPr>
                  <a:spLocks noChangeArrowheads="1"/>
                </p:cNvSpPr>
                <p:nvPr/>
              </p:nvSpPr>
              <p:spPr bwMode="auto">
                <a:xfrm flipH="1">
                  <a:off x="3722" y="2435"/>
                  <a:ext cx="5" cy="2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" name="Oval 640"/>
                <p:cNvSpPr>
                  <a:spLocks noChangeArrowheads="1"/>
                </p:cNvSpPr>
                <p:nvPr/>
              </p:nvSpPr>
              <p:spPr bwMode="auto">
                <a:xfrm flipH="1">
                  <a:off x="3711" y="2445"/>
                  <a:ext cx="11" cy="17"/>
                </a:xfrm>
                <a:prstGeom prst="ellipse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" name="Line 641"/>
                <p:cNvSpPr>
                  <a:spLocks noChangeShapeType="1"/>
                </p:cNvSpPr>
                <p:nvPr/>
              </p:nvSpPr>
              <p:spPr bwMode="auto">
                <a:xfrm flipH="1">
                  <a:off x="3719" y="2443"/>
                  <a:ext cx="0" cy="1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" name="Freeform 642"/>
                <p:cNvSpPr>
                  <a:spLocks/>
                </p:cNvSpPr>
                <p:nvPr/>
              </p:nvSpPr>
              <p:spPr bwMode="auto">
                <a:xfrm flipH="1">
                  <a:off x="3714" y="2438"/>
                  <a:ext cx="10" cy="26"/>
                </a:xfrm>
                <a:custGeom>
                  <a:avLst/>
                  <a:gdLst>
                    <a:gd name="T0" fmla="*/ 0 w 30"/>
                    <a:gd name="T1" fmla="*/ 0 h 109"/>
                    <a:gd name="T2" fmla="*/ 0 w 30"/>
                    <a:gd name="T3" fmla="*/ 0 h 109"/>
                    <a:gd name="T4" fmla="*/ 0 w 30"/>
                    <a:gd name="T5" fmla="*/ 0 h 109"/>
                    <a:gd name="T6" fmla="*/ 0 w 30"/>
                    <a:gd name="T7" fmla="*/ 0 h 109"/>
                    <a:gd name="T8" fmla="*/ 0 w 30"/>
                    <a:gd name="T9" fmla="*/ 0 h 109"/>
                    <a:gd name="T10" fmla="*/ 0 w 30"/>
                    <a:gd name="T11" fmla="*/ 0 h 109"/>
                    <a:gd name="T12" fmla="*/ 0 w 30"/>
                    <a:gd name="T13" fmla="*/ 0 h 109"/>
                    <a:gd name="T14" fmla="*/ 0 w 30"/>
                    <a:gd name="T15" fmla="*/ 0 h 109"/>
                    <a:gd name="T16" fmla="*/ 0 w 30"/>
                    <a:gd name="T17" fmla="*/ 0 h 1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"/>
                    <a:gd name="T28" fmla="*/ 0 h 109"/>
                    <a:gd name="T29" fmla="*/ 30 w 30"/>
                    <a:gd name="T30" fmla="*/ 109 h 1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" h="109">
                      <a:moveTo>
                        <a:pt x="15" y="0"/>
                      </a:moveTo>
                      <a:lnTo>
                        <a:pt x="30" y="21"/>
                      </a:lnTo>
                      <a:lnTo>
                        <a:pt x="30" y="43"/>
                      </a:lnTo>
                      <a:lnTo>
                        <a:pt x="30" y="65"/>
                      </a:lnTo>
                      <a:lnTo>
                        <a:pt x="30" y="87"/>
                      </a:lnTo>
                      <a:lnTo>
                        <a:pt x="30" y="109"/>
                      </a:lnTo>
                      <a:lnTo>
                        <a:pt x="15" y="109"/>
                      </a:lnTo>
                      <a:lnTo>
                        <a:pt x="0" y="109"/>
                      </a:lnTo>
                      <a:lnTo>
                        <a:pt x="0" y="87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4" name="Freeform 643"/>
                <p:cNvSpPr>
                  <a:spLocks/>
                </p:cNvSpPr>
                <p:nvPr/>
              </p:nvSpPr>
              <p:spPr bwMode="auto">
                <a:xfrm flipH="1">
                  <a:off x="3704" y="2464"/>
                  <a:ext cx="31" cy="31"/>
                </a:xfrm>
                <a:custGeom>
                  <a:avLst/>
                  <a:gdLst>
                    <a:gd name="T0" fmla="*/ 0 w 91"/>
                    <a:gd name="T1" fmla="*/ 0 h 132"/>
                    <a:gd name="T2" fmla="*/ 0 w 91"/>
                    <a:gd name="T3" fmla="*/ 0 h 132"/>
                    <a:gd name="T4" fmla="*/ 0 w 91"/>
                    <a:gd name="T5" fmla="*/ 0 h 132"/>
                    <a:gd name="T6" fmla="*/ 0 60000 65536"/>
                    <a:gd name="T7" fmla="*/ 0 60000 65536"/>
                    <a:gd name="T8" fmla="*/ 0 60000 65536"/>
                    <a:gd name="T9" fmla="*/ 0 w 91"/>
                    <a:gd name="T10" fmla="*/ 0 h 132"/>
                    <a:gd name="T11" fmla="*/ 91 w 91"/>
                    <a:gd name="T12" fmla="*/ 132 h 1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1" h="132">
                      <a:moveTo>
                        <a:pt x="91" y="0"/>
                      </a:moveTo>
                      <a:lnTo>
                        <a:pt x="30" y="44"/>
                      </a:lnTo>
                      <a:lnTo>
                        <a:pt x="0" y="132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5" name="Line 644"/>
                <p:cNvSpPr>
                  <a:spLocks noChangeShapeType="1"/>
                </p:cNvSpPr>
                <p:nvPr/>
              </p:nvSpPr>
              <p:spPr bwMode="auto">
                <a:xfrm flipH="1">
                  <a:off x="3745" y="2433"/>
                  <a:ext cx="0" cy="62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6" name="Rectangle 645"/>
                <p:cNvSpPr>
                  <a:spLocks noChangeArrowheads="1"/>
                </p:cNvSpPr>
                <p:nvPr/>
              </p:nvSpPr>
              <p:spPr bwMode="auto">
                <a:xfrm flipH="1">
                  <a:off x="3732" y="2471"/>
                  <a:ext cx="11" cy="12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7" name="Freeform 646"/>
                <p:cNvSpPr>
                  <a:spLocks/>
                </p:cNvSpPr>
                <p:nvPr/>
              </p:nvSpPr>
              <p:spPr bwMode="auto">
                <a:xfrm flipH="1">
                  <a:off x="3735" y="2443"/>
                  <a:ext cx="10" cy="36"/>
                </a:xfrm>
                <a:custGeom>
                  <a:avLst/>
                  <a:gdLst>
                    <a:gd name="T0" fmla="*/ 0 w 31"/>
                    <a:gd name="T1" fmla="*/ 0 h 154"/>
                    <a:gd name="T2" fmla="*/ 0 w 31"/>
                    <a:gd name="T3" fmla="*/ 0 h 154"/>
                    <a:gd name="T4" fmla="*/ 0 w 31"/>
                    <a:gd name="T5" fmla="*/ 0 h 154"/>
                    <a:gd name="T6" fmla="*/ 0 w 31"/>
                    <a:gd name="T7" fmla="*/ 0 h 154"/>
                    <a:gd name="T8" fmla="*/ 0 w 31"/>
                    <a:gd name="T9" fmla="*/ 0 h 154"/>
                    <a:gd name="T10" fmla="*/ 0 w 31"/>
                    <a:gd name="T11" fmla="*/ 0 h 154"/>
                    <a:gd name="T12" fmla="*/ 0 w 31"/>
                    <a:gd name="T13" fmla="*/ 0 h 154"/>
                    <a:gd name="T14" fmla="*/ 0 w 31"/>
                    <a:gd name="T15" fmla="*/ 0 h 154"/>
                    <a:gd name="T16" fmla="*/ 0 w 31"/>
                    <a:gd name="T17" fmla="*/ 0 h 1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154"/>
                    <a:gd name="T29" fmla="*/ 31 w 31"/>
                    <a:gd name="T30" fmla="*/ 154 h 15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154">
                      <a:moveTo>
                        <a:pt x="31" y="0"/>
                      </a:moveTo>
                      <a:lnTo>
                        <a:pt x="31" y="22"/>
                      </a:lnTo>
                      <a:lnTo>
                        <a:pt x="31" y="44"/>
                      </a:lnTo>
                      <a:lnTo>
                        <a:pt x="31" y="66"/>
                      </a:lnTo>
                      <a:lnTo>
                        <a:pt x="31" y="88"/>
                      </a:lnTo>
                      <a:lnTo>
                        <a:pt x="31" y="110"/>
                      </a:lnTo>
                      <a:lnTo>
                        <a:pt x="15" y="132"/>
                      </a:lnTo>
                      <a:lnTo>
                        <a:pt x="0" y="132"/>
                      </a:lnTo>
                      <a:lnTo>
                        <a:pt x="0" y="154"/>
                      </a:lnTo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8" name="Rectangle 647"/>
                <p:cNvSpPr>
                  <a:spLocks noChangeArrowheads="1"/>
                </p:cNvSpPr>
                <p:nvPr/>
              </p:nvSpPr>
              <p:spPr bwMode="auto">
                <a:xfrm flipH="1">
                  <a:off x="3742" y="2435"/>
                  <a:ext cx="36" cy="27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9" name="Freeform 648"/>
                <p:cNvSpPr>
                  <a:spLocks/>
                </p:cNvSpPr>
                <p:nvPr/>
              </p:nvSpPr>
              <p:spPr bwMode="auto">
                <a:xfrm flipH="1">
                  <a:off x="3745" y="2464"/>
                  <a:ext cx="10" cy="10"/>
                </a:xfrm>
                <a:custGeom>
                  <a:avLst/>
                  <a:gdLst>
                    <a:gd name="T0" fmla="*/ 0 w 30"/>
                    <a:gd name="T1" fmla="*/ 0 h 44"/>
                    <a:gd name="T2" fmla="*/ 0 w 30"/>
                    <a:gd name="T3" fmla="*/ 0 h 44"/>
                    <a:gd name="T4" fmla="*/ 0 w 30"/>
                    <a:gd name="T5" fmla="*/ 0 h 44"/>
                    <a:gd name="T6" fmla="*/ 0 w 30"/>
                    <a:gd name="T7" fmla="*/ 0 h 44"/>
                    <a:gd name="T8" fmla="*/ 0 w 30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44"/>
                    <a:gd name="T17" fmla="*/ 30 w 30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44">
                      <a:moveTo>
                        <a:pt x="30" y="44"/>
                      </a:moveTo>
                      <a:lnTo>
                        <a:pt x="0" y="44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0" name="Freeform 649"/>
                <p:cNvSpPr>
                  <a:spLocks/>
                </p:cNvSpPr>
                <p:nvPr/>
              </p:nvSpPr>
              <p:spPr bwMode="auto">
                <a:xfrm flipH="1">
                  <a:off x="3750" y="2464"/>
                  <a:ext cx="0" cy="5"/>
                </a:xfrm>
                <a:custGeom>
                  <a:avLst/>
                  <a:gdLst>
                    <a:gd name="T0" fmla="*/ 0 h 22"/>
                    <a:gd name="T1" fmla="*/ 0 h 22"/>
                    <a:gd name="T2" fmla="*/ 0 h 22"/>
                    <a:gd name="T3" fmla="*/ 0 60000 65536"/>
                    <a:gd name="T4" fmla="*/ 0 60000 65536"/>
                    <a:gd name="T5" fmla="*/ 0 60000 65536"/>
                    <a:gd name="T6" fmla="*/ 0 h 22"/>
                    <a:gd name="T7" fmla="*/ 22 h 22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22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1" name="Line 650"/>
                <p:cNvSpPr>
                  <a:spLocks noChangeShapeType="1"/>
                </p:cNvSpPr>
                <p:nvPr/>
              </p:nvSpPr>
              <p:spPr bwMode="auto">
                <a:xfrm flipH="1">
                  <a:off x="3745" y="2459"/>
                  <a:ext cx="41" cy="0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2" name="Line 651"/>
                <p:cNvSpPr>
                  <a:spLocks noChangeShapeType="1"/>
                </p:cNvSpPr>
                <p:nvPr/>
              </p:nvSpPr>
              <p:spPr bwMode="auto">
                <a:xfrm>
                  <a:off x="3745" y="2459"/>
                  <a:ext cx="41" cy="36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3" name="Line 652"/>
                <p:cNvSpPr>
                  <a:spLocks noChangeShapeType="1"/>
                </p:cNvSpPr>
                <p:nvPr/>
              </p:nvSpPr>
              <p:spPr bwMode="auto">
                <a:xfrm flipH="1">
                  <a:off x="3745" y="2459"/>
                  <a:ext cx="41" cy="36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4" name="Rectangle 653"/>
                <p:cNvSpPr>
                  <a:spLocks noChangeArrowheads="1"/>
                </p:cNvSpPr>
                <p:nvPr/>
              </p:nvSpPr>
              <p:spPr bwMode="auto">
                <a:xfrm flipH="1">
                  <a:off x="3783" y="2466"/>
                  <a:ext cx="6" cy="7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5" name="Rectangle 654"/>
                <p:cNvSpPr>
                  <a:spLocks noChangeArrowheads="1"/>
                </p:cNvSpPr>
                <p:nvPr/>
              </p:nvSpPr>
              <p:spPr bwMode="auto">
                <a:xfrm flipH="1">
                  <a:off x="3783" y="2486"/>
                  <a:ext cx="6" cy="7"/>
                </a:xfrm>
                <a:prstGeom prst="rect">
                  <a:avLst/>
                </a:prstGeom>
                <a:solidFill>
                  <a:srgbClr val="009900"/>
                </a:solidFill>
                <a:ln w="238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6" name="Freeform 655"/>
                <p:cNvSpPr>
                  <a:spLocks/>
                </p:cNvSpPr>
                <p:nvPr/>
              </p:nvSpPr>
              <p:spPr bwMode="auto">
                <a:xfrm flipH="1">
                  <a:off x="3679" y="2397"/>
                  <a:ext cx="25" cy="62"/>
                </a:xfrm>
                <a:custGeom>
                  <a:avLst/>
                  <a:gdLst>
                    <a:gd name="T0" fmla="*/ 0 w 76"/>
                    <a:gd name="T1" fmla="*/ 0 h 263"/>
                    <a:gd name="T2" fmla="*/ 0 w 76"/>
                    <a:gd name="T3" fmla="*/ 0 h 263"/>
                    <a:gd name="T4" fmla="*/ 0 w 76"/>
                    <a:gd name="T5" fmla="*/ 0 h 263"/>
                    <a:gd name="T6" fmla="*/ 0 w 76"/>
                    <a:gd name="T7" fmla="*/ 0 h 263"/>
                    <a:gd name="T8" fmla="*/ 0 w 76"/>
                    <a:gd name="T9" fmla="*/ 0 h 263"/>
                    <a:gd name="T10" fmla="*/ 0 w 76"/>
                    <a:gd name="T11" fmla="*/ 0 h 263"/>
                    <a:gd name="T12" fmla="*/ 0 w 76"/>
                    <a:gd name="T13" fmla="*/ 0 h 263"/>
                    <a:gd name="T14" fmla="*/ 0 w 76"/>
                    <a:gd name="T15" fmla="*/ 0 h 263"/>
                    <a:gd name="T16" fmla="*/ 0 w 76"/>
                    <a:gd name="T17" fmla="*/ 0 h 263"/>
                    <a:gd name="T18" fmla="*/ 0 w 76"/>
                    <a:gd name="T19" fmla="*/ 0 h 263"/>
                    <a:gd name="T20" fmla="*/ 0 w 76"/>
                    <a:gd name="T21" fmla="*/ 0 h 263"/>
                    <a:gd name="T22" fmla="*/ 0 w 76"/>
                    <a:gd name="T23" fmla="*/ 0 h 26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6"/>
                    <a:gd name="T37" fmla="*/ 0 h 263"/>
                    <a:gd name="T38" fmla="*/ 76 w 76"/>
                    <a:gd name="T39" fmla="*/ 263 h 26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6" h="263">
                      <a:moveTo>
                        <a:pt x="76" y="44"/>
                      </a:moveTo>
                      <a:lnTo>
                        <a:pt x="76" y="132"/>
                      </a:lnTo>
                      <a:lnTo>
                        <a:pt x="76" y="219"/>
                      </a:lnTo>
                      <a:lnTo>
                        <a:pt x="45" y="241"/>
                      </a:lnTo>
                      <a:lnTo>
                        <a:pt x="30" y="263"/>
                      </a:lnTo>
                      <a:lnTo>
                        <a:pt x="15" y="197"/>
                      </a:lnTo>
                      <a:lnTo>
                        <a:pt x="30" y="110"/>
                      </a:lnTo>
                      <a:lnTo>
                        <a:pt x="15" y="66"/>
                      </a:lnTo>
                      <a:lnTo>
                        <a:pt x="0" y="22"/>
                      </a:lnTo>
                      <a:lnTo>
                        <a:pt x="30" y="0"/>
                      </a:lnTo>
                      <a:lnTo>
                        <a:pt x="60" y="22"/>
                      </a:lnTo>
                      <a:lnTo>
                        <a:pt x="76" y="44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7" name="Freeform 656"/>
                <p:cNvSpPr>
                  <a:spLocks/>
                </p:cNvSpPr>
                <p:nvPr/>
              </p:nvSpPr>
              <p:spPr bwMode="auto">
                <a:xfrm flipH="1">
                  <a:off x="3673" y="2397"/>
                  <a:ext cx="6" cy="62"/>
                </a:xfrm>
                <a:custGeom>
                  <a:avLst/>
                  <a:gdLst>
                    <a:gd name="T0" fmla="*/ 0 w 15"/>
                    <a:gd name="T1" fmla="*/ 0 h 263"/>
                    <a:gd name="T2" fmla="*/ 0 w 15"/>
                    <a:gd name="T3" fmla="*/ 0 h 263"/>
                    <a:gd name="T4" fmla="*/ 0 w 15"/>
                    <a:gd name="T5" fmla="*/ 0 h 263"/>
                    <a:gd name="T6" fmla="*/ 0 w 15"/>
                    <a:gd name="T7" fmla="*/ 0 h 263"/>
                    <a:gd name="T8" fmla="*/ 0 w 15"/>
                    <a:gd name="T9" fmla="*/ 0 h 263"/>
                    <a:gd name="T10" fmla="*/ 0 w 15"/>
                    <a:gd name="T11" fmla="*/ 0 h 263"/>
                    <a:gd name="T12" fmla="*/ 0 w 15"/>
                    <a:gd name="T13" fmla="*/ 0 h 263"/>
                    <a:gd name="T14" fmla="*/ 0 w 15"/>
                    <a:gd name="T15" fmla="*/ 0 h 263"/>
                    <a:gd name="T16" fmla="*/ 0 w 15"/>
                    <a:gd name="T17" fmla="*/ 0 h 263"/>
                    <a:gd name="T18" fmla="*/ 0 w 15"/>
                    <a:gd name="T19" fmla="*/ 0 h 263"/>
                    <a:gd name="T20" fmla="*/ 0 w 15"/>
                    <a:gd name="T21" fmla="*/ 0 h 263"/>
                    <a:gd name="T22" fmla="*/ 0 w 15"/>
                    <a:gd name="T23" fmla="*/ 0 h 263"/>
                    <a:gd name="T24" fmla="*/ 0 w 15"/>
                    <a:gd name="T25" fmla="*/ 0 h 2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"/>
                    <a:gd name="T40" fmla="*/ 0 h 263"/>
                    <a:gd name="T41" fmla="*/ 15 w 15"/>
                    <a:gd name="T42" fmla="*/ 263 h 2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" h="263">
                      <a:moveTo>
                        <a:pt x="15" y="0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5" y="132"/>
                      </a:lnTo>
                      <a:lnTo>
                        <a:pt x="15" y="197"/>
                      </a:lnTo>
                      <a:lnTo>
                        <a:pt x="0" y="241"/>
                      </a:lnTo>
                      <a:lnTo>
                        <a:pt x="0" y="263"/>
                      </a:lnTo>
                      <a:lnTo>
                        <a:pt x="15" y="241"/>
                      </a:lnTo>
                      <a:lnTo>
                        <a:pt x="15" y="197"/>
                      </a:lnTo>
                      <a:lnTo>
                        <a:pt x="15" y="110"/>
                      </a:lnTo>
                      <a:lnTo>
                        <a:pt x="15" y="44"/>
                      </a:lnTo>
                      <a:lnTo>
                        <a:pt x="15" y="2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8" name="Freeform 657"/>
                <p:cNvSpPr>
                  <a:spLocks/>
                </p:cNvSpPr>
                <p:nvPr/>
              </p:nvSpPr>
              <p:spPr bwMode="auto">
                <a:xfrm flipH="1">
                  <a:off x="3653" y="2407"/>
                  <a:ext cx="10" cy="36"/>
                </a:xfrm>
                <a:custGeom>
                  <a:avLst/>
                  <a:gdLst>
                    <a:gd name="T0" fmla="*/ 0 w 31"/>
                    <a:gd name="T1" fmla="*/ 0 h 153"/>
                    <a:gd name="T2" fmla="*/ 0 w 31"/>
                    <a:gd name="T3" fmla="*/ 0 h 153"/>
                    <a:gd name="T4" fmla="*/ 0 w 31"/>
                    <a:gd name="T5" fmla="*/ 0 h 153"/>
                    <a:gd name="T6" fmla="*/ 0 w 31"/>
                    <a:gd name="T7" fmla="*/ 0 h 153"/>
                    <a:gd name="T8" fmla="*/ 0 w 31"/>
                    <a:gd name="T9" fmla="*/ 0 h 153"/>
                    <a:gd name="T10" fmla="*/ 0 w 31"/>
                    <a:gd name="T11" fmla="*/ 0 h 1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153"/>
                    <a:gd name="T20" fmla="*/ 31 w 31"/>
                    <a:gd name="T21" fmla="*/ 153 h 1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153">
                      <a:moveTo>
                        <a:pt x="31" y="153"/>
                      </a:moveTo>
                      <a:lnTo>
                        <a:pt x="0" y="44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44"/>
                      </a:lnTo>
                      <a:lnTo>
                        <a:pt x="31" y="153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9" name="Freeform 658"/>
                <p:cNvSpPr>
                  <a:spLocks/>
                </p:cNvSpPr>
                <p:nvPr/>
              </p:nvSpPr>
              <p:spPr bwMode="auto">
                <a:xfrm flipH="1">
                  <a:off x="3648" y="2392"/>
                  <a:ext cx="10" cy="10"/>
                </a:xfrm>
                <a:custGeom>
                  <a:avLst/>
                  <a:gdLst>
                    <a:gd name="T0" fmla="*/ 0 w 31"/>
                    <a:gd name="T1" fmla="*/ 0 h 44"/>
                    <a:gd name="T2" fmla="*/ 0 w 31"/>
                    <a:gd name="T3" fmla="*/ 0 h 44"/>
                    <a:gd name="T4" fmla="*/ 0 w 31"/>
                    <a:gd name="T5" fmla="*/ 0 h 44"/>
                    <a:gd name="T6" fmla="*/ 0 w 31"/>
                    <a:gd name="T7" fmla="*/ 0 h 44"/>
                    <a:gd name="T8" fmla="*/ 0 w 31"/>
                    <a:gd name="T9" fmla="*/ 0 h 44"/>
                    <a:gd name="T10" fmla="*/ 0 w 31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44"/>
                    <a:gd name="T20" fmla="*/ 31 w 31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44">
                      <a:moveTo>
                        <a:pt x="31" y="0"/>
                      </a:moveTo>
                      <a:lnTo>
                        <a:pt x="31" y="44"/>
                      </a:lnTo>
                      <a:lnTo>
                        <a:pt x="16" y="44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0" name="Freeform 659"/>
                <p:cNvSpPr>
                  <a:spLocks/>
                </p:cNvSpPr>
                <p:nvPr/>
              </p:nvSpPr>
              <p:spPr bwMode="auto">
                <a:xfrm flipH="1">
                  <a:off x="3740" y="2397"/>
                  <a:ext cx="5" cy="5"/>
                </a:xfrm>
                <a:custGeom>
                  <a:avLst/>
                  <a:gdLst>
                    <a:gd name="T0" fmla="*/ 0 w 15"/>
                    <a:gd name="T1" fmla="*/ 0 h 22"/>
                    <a:gd name="T2" fmla="*/ 0 w 15"/>
                    <a:gd name="T3" fmla="*/ 0 h 22"/>
                    <a:gd name="T4" fmla="*/ 0 w 15"/>
                    <a:gd name="T5" fmla="*/ 0 h 22"/>
                    <a:gd name="T6" fmla="*/ 0 w 15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22"/>
                    <a:gd name="T14" fmla="*/ 15 w 15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22">
                      <a:moveTo>
                        <a:pt x="15" y="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1" name="Freeform 660"/>
                <p:cNvSpPr>
                  <a:spLocks/>
                </p:cNvSpPr>
                <p:nvPr/>
              </p:nvSpPr>
              <p:spPr bwMode="auto">
                <a:xfrm flipH="1">
                  <a:off x="3648" y="2448"/>
                  <a:ext cx="168" cy="46"/>
                </a:xfrm>
                <a:custGeom>
                  <a:avLst/>
                  <a:gdLst>
                    <a:gd name="T0" fmla="*/ 1 w 501"/>
                    <a:gd name="T1" fmla="*/ 0 h 197"/>
                    <a:gd name="T2" fmla="*/ 1 w 501"/>
                    <a:gd name="T3" fmla="*/ 0 h 197"/>
                    <a:gd name="T4" fmla="*/ 1 w 501"/>
                    <a:gd name="T5" fmla="*/ 0 h 197"/>
                    <a:gd name="T6" fmla="*/ 0 w 501"/>
                    <a:gd name="T7" fmla="*/ 0 h 197"/>
                    <a:gd name="T8" fmla="*/ 0 w 501"/>
                    <a:gd name="T9" fmla="*/ 0 h 197"/>
                    <a:gd name="T10" fmla="*/ 0 w 501"/>
                    <a:gd name="T11" fmla="*/ 0 h 197"/>
                    <a:gd name="T12" fmla="*/ 0 w 501"/>
                    <a:gd name="T13" fmla="*/ 0 h 197"/>
                    <a:gd name="T14" fmla="*/ 0 w 501"/>
                    <a:gd name="T15" fmla="*/ 0 h 197"/>
                    <a:gd name="T16" fmla="*/ 0 w 501"/>
                    <a:gd name="T17" fmla="*/ 0 h 197"/>
                    <a:gd name="T18" fmla="*/ 0 w 501"/>
                    <a:gd name="T19" fmla="*/ 0 h 197"/>
                    <a:gd name="T20" fmla="*/ 0 w 501"/>
                    <a:gd name="T21" fmla="*/ 0 h 197"/>
                    <a:gd name="T22" fmla="*/ 0 w 501"/>
                    <a:gd name="T23" fmla="*/ 0 h 197"/>
                    <a:gd name="T24" fmla="*/ 0 w 501"/>
                    <a:gd name="T25" fmla="*/ 0 h 197"/>
                    <a:gd name="T26" fmla="*/ 0 w 501"/>
                    <a:gd name="T27" fmla="*/ 0 h 197"/>
                    <a:gd name="T28" fmla="*/ 0 w 501"/>
                    <a:gd name="T29" fmla="*/ 0 h 197"/>
                    <a:gd name="T30" fmla="*/ 0 w 501"/>
                    <a:gd name="T31" fmla="*/ 0 h 197"/>
                    <a:gd name="T32" fmla="*/ 0 w 501"/>
                    <a:gd name="T33" fmla="*/ 0 h 197"/>
                    <a:gd name="T34" fmla="*/ 0 w 501"/>
                    <a:gd name="T35" fmla="*/ 0 h 197"/>
                    <a:gd name="T36" fmla="*/ 1 w 501"/>
                    <a:gd name="T37" fmla="*/ 0 h 197"/>
                    <a:gd name="T38" fmla="*/ 1 w 501"/>
                    <a:gd name="T39" fmla="*/ 0 h 197"/>
                    <a:gd name="T40" fmla="*/ 1 w 501"/>
                    <a:gd name="T41" fmla="*/ 0 h 197"/>
                    <a:gd name="T42" fmla="*/ 1 w 501"/>
                    <a:gd name="T43" fmla="*/ 0 h 19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01"/>
                    <a:gd name="T67" fmla="*/ 0 h 197"/>
                    <a:gd name="T68" fmla="*/ 501 w 501"/>
                    <a:gd name="T69" fmla="*/ 197 h 19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01" h="197">
                      <a:moveTo>
                        <a:pt x="470" y="132"/>
                      </a:moveTo>
                      <a:lnTo>
                        <a:pt x="501" y="110"/>
                      </a:lnTo>
                      <a:lnTo>
                        <a:pt x="501" y="0"/>
                      </a:lnTo>
                      <a:lnTo>
                        <a:pt x="334" y="0"/>
                      </a:lnTo>
                      <a:lnTo>
                        <a:pt x="303" y="132"/>
                      </a:lnTo>
                      <a:lnTo>
                        <a:pt x="288" y="154"/>
                      </a:lnTo>
                      <a:lnTo>
                        <a:pt x="91" y="154"/>
                      </a:lnTo>
                      <a:lnTo>
                        <a:pt x="91" y="22"/>
                      </a:lnTo>
                      <a:lnTo>
                        <a:pt x="75" y="0"/>
                      </a:lnTo>
                      <a:lnTo>
                        <a:pt x="75" y="44"/>
                      </a:lnTo>
                      <a:lnTo>
                        <a:pt x="30" y="88"/>
                      </a:lnTo>
                      <a:lnTo>
                        <a:pt x="15" y="88"/>
                      </a:lnTo>
                      <a:lnTo>
                        <a:pt x="0" y="66"/>
                      </a:lnTo>
                      <a:lnTo>
                        <a:pt x="0" y="88"/>
                      </a:lnTo>
                      <a:lnTo>
                        <a:pt x="45" y="197"/>
                      </a:lnTo>
                      <a:lnTo>
                        <a:pt x="288" y="197"/>
                      </a:lnTo>
                      <a:lnTo>
                        <a:pt x="319" y="197"/>
                      </a:lnTo>
                      <a:lnTo>
                        <a:pt x="349" y="88"/>
                      </a:lnTo>
                      <a:lnTo>
                        <a:pt x="364" y="66"/>
                      </a:lnTo>
                      <a:lnTo>
                        <a:pt x="440" y="66"/>
                      </a:lnTo>
                      <a:lnTo>
                        <a:pt x="455" y="88"/>
                      </a:lnTo>
                      <a:lnTo>
                        <a:pt x="470" y="132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4" name="Group 661"/>
            <p:cNvGrpSpPr>
              <a:grpSpLocks/>
            </p:cNvGrpSpPr>
            <p:nvPr/>
          </p:nvGrpSpPr>
          <p:grpSpPr bwMode="auto">
            <a:xfrm>
              <a:off x="2308" y="2347"/>
              <a:ext cx="212" cy="95"/>
              <a:chOff x="150" y="3017"/>
              <a:chExt cx="918" cy="372"/>
            </a:xfrm>
          </p:grpSpPr>
          <p:sp>
            <p:nvSpPr>
              <p:cNvPr id="465" name="Freeform 662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6" name="Freeform 663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" name="Line 664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8" name="Freeform 665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9" name="Freeform 666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" name="Line 667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" name="Line 668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2" name="Line 669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3" name="Line 670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4" name="Freeform 671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5" name="Line 672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5" name="Group 673"/>
            <p:cNvGrpSpPr>
              <a:grpSpLocks/>
            </p:cNvGrpSpPr>
            <p:nvPr/>
          </p:nvGrpSpPr>
          <p:grpSpPr bwMode="auto">
            <a:xfrm>
              <a:off x="2699" y="2331"/>
              <a:ext cx="213" cy="95"/>
              <a:chOff x="150" y="3017"/>
              <a:chExt cx="918" cy="372"/>
            </a:xfrm>
          </p:grpSpPr>
          <p:sp>
            <p:nvSpPr>
              <p:cNvPr id="454" name="Freeform 674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5" name="Freeform 675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6" name="Line 676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7" name="Freeform 677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8" name="Freeform 678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9" name="Line 679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0" name="Line 680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1" name="Line 681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2" name="Line 682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3" name="Freeform 683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4" name="Line 684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6" name="Group 685"/>
            <p:cNvGrpSpPr>
              <a:grpSpLocks/>
            </p:cNvGrpSpPr>
            <p:nvPr/>
          </p:nvGrpSpPr>
          <p:grpSpPr bwMode="auto">
            <a:xfrm>
              <a:off x="2503" y="2347"/>
              <a:ext cx="213" cy="95"/>
              <a:chOff x="150" y="3017"/>
              <a:chExt cx="918" cy="372"/>
            </a:xfrm>
          </p:grpSpPr>
          <p:sp>
            <p:nvSpPr>
              <p:cNvPr id="443" name="Freeform 686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Freeform 687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" name="Line 688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6" name="Freeform 689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" name="Freeform 690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" name="Line 691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9" name="Line 692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0" name="Line 693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1" name="Line 694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2" name="Freeform 695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3" name="Line 696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8" name="Group 697"/>
            <p:cNvGrpSpPr>
              <a:grpSpLocks/>
            </p:cNvGrpSpPr>
            <p:nvPr/>
          </p:nvGrpSpPr>
          <p:grpSpPr bwMode="auto">
            <a:xfrm>
              <a:off x="1296" y="2379"/>
              <a:ext cx="228" cy="110"/>
              <a:chOff x="150" y="3017"/>
              <a:chExt cx="918" cy="372"/>
            </a:xfrm>
          </p:grpSpPr>
          <p:sp>
            <p:nvSpPr>
              <p:cNvPr id="432" name="Freeform 698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699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Line 700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5" name="Freeform 701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702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" name="Line 703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8" name="Line 704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9" name="Line 705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" name="Line 706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1" name="Freeform 707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Line 708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9" name="Group 709"/>
            <p:cNvGrpSpPr>
              <a:grpSpLocks/>
            </p:cNvGrpSpPr>
            <p:nvPr/>
          </p:nvGrpSpPr>
          <p:grpSpPr bwMode="auto">
            <a:xfrm>
              <a:off x="1410" y="2536"/>
              <a:ext cx="212" cy="95"/>
              <a:chOff x="150" y="3017"/>
              <a:chExt cx="918" cy="372"/>
            </a:xfrm>
          </p:grpSpPr>
          <p:sp>
            <p:nvSpPr>
              <p:cNvPr id="421" name="Freeform 710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711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Line 712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4" name="Freeform 713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Freeform 714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Line 715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7" name="Line 716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8" name="Line 717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9" name="Line 718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" name="Freeform 719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Line 720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0" name="Group 721"/>
            <p:cNvGrpSpPr>
              <a:grpSpLocks/>
            </p:cNvGrpSpPr>
            <p:nvPr/>
          </p:nvGrpSpPr>
          <p:grpSpPr bwMode="auto">
            <a:xfrm>
              <a:off x="1965" y="2631"/>
              <a:ext cx="212" cy="95"/>
              <a:chOff x="150" y="3017"/>
              <a:chExt cx="918" cy="372"/>
            </a:xfrm>
          </p:grpSpPr>
          <p:sp>
            <p:nvSpPr>
              <p:cNvPr id="410" name="Freeform 722"/>
              <p:cNvSpPr>
                <a:spLocks/>
              </p:cNvSpPr>
              <p:nvPr/>
            </p:nvSpPr>
            <p:spPr bwMode="auto">
              <a:xfrm>
                <a:off x="300" y="3017"/>
                <a:ext cx="615" cy="320"/>
              </a:xfrm>
              <a:custGeom>
                <a:avLst/>
                <a:gdLst>
                  <a:gd name="T0" fmla="*/ 446 w 615"/>
                  <a:gd name="T1" fmla="*/ 0 h 320"/>
                  <a:gd name="T2" fmla="*/ 422 w 615"/>
                  <a:gd name="T3" fmla="*/ 8 h 320"/>
                  <a:gd name="T4" fmla="*/ 392 w 615"/>
                  <a:gd name="T5" fmla="*/ 19 h 320"/>
                  <a:gd name="T6" fmla="*/ 364 w 615"/>
                  <a:gd name="T7" fmla="*/ 29 h 320"/>
                  <a:gd name="T8" fmla="*/ 328 w 615"/>
                  <a:gd name="T9" fmla="*/ 41 h 320"/>
                  <a:gd name="T10" fmla="*/ 298 w 615"/>
                  <a:gd name="T11" fmla="*/ 51 h 320"/>
                  <a:gd name="T12" fmla="*/ 278 w 615"/>
                  <a:gd name="T13" fmla="*/ 57 h 320"/>
                  <a:gd name="T14" fmla="*/ 249 w 615"/>
                  <a:gd name="T15" fmla="*/ 63 h 320"/>
                  <a:gd name="T16" fmla="*/ 226 w 615"/>
                  <a:gd name="T17" fmla="*/ 67 h 320"/>
                  <a:gd name="T18" fmla="*/ 204 w 615"/>
                  <a:gd name="T19" fmla="*/ 71 h 320"/>
                  <a:gd name="T20" fmla="*/ 188 w 615"/>
                  <a:gd name="T21" fmla="*/ 73 h 320"/>
                  <a:gd name="T22" fmla="*/ 174 w 615"/>
                  <a:gd name="T23" fmla="*/ 75 h 320"/>
                  <a:gd name="T24" fmla="*/ 154 w 615"/>
                  <a:gd name="T25" fmla="*/ 77 h 320"/>
                  <a:gd name="T26" fmla="*/ 143 w 615"/>
                  <a:gd name="T27" fmla="*/ 77 h 320"/>
                  <a:gd name="T28" fmla="*/ 128 w 615"/>
                  <a:gd name="T29" fmla="*/ 87 h 320"/>
                  <a:gd name="T30" fmla="*/ 111 w 615"/>
                  <a:gd name="T31" fmla="*/ 96 h 320"/>
                  <a:gd name="T32" fmla="*/ 93 w 615"/>
                  <a:gd name="T33" fmla="*/ 102 h 320"/>
                  <a:gd name="T34" fmla="*/ 80 w 615"/>
                  <a:gd name="T35" fmla="*/ 106 h 320"/>
                  <a:gd name="T36" fmla="*/ 67 w 615"/>
                  <a:gd name="T37" fmla="*/ 110 h 320"/>
                  <a:gd name="T38" fmla="*/ 52 w 615"/>
                  <a:gd name="T39" fmla="*/ 112 h 320"/>
                  <a:gd name="T40" fmla="*/ 42 w 615"/>
                  <a:gd name="T41" fmla="*/ 114 h 320"/>
                  <a:gd name="T42" fmla="*/ 25 w 615"/>
                  <a:gd name="T43" fmla="*/ 117 h 320"/>
                  <a:gd name="T44" fmla="*/ 0 w 615"/>
                  <a:gd name="T45" fmla="*/ 119 h 320"/>
                  <a:gd name="T46" fmla="*/ 0 w 615"/>
                  <a:gd name="T47" fmla="*/ 123 h 320"/>
                  <a:gd name="T48" fmla="*/ 3 w 615"/>
                  <a:gd name="T49" fmla="*/ 124 h 320"/>
                  <a:gd name="T50" fmla="*/ 3 w 615"/>
                  <a:gd name="T51" fmla="*/ 282 h 320"/>
                  <a:gd name="T52" fmla="*/ 305 w 615"/>
                  <a:gd name="T53" fmla="*/ 319 h 320"/>
                  <a:gd name="T54" fmla="*/ 597 w 615"/>
                  <a:gd name="T55" fmla="*/ 217 h 320"/>
                  <a:gd name="T56" fmla="*/ 596 w 615"/>
                  <a:gd name="T57" fmla="*/ 71 h 320"/>
                  <a:gd name="T58" fmla="*/ 614 w 615"/>
                  <a:gd name="T59" fmla="*/ 67 h 320"/>
                  <a:gd name="T60" fmla="*/ 613 w 615"/>
                  <a:gd name="T61" fmla="*/ 65 h 320"/>
                  <a:gd name="T62" fmla="*/ 602 w 615"/>
                  <a:gd name="T63" fmla="*/ 62 h 320"/>
                  <a:gd name="T64" fmla="*/ 592 w 615"/>
                  <a:gd name="T65" fmla="*/ 61 h 320"/>
                  <a:gd name="T66" fmla="*/ 583 w 615"/>
                  <a:gd name="T67" fmla="*/ 60 h 320"/>
                  <a:gd name="T68" fmla="*/ 575 w 615"/>
                  <a:gd name="T69" fmla="*/ 58 h 320"/>
                  <a:gd name="T70" fmla="*/ 562 w 615"/>
                  <a:gd name="T71" fmla="*/ 54 h 320"/>
                  <a:gd name="T72" fmla="*/ 550 w 615"/>
                  <a:gd name="T73" fmla="*/ 52 h 320"/>
                  <a:gd name="T74" fmla="*/ 540 w 615"/>
                  <a:gd name="T75" fmla="*/ 49 h 320"/>
                  <a:gd name="T76" fmla="*/ 525 w 615"/>
                  <a:gd name="T77" fmla="*/ 44 h 320"/>
                  <a:gd name="T78" fmla="*/ 512 w 615"/>
                  <a:gd name="T79" fmla="*/ 39 h 320"/>
                  <a:gd name="T80" fmla="*/ 506 w 615"/>
                  <a:gd name="T81" fmla="*/ 37 h 320"/>
                  <a:gd name="T82" fmla="*/ 494 w 615"/>
                  <a:gd name="T83" fmla="*/ 29 h 320"/>
                  <a:gd name="T84" fmla="*/ 481 w 615"/>
                  <a:gd name="T85" fmla="*/ 23 h 320"/>
                  <a:gd name="T86" fmla="*/ 471 w 615"/>
                  <a:gd name="T87" fmla="*/ 16 h 320"/>
                  <a:gd name="T88" fmla="*/ 459 w 615"/>
                  <a:gd name="T89" fmla="*/ 9 h 320"/>
                  <a:gd name="T90" fmla="*/ 451 w 615"/>
                  <a:gd name="T91" fmla="*/ 4 h 320"/>
                  <a:gd name="T92" fmla="*/ 446 w 615"/>
                  <a:gd name="T93" fmla="*/ 0 h 3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5"/>
                  <a:gd name="T142" fmla="*/ 0 h 320"/>
                  <a:gd name="T143" fmla="*/ 615 w 615"/>
                  <a:gd name="T144" fmla="*/ 320 h 32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5" h="320">
                    <a:moveTo>
                      <a:pt x="446" y="0"/>
                    </a:moveTo>
                    <a:lnTo>
                      <a:pt x="422" y="8"/>
                    </a:lnTo>
                    <a:lnTo>
                      <a:pt x="392" y="19"/>
                    </a:lnTo>
                    <a:lnTo>
                      <a:pt x="364" y="29"/>
                    </a:lnTo>
                    <a:lnTo>
                      <a:pt x="328" y="41"/>
                    </a:lnTo>
                    <a:lnTo>
                      <a:pt x="298" y="51"/>
                    </a:lnTo>
                    <a:lnTo>
                      <a:pt x="278" y="57"/>
                    </a:lnTo>
                    <a:lnTo>
                      <a:pt x="249" y="63"/>
                    </a:lnTo>
                    <a:lnTo>
                      <a:pt x="226" y="67"/>
                    </a:lnTo>
                    <a:lnTo>
                      <a:pt x="204" y="71"/>
                    </a:lnTo>
                    <a:lnTo>
                      <a:pt x="188" y="73"/>
                    </a:lnTo>
                    <a:lnTo>
                      <a:pt x="174" y="75"/>
                    </a:lnTo>
                    <a:lnTo>
                      <a:pt x="154" y="77"/>
                    </a:lnTo>
                    <a:lnTo>
                      <a:pt x="143" y="77"/>
                    </a:lnTo>
                    <a:lnTo>
                      <a:pt x="128" y="87"/>
                    </a:lnTo>
                    <a:lnTo>
                      <a:pt x="111" y="96"/>
                    </a:lnTo>
                    <a:lnTo>
                      <a:pt x="93" y="102"/>
                    </a:lnTo>
                    <a:lnTo>
                      <a:pt x="80" y="106"/>
                    </a:lnTo>
                    <a:lnTo>
                      <a:pt x="67" y="110"/>
                    </a:lnTo>
                    <a:lnTo>
                      <a:pt x="52" y="112"/>
                    </a:lnTo>
                    <a:lnTo>
                      <a:pt x="42" y="114"/>
                    </a:lnTo>
                    <a:lnTo>
                      <a:pt x="25" y="117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3" y="124"/>
                    </a:lnTo>
                    <a:lnTo>
                      <a:pt x="3" y="282"/>
                    </a:lnTo>
                    <a:lnTo>
                      <a:pt x="305" y="319"/>
                    </a:lnTo>
                    <a:lnTo>
                      <a:pt x="597" y="217"/>
                    </a:lnTo>
                    <a:lnTo>
                      <a:pt x="596" y="71"/>
                    </a:lnTo>
                    <a:lnTo>
                      <a:pt x="614" y="67"/>
                    </a:lnTo>
                    <a:lnTo>
                      <a:pt x="613" y="65"/>
                    </a:lnTo>
                    <a:lnTo>
                      <a:pt x="602" y="62"/>
                    </a:lnTo>
                    <a:lnTo>
                      <a:pt x="592" y="61"/>
                    </a:lnTo>
                    <a:lnTo>
                      <a:pt x="583" y="60"/>
                    </a:lnTo>
                    <a:lnTo>
                      <a:pt x="575" y="58"/>
                    </a:lnTo>
                    <a:lnTo>
                      <a:pt x="562" y="54"/>
                    </a:lnTo>
                    <a:lnTo>
                      <a:pt x="550" y="52"/>
                    </a:lnTo>
                    <a:lnTo>
                      <a:pt x="540" y="49"/>
                    </a:lnTo>
                    <a:lnTo>
                      <a:pt x="525" y="44"/>
                    </a:lnTo>
                    <a:lnTo>
                      <a:pt x="512" y="39"/>
                    </a:lnTo>
                    <a:lnTo>
                      <a:pt x="506" y="37"/>
                    </a:lnTo>
                    <a:lnTo>
                      <a:pt x="494" y="29"/>
                    </a:lnTo>
                    <a:lnTo>
                      <a:pt x="481" y="23"/>
                    </a:lnTo>
                    <a:lnTo>
                      <a:pt x="471" y="16"/>
                    </a:lnTo>
                    <a:lnTo>
                      <a:pt x="459" y="9"/>
                    </a:lnTo>
                    <a:lnTo>
                      <a:pt x="451" y="4"/>
                    </a:lnTo>
                    <a:lnTo>
                      <a:pt x="446" y="0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723"/>
              <p:cNvSpPr>
                <a:spLocks/>
              </p:cNvSpPr>
              <p:nvPr/>
            </p:nvSpPr>
            <p:spPr bwMode="auto">
              <a:xfrm>
                <a:off x="302" y="3215"/>
                <a:ext cx="302" cy="122"/>
              </a:xfrm>
              <a:custGeom>
                <a:avLst/>
                <a:gdLst>
                  <a:gd name="T0" fmla="*/ 0 w 302"/>
                  <a:gd name="T1" fmla="*/ 84 h 122"/>
                  <a:gd name="T2" fmla="*/ 6 w 302"/>
                  <a:gd name="T3" fmla="*/ 83 h 122"/>
                  <a:gd name="T4" fmla="*/ 12 w 302"/>
                  <a:gd name="T5" fmla="*/ 82 h 122"/>
                  <a:gd name="T6" fmla="*/ 24 w 302"/>
                  <a:gd name="T7" fmla="*/ 80 h 122"/>
                  <a:gd name="T8" fmla="*/ 35 w 302"/>
                  <a:gd name="T9" fmla="*/ 78 h 122"/>
                  <a:gd name="T10" fmla="*/ 41 w 302"/>
                  <a:gd name="T11" fmla="*/ 76 h 122"/>
                  <a:gd name="T12" fmla="*/ 47 w 302"/>
                  <a:gd name="T13" fmla="*/ 75 h 122"/>
                  <a:gd name="T14" fmla="*/ 52 w 302"/>
                  <a:gd name="T15" fmla="*/ 73 h 122"/>
                  <a:gd name="T16" fmla="*/ 57 w 302"/>
                  <a:gd name="T17" fmla="*/ 71 h 122"/>
                  <a:gd name="T18" fmla="*/ 67 w 302"/>
                  <a:gd name="T19" fmla="*/ 66 h 122"/>
                  <a:gd name="T20" fmla="*/ 77 w 302"/>
                  <a:gd name="T21" fmla="*/ 62 h 122"/>
                  <a:gd name="T22" fmla="*/ 82 w 302"/>
                  <a:gd name="T23" fmla="*/ 59 h 122"/>
                  <a:gd name="T24" fmla="*/ 86 w 302"/>
                  <a:gd name="T25" fmla="*/ 56 h 122"/>
                  <a:gd name="T26" fmla="*/ 95 w 302"/>
                  <a:gd name="T27" fmla="*/ 51 h 122"/>
                  <a:gd name="T28" fmla="*/ 103 w 302"/>
                  <a:gd name="T29" fmla="*/ 44 h 122"/>
                  <a:gd name="T30" fmla="*/ 108 w 302"/>
                  <a:gd name="T31" fmla="*/ 41 h 122"/>
                  <a:gd name="T32" fmla="*/ 111 w 302"/>
                  <a:gd name="T33" fmla="*/ 38 h 122"/>
                  <a:gd name="T34" fmla="*/ 119 w 302"/>
                  <a:gd name="T35" fmla="*/ 31 h 122"/>
                  <a:gd name="T36" fmla="*/ 125 w 302"/>
                  <a:gd name="T37" fmla="*/ 24 h 122"/>
                  <a:gd name="T38" fmla="*/ 132 w 302"/>
                  <a:gd name="T39" fmla="*/ 17 h 122"/>
                  <a:gd name="T40" fmla="*/ 137 w 302"/>
                  <a:gd name="T41" fmla="*/ 9 h 122"/>
                  <a:gd name="T42" fmla="*/ 141 w 302"/>
                  <a:gd name="T43" fmla="*/ 0 h 122"/>
                  <a:gd name="T44" fmla="*/ 142 w 302"/>
                  <a:gd name="T45" fmla="*/ 4 h 122"/>
                  <a:gd name="T46" fmla="*/ 143 w 302"/>
                  <a:gd name="T47" fmla="*/ 9 h 122"/>
                  <a:gd name="T48" fmla="*/ 146 w 302"/>
                  <a:gd name="T49" fmla="*/ 17 h 122"/>
                  <a:gd name="T50" fmla="*/ 149 w 302"/>
                  <a:gd name="T51" fmla="*/ 25 h 122"/>
                  <a:gd name="T52" fmla="*/ 153 w 302"/>
                  <a:gd name="T53" fmla="*/ 33 h 122"/>
                  <a:gd name="T54" fmla="*/ 157 w 302"/>
                  <a:gd name="T55" fmla="*/ 41 h 122"/>
                  <a:gd name="T56" fmla="*/ 162 w 302"/>
                  <a:gd name="T57" fmla="*/ 48 h 122"/>
                  <a:gd name="T58" fmla="*/ 168 w 302"/>
                  <a:gd name="T59" fmla="*/ 56 h 122"/>
                  <a:gd name="T60" fmla="*/ 173 w 302"/>
                  <a:gd name="T61" fmla="*/ 62 h 122"/>
                  <a:gd name="T62" fmla="*/ 180 w 302"/>
                  <a:gd name="T63" fmla="*/ 68 h 122"/>
                  <a:gd name="T64" fmla="*/ 185 w 302"/>
                  <a:gd name="T65" fmla="*/ 72 h 122"/>
                  <a:gd name="T66" fmla="*/ 188 w 302"/>
                  <a:gd name="T67" fmla="*/ 75 h 122"/>
                  <a:gd name="T68" fmla="*/ 197 w 302"/>
                  <a:gd name="T69" fmla="*/ 80 h 122"/>
                  <a:gd name="T70" fmla="*/ 206 w 302"/>
                  <a:gd name="T71" fmla="*/ 86 h 122"/>
                  <a:gd name="T72" fmla="*/ 216 w 302"/>
                  <a:gd name="T73" fmla="*/ 91 h 122"/>
                  <a:gd name="T74" fmla="*/ 227 w 302"/>
                  <a:gd name="T75" fmla="*/ 96 h 122"/>
                  <a:gd name="T76" fmla="*/ 239 w 302"/>
                  <a:gd name="T77" fmla="*/ 101 h 122"/>
                  <a:gd name="T78" fmla="*/ 245 w 302"/>
                  <a:gd name="T79" fmla="*/ 103 h 122"/>
                  <a:gd name="T80" fmla="*/ 252 w 302"/>
                  <a:gd name="T81" fmla="*/ 105 h 122"/>
                  <a:gd name="T82" fmla="*/ 263 w 302"/>
                  <a:gd name="T83" fmla="*/ 109 h 122"/>
                  <a:gd name="T84" fmla="*/ 274 w 302"/>
                  <a:gd name="T85" fmla="*/ 112 h 122"/>
                  <a:gd name="T86" fmla="*/ 285 w 302"/>
                  <a:gd name="T87" fmla="*/ 116 h 122"/>
                  <a:gd name="T88" fmla="*/ 301 w 302"/>
                  <a:gd name="T89" fmla="*/ 121 h 122"/>
                  <a:gd name="T90" fmla="*/ 264 w 302"/>
                  <a:gd name="T91" fmla="*/ 116 h 122"/>
                  <a:gd name="T92" fmla="*/ 226 w 302"/>
                  <a:gd name="T93" fmla="*/ 111 h 122"/>
                  <a:gd name="T94" fmla="*/ 151 w 302"/>
                  <a:gd name="T95" fmla="*/ 102 h 122"/>
                  <a:gd name="T96" fmla="*/ 0 w 302"/>
                  <a:gd name="T97" fmla="*/ 84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2"/>
                  <a:gd name="T148" fmla="*/ 0 h 122"/>
                  <a:gd name="T149" fmla="*/ 302 w 302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2" h="122">
                    <a:moveTo>
                      <a:pt x="0" y="84"/>
                    </a:moveTo>
                    <a:lnTo>
                      <a:pt x="6" y="83"/>
                    </a:lnTo>
                    <a:lnTo>
                      <a:pt x="12" y="82"/>
                    </a:lnTo>
                    <a:lnTo>
                      <a:pt x="24" y="80"/>
                    </a:lnTo>
                    <a:lnTo>
                      <a:pt x="35" y="78"/>
                    </a:lnTo>
                    <a:lnTo>
                      <a:pt x="41" y="76"/>
                    </a:lnTo>
                    <a:lnTo>
                      <a:pt x="47" y="75"/>
                    </a:lnTo>
                    <a:lnTo>
                      <a:pt x="52" y="73"/>
                    </a:lnTo>
                    <a:lnTo>
                      <a:pt x="57" y="71"/>
                    </a:lnTo>
                    <a:lnTo>
                      <a:pt x="67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95" y="51"/>
                    </a:lnTo>
                    <a:lnTo>
                      <a:pt x="103" y="44"/>
                    </a:lnTo>
                    <a:lnTo>
                      <a:pt x="108" y="41"/>
                    </a:lnTo>
                    <a:lnTo>
                      <a:pt x="111" y="38"/>
                    </a:lnTo>
                    <a:lnTo>
                      <a:pt x="119" y="31"/>
                    </a:lnTo>
                    <a:lnTo>
                      <a:pt x="125" y="24"/>
                    </a:lnTo>
                    <a:lnTo>
                      <a:pt x="132" y="17"/>
                    </a:lnTo>
                    <a:lnTo>
                      <a:pt x="137" y="9"/>
                    </a:lnTo>
                    <a:lnTo>
                      <a:pt x="141" y="0"/>
                    </a:lnTo>
                    <a:lnTo>
                      <a:pt x="142" y="4"/>
                    </a:lnTo>
                    <a:lnTo>
                      <a:pt x="143" y="9"/>
                    </a:lnTo>
                    <a:lnTo>
                      <a:pt x="146" y="17"/>
                    </a:lnTo>
                    <a:lnTo>
                      <a:pt x="149" y="25"/>
                    </a:lnTo>
                    <a:lnTo>
                      <a:pt x="153" y="33"/>
                    </a:lnTo>
                    <a:lnTo>
                      <a:pt x="157" y="41"/>
                    </a:lnTo>
                    <a:lnTo>
                      <a:pt x="162" y="48"/>
                    </a:lnTo>
                    <a:lnTo>
                      <a:pt x="168" y="56"/>
                    </a:lnTo>
                    <a:lnTo>
                      <a:pt x="173" y="62"/>
                    </a:lnTo>
                    <a:lnTo>
                      <a:pt x="180" y="68"/>
                    </a:lnTo>
                    <a:lnTo>
                      <a:pt x="185" y="72"/>
                    </a:lnTo>
                    <a:lnTo>
                      <a:pt x="188" y="75"/>
                    </a:lnTo>
                    <a:lnTo>
                      <a:pt x="197" y="80"/>
                    </a:lnTo>
                    <a:lnTo>
                      <a:pt x="206" y="86"/>
                    </a:lnTo>
                    <a:lnTo>
                      <a:pt x="216" y="91"/>
                    </a:lnTo>
                    <a:lnTo>
                      <a:pt x="227" y="96"/>
                    </a:lnTo>
                    <a:lnTo>
                      <a:pt x="239" y="101"/>
                    </a:lnTo>
                    <a:lnTo>
                      <a:pt x="245" y="103"/>
                    </a:lnTo>
                    <a:lnTo>
                      <a:pt x="252" y="105"/>
                    </a:lnTo>
                    <a:lnTo>
                      <a:pt x="263" y="109"/>
                    </a:lnTo>
                    <a:lnTo>
                      <a:pt x="274" y="112"/>
                    </a:lnTo>
                    <a:lnTo>
                      <a:pt x="285" y="116"/>
                    </a:lnTo>
                    <a:lnTo>
                      <a:pt x="301" y="121"/>
                    </a:lnTo>
                    <a:lnTo>
                      <a:pt x="264" y="116"/>
                    </a:lnTo>
                    <a:lnTo>
                      <a:pt x="226" y="111"/>
                    </a:lnTo>
                    <a:lnTo>
                      <a:pt x="151" y="102"/>
                    </a:lnTo>
                    <a:lnTo>
                      <a:pt x="0" y="8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Line 724"/>
              <p:cNvSpPr>
                <a:spLocks noChangeShapeType="1"/>
              </p:cNvSpPr>
              <p:nvPr/>
            </p:nvSpPr>
            <p:spPr bwMode="auto">
              <a:xfrm>
                <a:off x="443" y="3099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3" name="Freeform 725"/>
              <p:cNvSpPr>
                <a:spLocks/>
              </p:cNvSpPr>
              <p:nvPr/>
            </p:nvSpPr>
            <p:spPr bwMode="auto">
              <a:xfrm>
                <a:off x="605" y="3084"/>
                <a:ext cx="309" cy="253"/>
              </a:xfrm>
              <a:custGeom>
                <a:avLst/>
                <a:gdLst>
                  <a:gd name="T0" fmla="*/ 308 w 309"/>
                  <a:gd name="T1" fmla="*/ 0 h 253"/>
                  <a:gd name="T2" fmla="*/ 2 w 309"/>
                  <a:gd name="T3" fmla="*/ 85 h 253"/>
                  <a:gd name="T4" fmla="*/ 0 w 309"/>
                  <a:gd name="T5" fmla="*/ 252 h 253"/>
                  <a:gd name="T6" fmla="*/ 0 60000 65536"/>
                  <a:gd name="T7" fmla="*/ 0 60000 65536"/>
                  <a:gd name="T8" fmla="*/ 0 60000 65536"/>
                  <a:gd name="T9" fmla="*/ 0 w 309"/>
                  <a:gd name="T10" fmla="*/ 0 h 253"/>
                  <a:gd name="T11" fmla="*/ 309 w 309"/>
                  <a:gd name="T12" fmla="*/ 253 h 2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9" h="253">
                    <a:moveTo>
                      <a:pt x="308" y="0"/>
                    </a:moveTo>
                    <a:lnTo>
                      <a:pt x="2" y="85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726"/>
              <p:cNvSpPr>
                <a:spLocks/>
              </p:cNvSpPr>
              <p:nvPr/>
            </p:nvSpPr>
            <p:spPr bwMode="auto">
              <a:xfrm>
                <a:off x="443" y="3096"/>
                <a:ext cx="165" cy="75"/>
              </a:xfrm>
              <a:custGeom>
                <a:avLst/>
                <a:gdLst>
                  <a:gd name="T0" fmla="*/ 0 w 165"/>
                  <a:gd name="T1" fmla="*/ 0 h 75"/>
                  <a:gd name="T2" fmla="*/ 8 w 165"/>
                  <a:gd name="T3" fmla="*/ 7 h 75"/>
                  <a:gd name="T4" fmla="*/ 16 w 165"/>
                  <a:gd name="T5" fmla="*/ 13 h 75"/>
                  <a:gd name="T6" fmla="*/ 25 w 165"/>
                  <a:gd name="T7" fmla="*/ 20 h 75"/>
                  <a:gd name="T8" fmla="*/ 34 w 165"/>
                  <a:gd name="T9" fmla="*/ 26 h 75"/>
                  <a:gd name="T10" fmla="*/ 43 w 165"/>
                  <a:gd name="T11" fmla="*/ 31 h 75"/>
                  <a:gd name="T12" fmla="*/ 52 w 165"/>
                  <a:gd name="T13" fmla="*/ 37 h 75"/>
                  <a:gd name="T14" fmla="*/ 62 w 165"/>
                  <a:gd name="T15" fmla="*/ 42 h 75"/>
                  <a:gd name="T16" fmla="*/ 73 w 165"/>
                  <a:gd name="T17" fmla="*/ 48 h 75"/>
                  <a:gd name="T18" fmla="*/ 83 w 165"/>
                  <a:gd name="T19" fmla="*/ 52 h 75"/>
                  <a:gd name="T20" fmla="*/ 94 w 165"/>
                  <a:gd name="T21" fmla="*/ 56 h 75"/>
                  <a:gd name="T22" fmla="*/ 105 w 165"/>
                  <a:gd name="T23" fmla="*/ 60 h 75"/>
                  <a:gd name="T24" fmla="*/ 116 w 165"/>
                  <a:gd name="T25" fmla="*/ 63 h 75"/>
                  <a:gd name="T26" fmla="*/ 128 w 165"/>
                  <a:gd name="T27" fmla="*/ 66 h 75"/>
                  <a:gd name="T28" fmla="*/ 139 w 165"/>
                  <a:gd name="T29" fmla="*/ 69 h 75"/>
                  <a:gd name="T30" fmla="*/ 152 w 165"/>
                  <a:gd name="T31" fmla="*/ 72 h 75"/>
                  <a:gd name="T32" fmla="*/ 164 w 165"/>
                  <a:gd name="T33" fmla="*/ 7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5"/>
                  <a:gd name="T52" fmla="*/ 0 h 75"/>
                  <a:gd name="T53" fmla="*/ 165 w 165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5" h="75">
                    <a:moveTo>
                      <a:pt x="0" y="0"/>
                    </a:moveTo>
                    <a:lnTo>
                      <a:pt x="8" y="7"/>
                    </a:lnTo>
                    <a:lnTo>
                      <a:pt x="16" y="13"/>
                    </a:lnTo>
                    <a:lnTo>
                      <a:pt x="25" y="20"/>
                    </a:lnTo>
                    <a:lnTo>
                      <a:pt x="34" y="26"/>
                    </a:lnTo>
                    <a:lnTo>
                      <a:pt x="43" y="31"/>
                    </a:lnTo>
                    <a:lnTo>
                      <a:pt x="52" y="37"/>
                    </a:lnTo>
                    <a:lnTo>
                      <a:pt x="62" y="42"/>
                    </a:lnTo>
                    <a:lnTo>
                      <a:pt x="73" y="48"/>
                    </a:lnTo>
                    <a:lnTo>
                      <a:pt x="83" y="52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6" y="63"/>
                    </a:lnTo>
                    <a:lnTo>
                      <a:pt x="128" y="66"/>
                    </a:lnTo>
                    <a:lnTo>
                      <a:pt x="139" y="69"/>
                    </a:lnTo>
                    <a:lnTo>
                      <a:pt x="152" y="72"/>
                    </a:lnTo>
                    <a:lnTo>
                      <a:pt x="164" y="74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Line 727"/>
              <p:cNvSpPr>
                <a:spLocks noChangeShapeType="1"/>
              </p:cNvSpPr>
              <p:nvPr/>
            </p:nvSpPr>
            <p:spPr bwMode="auto">
              <a:xfrm>
                <a:off x="918" y="3088"/>
                <a:ext cx="150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6" name="Line 728"/>
              <p:cNvSpPr>
                <a:spLocks noChangeShapeType="1"/>
              </p:cNvSpPr>
              <p:nvPr/>
            </p:nvSpPr>
            <p:spPr bwMode="auto">
              <a:xfrm>
                <a:off x="716" y="3144"/>
                <a:ext cx="222" cy="19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7" name="Line 729"/>
              <p:cNvSpPr>
                <a:spLocks noChangeShapeType="1"/>
              </p:cNvSpPr>
              <p:nvPr/>
            </p:nvSpPr>
            <p:spPr bwMode="auto">
              <a:xfrm>
                <a:off x="814" y="3116"/>
                <a:ext cx="204" cy="1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8" name="Line 730"/>
              <p:cNvSpPr>
                <a:spLocks noChangeShapeType="1"/>
              </p:cNvSpPr>
              <p:nvPr/>
            </p:nvSpPr>
            <p:spPr bwMode="auto">
              <a:xfrm>
                <a:off x="611" y="3171"/>
                <a:ext cx="232" cy="1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9" name="Freeform 731"/>
              <p:cNvSpPr>
                <a:spLocks/>
              </p:cNvSpPr>
              <p:nvPr/>
            </p:nvSpPr>
            <p:spPr bwMode="auto">
              <a:xfrm>
                <a:off x="150" y="3140"/>
                <a:ext cx="151" cy="219"/>
              </a:xfrm>
              <a:custGeom>
                <a:avLst/>
                <a:gdLst>
                  <a:gd name="T0" fmla="*/ 0 w 151"/>
                  <a:gd name="T1" fmla="*/ 119 h 219"/>
                  <a:gd name="T2" fmla="*/ 149 w 151"/>
                  <a:gd name="T3" fmla="*/ 1 h 219"/>
                  <a:gd name="T4" fmla="*/ 150 w 151"/>
                  <a:gd name="T5" fmla="*/ 0 h 219"/>
                  <a:gd name="T6" fmla="*/ 57 w 151"/>
                  <a:gd name="T7" fmla="*/ 218 h 2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219"/>
                  <a:gd name="T14" fmla="*/ 151 w 151"/>
                  <a:gd name="T15" fmla="*/ 219 h 2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219">
                    <a:moveTo>
                      <a:pt x="0" y="119"/>
                    </a:moveTo>
                    <a:lnTo>
                      <a:pt x="149" y="1"/>
                    </a:lnTo>
                    <a:lnTo>
                      <a:pt x="150" y="0"/>
                    </a:lnTo>
                    <a:lnTo>
                      <a:pt x="57" y="218"/>
                    </a:lnTo>
                  </a:path>
                </a:pathLst>
              </a:custGeom>
              <a:solidFill>
                <a:srgbClr val="FFFF99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Line 732"/>
              <p:cNvSpPr>
                <a:spLocks noChangeShapeType="1"/>
              </p:cNvSpPr>
              <p:nvPr/>
            </p:nvSpPr>
            <p:spPr bwMode="auto">
              <a:xfrm flipH="1">
                <a:off x="530" y="3172"/>
                <a:ext cx="80" cy="2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1" name="Group 733"/>
            <p:cNvGrpSpPr>
              <a:grpSpLocks/>
            </p:cNvGrpSpPr>
            <p:nvPr/>
          </p:nvGrpSpPr>
          <p:grpSpPr bwMode="auto">
            <a:xfrm rot="-735091">
              <a:off x="2699" y="2540"/>
              <a:ext cx="87" cy="94"/>
              <a:chOff x="1218" y="2512"/>
              <a:chExt cx="303" cy="280"/>
            </a:xfrm>
          </p:grpSpPr>
          <p:sp>
            <p:nvSpPr>
              <p:cNvPr id="290" name="Line 734"/>
              <p:cNvSpPr>
                <a:spLocks noChangeShapeType="1"/>
              </p:cNvSpPr>
              <p:nvPr/>
            </p:nvSpPr>
            <p:spPr bwMode="auto">
              <a:xfrm flipH="1" flipV="1">
                <a:off x="1312" y="2516"/>
                <a:ext cx="70" cy="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1" name="Arc 735"/>
              <p:cNvSpPr>
                <a:spLocks/>
              </p:cNvSpPr>
              <p:nvPr/>
            </p:nvSpPr>
            <p:spPr bwMode="auto">
              <a:xfrm flipH="1">
                <a:off x="1294" y="2519"/>
                <a:ext cx="9" cy="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2" name="Arc 736"/>
              <p:cNvSpPr>
                <a:spLocks/>
              </p:cNvSpPr>
              <p:nvPr/>
            </p:nvSpPr>
            <p:spPr bwMode="auto">
              <a:xfrm flipH="1">
                <a:off x="1289" y="2525"/>
                <a:ext cx="6" cy="3"/>
              </a:xfrm>
              <a:custGeom>
                <a:avLst/>
                <a:gdLst>
                  <a:gd name="T0" fmla="*/ 0 w 21600"/>
                  <a:gd name="T1" fmla="*/ 0 h 41864"/>
                  <a:gd name="T2" fmla="*/ 0 w 21600"/>
                  <a:gd name="T3" fmla="*/ 0 h 41864"/>
                  <a:gd name="T4" fmla="*/ 0 w 21600"/>
                  <a:gd name="T5" fmla="*/ 0 h 4186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64"/>
                  <a:gd name="T11" fmla="*/ 21600 w 21600"/>
                  <a:gd name="T12" fmla="*/ 41864 h 41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64" fill="none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</a:path>
                  <a:path w="21600" h="41864" stroke="0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  <a:lnTo>
                      <a:pt x="0" y="20817"/>
                    </a:lnTo>
                    <a:lnTo>
                      <a:pt x="5764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3" name="Arc 737"/>
              <p:cNvSpPr>
                <a:spLocks/>
              </p:cNvSpPr>
              <p:nvPr/>
            </p:nvSpPr>
            <p:spPr bwMode="auto">
              <a:xfrm flipH="1">
                <a:off x="1289" y="2530"/>
                <a:ext cx="6" cy="3"/>
              </a:xfrm>
              <a:custGeom>
                <a:avLst/>
                <a:gdLst>
                  <a:gd name="T0" fmla="*/ 0 w 21600"/>
                  <a:gd name="T1" fmla="*/ 0 h 41864"/>
                  <a:gd name="T2" fmla="*/ 0 w 21600"/>
                  <a:gd name="T3" fmla="*/ 0 h 41864"/>
                  <a:gd name="T4" fmla="*/ 0 w 21600"/>
                  <a:gd name="T5" fmla="*/ 0 h 4186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64"/>
                  <a:gd name="T11" fmla="*/ 21600 w 21600"/>
                  <a:gd name="T12" fmla="*/ 41864 h 41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64" fill="none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</a:path>
                  <a:path w="21600" h="41864" stroke="0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  <a:lnTo>
                      <a:pt x="0" y="20817"/>
                    </a:lnTo>
                    <a:lnTo>
                      <a:pt x="5764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4" name="Arc 738"/>
              <p:cNvSpPr>
                <a:spLocks/>
              </p:cNvSpPr>
              <p:nvPr/>
            </p:nvSpPr>
            <p:spPr bwMode="auto">
              <a:xfrm flipH="1">
                <a:off x="1290" y="2535"/>
                <a:ext cx="6" cy="3"/>
              </a:xfrm>
              <a:custGeom>
                <a:avLst/>
                <a:gdLst>
                  <a:gd name="T0" fmla="*/ 0 w 21600"/>
                  <a:gd name="T1" fmla="*/ 0 h 41796"/>
                  <a:gd name="T2" fmla="*/ 0 w 21600"/>
                  <a:gd name="T3" fmla="*/ 0 h 41796"/>
                  <a:gd name="T4" fmla="*/ 0 w 21600"/>
                  <a:gd name="T5" fmla="*/ 0 h 417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96"/>
                  <a:gd name="T11" fmla="*/ 21600 w 21600"/>
                  <a:gd name="T12" fmla="*/ 41796 h 417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96" fill="none" extrusionOk="0">
                    <a:moveTo>
                      <a:pt x="5905" y="-1"/>
                    </a:moveTo>
                    <a:cubicBezTo>
                      <a:pt x="15192" y="2639"/>
                      <a:pt x="21600" y="11121"/>
                      <a:pt x="21600" y="20777"/>
                    </a:cubicBezTo>
                    <a:cubicBezTo>
                      <a:pt x="21600" y="30788"/>
                      <a:pt x="14720" y="39488"/>
                      <a:pt x="4977" y="41795"/>
                    </a:cubicBezTo>
                  </a:path>
                  <a:path w="21600" h="41796" stroke="0" extrusionOk="0">
                    <a:moveTo>
                      <a:pt x="5905" y="-1"/>
                    </a:moveTo>
                    <a:cubicBezTo>
                      <a:pt x="15192" y="2639"/>
                      <a:pt x="21600" y="11121"/>
                      <a:pt x="21600" y="20777"/>
                    </a:cubicBezTo>
                    <a:cubicBezTo>
                      <a:pt x="21600" y="30788"/>
                      <a:pt x="14720" y="39488"/>
                      <a:pt x="4977" y="41795"/>
                    </a:cubicBezTo>
                    <a:lnTo>
                      <a:pt x="0" y="20777"/>
                    </a:lnTo>
                    <a:lnTo>
                      <a:pt x="5905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5" name="Arc 739"/>
              <p:cNvSpPr>
                <a:spLocks/>
              </p:cNvSpPr>
              <p:nvPr/>
            </p:nvSpPr>
            <p:spPr bwMode="auto">
              <a:xfrm flipH="1">
                <a:off x="1291" y="2541"/>
                <a:ext cx="6" cy="2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6" name="Arc 740"/>
              <p:cNvSpPr>
                <a:spLocks/>
              </p:cNvSpPr>
              <p:nvPr/>
            </p:nvSpPr>
            <p:spPr bwMode="auto">
              <a:xfrm flipH="1">
                <a:off x="1292" y="2547"/>
                <a:ext cx="6" cy="2"/>
              </a:xfrm>
              <a:custGeom>
                <a:avLst/>
                <a:gdLst>
                  <a:gd name="T0" fmla="*/ 0 w 21600"/>
                  <a:gd name="T1" fmla="*/ 0 h 41692"/>
                  <a:gd name="T2" fmla="*/ 0 w 21600"/>
                  <a:gd name="T3" fmla="*/ 0 h 41692"/>
                  <a:gd name="T4" fmla="*/ 0 w 21600"/>
                  <a:gd name="T5" fmla="*/ 0 h 416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692"/>
                  <a:gd name="T11" fmla="*/ 21600 w 21600"/>
                  <a:gd name="T12" fmla="*/ 41692 h 416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692" fill="none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0703"/>
                      <a:pt x="14657" y="39430"/>
                      <a:pt x="4856" y="41691"/>
                    </a:cubicBezTo>
                  </a:path>
                  <a:path w="21600" h="41692" stroke="0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0703"/>
                      <a:pt x="14657" y="39430"/>
                      <a:pt x="4856" y="41691"/>
                    </a:cubicBezTo>
                    <a:lnTo>
                      <a:pt x="0" y="20645"/>
                    </a:lnTo>
                    <a:lnTo>
                      <a:pt x="635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" name="Arc 741"/>
              <p:cNvSpPr>
                <a:spLocks/>
              </p:cNvSpPr>
              <p:nvPr/>
            </p:nvSpPr>
            <p:spPr bwMode="auto">
              <a:xfrm flipH="1">
                <a:off x="1294" y="2552"/>
                <a:ext cx="6" cy="2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8" name="Arc 742"/>
              <p:cNvSpPr>
                <a:spLocks/>
              </p:cNvSpPr>
              <p:nvPr/>
            </p:nvSpPr>
            <p:spPr bwMode="auto">
              <a:xfrm flipH="1">
                <a:off x="1294" y="2558"/>
                <a:ext cx="6" cy="2"/>
              </a:xfrm>
              <a:custGeom>
                <a:avLst/>
                <a:gdLst>
                  <a:gd name="T0" fmla="*/ 0 w 21600"/>
                  <a:gd name="T1" fmla="*/ 0 h 42046"/>
                  <a:gd name="T2" fmla="*/ 0 w 21600"/>
                  <a:gd name="T3" fmla="*/ 0 h 42046"/>
                  <a:gd name="T4" fmla="*/ 0 w 21600"/>
                  <a:gd name="T5" fmla="*/ 0 h 4204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46"/>
                  <a:gd name="T11" fmla="*/ 21600 w 21600"/>
                  <a:gd name="T12" fmla="*/ 42046 h 420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46" fill="none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1443"/>
                      <a:pt x="13625" y="40582"/>
                      <a:pt x="2926" y="42045"/>
                    </a:cubicBezTo>
                  </a:path>
                  <a:path w="21600" h="42046" stroke="0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1443"/>
                      <a:pt x="13625" y="40582"/>
                      <a:pt x="2926" y="42045"/>
                    </a:cubicBezTo>
                    <a:lnTo>
                      <a:pt x="0" y="20645"/>
                    </a:lnTo>
                    <a:lnTo>
                      <a:pt x="635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9" name="Arc 743"/>
              <p:cNvSpPr>
                <a:spLocks/>
              </p:cNvSpPr>
              <p:nvPr/>
            </p:nvSpPr>
            <p:spPr bwMode="auto">
              <a:xfrm flipH="1">
                <a:off x="1294" y="2563"/>
                <a:ext cx="7" cy="3"/>
              </a:xfrm>
              <a:custGeom>
                <a:avLst/>
                <a:gdLst>
                  <a:gd name="T0" fmla="*/ 0 w 21600"/>
                  <a:gd name="T1" fmla="*/ 0 h 41864"/>
                  <a:gd name="T2" fmla="*/ 0 w 21600"/>
                  <a:gd name="T3" fmla="*/ 0 h 41864"/>
                  <a:gd name="T4" fmla="*/ 0 w 21600"/>
                  <a:gd name="T5" fmla="*/ 0 h 4186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64"/>
                  <a:gd name="T11" fmla="*/ 21600 w 21600"/>
                  <a:gd name="T12" fmla="*/ 41864 h 41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64" fill="none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</a:path>
                  <a:path w="21600" h="41864" stroke="0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  <a:lnTo>
                      <a:pt x="0" y="20817"/>
                    </a:lnTo>
                    <a:lnTo>
                      <a:pt x="5764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0" name="Arc 744"/>
              <p:cNvSpPr>
                <a:spLocks/>
              </p:cNvSpPr>
              <p:nvPr/>
            </p:nvSpPr>
            <p:spPr bwMode="auto">
              <a:xfrm flipH="1">
                <a:off x="1296" y="2569"/>
                <a:ext cx="7" cy="2"/>
              </a:xfrm>
              <a:custGeom>
                <a:avLst/>
                <a:gdLst>
                  <a:gd name="T0" fmla="*/ 0 w 21600"/>
                  <a:gd name="T1" fmla="*/ 0 h 41714"/>
                  <a:gd name="T2" fmla="*/ 0 w 21600"/>
                  <a:gd name="T3" fmla="*/ 0 h 41714"/>
                  <a:gd name="T4" fmla="*/ 0 w 21600"/>
                  <a:gd name="T5" fmla="*/ 0 h 4171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14"/>
                  <a:gd name="T11" fmla="*/ 21600 w 21600"/>
                  <a:gd name="T12" fmla="*/ 41714 h 417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14" fill="none" extrusionOk="0">
                    <a:moveTo>
                      <a:pt x="5615" y="-1"/>
                    </a:moveTo>
                    <a:cubicBezTo>
                      <a:pt x="15046" y="2538"/>
                      <a:pt x="21600" y="11090"/>
                      <a:pt x="21600" y="20857"/>
                    </a:cubicBezTo>
                    <a:cubicBezTo>
                      <a:pt x="21600" y="30623"/>
                      <a:pt x="15046" y="39175"/>
                      <a:pt x="5615" y="41714"/>
                    </a:cubicBezTo>
                  </a:path>
                  <a:path w="21600" h="41714" stroke="0" extrusionOk="0">
                    <a:moveTo>
                      <a:pt x="5615" y="-1"/>
                    </a:moveTo>
                    <a:cubicBezTo>
                      <a:pt x="15046" y="2538"/>
                      <a:pt x="21600" y="11090"/>
                      <a:pt x="21600" y="20857"/>
                    </a:cubicBezTo>
                    <a:cubicBezTo>
                      <a:pt x="21600" y="30623"/>
                      <a:pt x="15046" y="39175"/>
                      <a:pt x="5615" y="41714"/>
                    </a:cubicBezTo>
                    <a:lnTo>
                      <a:pt x="0" y="20857"/>
                    </a:lnTo>
                    <a:lnTo>
                      <a:pt x="5615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1" name="Arc 745"/>
              <p:cNvSpPr>
                <a:spLocks/>
              </p:cNvSpPr>
              <p:nvPr/>
            </p:nvSpPr>
            <p:spPr bwMode="auto">
              <a:xfrm flipH="1">
                <a:off x="1306" y="2620"/>
                <a:ext cx="7" cy="3"/>
              </a:xfrm>
              <a:custGeom>
                <a:avLst/>
                <a:gdLst>
                  <a:gd name="T0" fmla="*/ 0 w 21600"/>
                  <a:gd name="T1" fmla="*/ 0 h 41617"/>
                  <a:gd name="T2" fmla="*/ 0 w 21600"/>
                  <a:gd name="T3" fmla="*/ 0 h 41617"/>
                  <a:gd name="T4" fmla="*/ 0 w 21600"/>
                  <a:gd name="T5" fmla="*/ 0 h 416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617"/>
                  <a:gd name="T11" fmla="*/ 21600 w 21600"/>
                  <a:gd name="T12" fmla="*/ 41617 h 416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617" fill="none" extrusionOk="0">
                    <a:moveTo>
                      <a:pt x="7136" y="-1"/>
                    </a:moveTo>
                    <a:cubicBezTo>
                      <a:pt x="15799" y="3032"/>
                      <a:pt x="21600" y="11208"/>
                      <a:pt x="21600" y="20387"/>
                    </a:cubicBezTo>
                    <a:cubicBezTo>
                      <a:pt x="21600" y="30781"/>
                      <a:pt x="14197" y="39701"/>
                      <a:pt x="3980" y="41616"/>
                    </a:cubicBezTo>
                  </a:path>
                  <a:path w="21600" h="41617" stroke="0" extrusionOk="0">
                    <a:moveTo>
                      <a:pt x="7136" y="-1"/>
                    </a:moveTo>
                    <a:cubicBezTo>
                      <a:pt x="15799" y="3032"/>
                      <a:pt x="21600" y="11208"/>
                      <a:pt x="21600" y="20387"/>
                    </a:cubicBezTo>
                    <a:cubicBezTo>
                      <a:pt x="21600" y="30781"/>
                      <a:pt x="14197" y="39701"/>
                      <a:pt x="3980" y="41616"/>
                    </a:cubicBezTo>
                    <a:lnTo>
                      <a:pt x="0" y="20387"/>
                    </a:lnTo>
                    <a:lnTo>
                      <a:pt x="7136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" name="Arc 746"/>
              <p:cNvSpPr>
                <a:spLocks/>
              </p:cNvSpPr>
              <p:nvPr/>
            </p:nvSpPr>
            <p:spPr bwMode="auto">
              <a:xfrm flipH="1">
                <a:off x="1300" y="2591"/>
                <a:ext cx="6" cy="2"/>
              </a:xfrm>
              <a:custGeom>
                <a:avLst/>
                <a:gdLst>
                  <a:gd name="T0" fmla="*/ 0 w 21600"/>
                  <a:gd name="T1" fmla="*/ 0 h 41919"/>
                  <a:gd name="T2" fmla="*/ 0 w 21600"/>
                  <a:gd name="T3" fmla="*/ 0 h 41919"/>
                  <a:gd name="T4" fmla="*/ 0 w 21600"/>
                  <a:gd name="T5" fmla="*/ 0 h 419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19"/>
                  <a:gd name="T11" fmla="*/ 21600 w 21600"/>
                  <a:gd name="T12" fmla="*/ 41919 h 419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19" fill="none" extrusionOk="0">
                    <a:moveTo>
                      <a:pt x="6206" y="0"/>
                    </a:moveTo>
                    <a:cubicBezTo>
                      <a:pt x="15343" y="2741"/>
                      <a:pt x="21600" y="11150"/>
                      <a:pt x="21600" y="20689"/>
                    </a:cubicBezTo>
                    <a:cubicBezTo>
                      <a:pt x="21600" y="31083"/>
                      <a:pt x="14197" y="40003"/>
                      <a:pt x="3980" y="41918"/>
                    </a:cubicBezTo>
                  </a:path>
                  <a:path w="21600" h="41919" stroke="0" extrusionOk="0">
                    <a:moveTo>
                      <a:pt x="6206" y="0"/>
                    </a:moveTo>
                    <a:cubicBezTo>
                      <a:pt x="15343" y="2741"/>
                      <a:pt x="21600" y="11150"/>
                      <a:pt x="21600" y="20689"/>
                    </a:cubicBezTo>
                    <a:cubicBezTo>
                      <a:pt x="21600" y="31083"/>
                      <a:pt x="14197" y="40003"/>
                      <a:pt x="3980" y="41918"/>
                    </a:cubicBezTo>
                    <a:lnTo>
                      <a:pt x="0" y="20689"/>
                    </a:lnTo>
                    <a:lnTo>
                      <a:pt x="6206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" name="Freeform 747"/>
              <p:cNvSpPr>
                <a:spLocks/>
              </p:cNvSpPr>
              <p:nvPr/>
            </p:nvSpPr>
            <p:spPr bwMode="auto">
              <a:xfrm flipH="1">
                <a:off x="1295" y="2574"/>
                <a:ext cx="8" cy="10"/>
              </a:xfrm>
              <a:custGeom>
                <a:avLst/>
                <a:gdLst>
                  <a:gd name="T0" fmla="*/ 0 w 23"/>
                  <a:gd name="T1" fmla="*/ 0 h 41"/>
                  <a:gd name="T2" fmla="*/ 0 w 23"/>
                  <a:gd name="T3" fmla="*/ 0 h 41"/>
                  <a:gd name="T4" fmla="*/ 0 w 23"/>
                  <a:gd name="T5" fmla="*/ 0 h 41"/>
                  <a:gd name="T6" fmla="*/ 0 w 23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41"/>
                  <a:gd name="T14" fmla="*/ 23 w 23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41">
                    <a:moveTo>
                      <a:pt x="5" y="0"/>
                    </a:moveTo>
                    <a:lnTo>
                      <a:pt x="22" y="3"/>
                    </a:lnTo>
                    <a:lnTo>
                      <a:pt x="17" y="40"/>
                    </a:lnTo>
                    <a:lnTo>
                      <a:pt x="0" y="3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Arc 748"/>
              <p:cNvSpPr>
                <a:spLocks/>
              </p:cNvSpPr>
              <p:nvPr/>
            </p:nvSpPr>
            <p:spPr bwMode="auto">
              <a:xfrm flipH="1">
                <a:off x="1300" y="2596"/>
                <a:ext cx="7" cy="3"/>
              </a:xfrm>
              <a:custGeom>
                <a:avLst/>
                <a:gdLst>
                  <a:gd name="T0" fmla="*/ 0 w 21600"/>
                  <a:gd name="T1" fmla="*/ 0 h 41856"/>
                  <a:gd name="T2" fmla="*/ 0 w 21600"/>
                  <a:gd name="T3" fmla="*/ 0 h 41856"/>
                  <a:gd name="T4" fmla="*/ 0 w 21600"/>
                  <a:gd name="T5" fmla="*/ 0 h 418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56"/>
                  <a:gd name="T11" fmla="*/ 21600 w 21600"/>
                  <a:gd name="T12" fmla="*/ 41856 h 41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56" fill="none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1001"/>
                      <a:pt x="14249" y="39900"/>
                      <a:pt x="4079" y="41856"/>
                    </a:cubicBezTo>
                  </a:path>
                  <a:path w="21600" h="41856" stroke="0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1001"/>
                      <a:pt x="14249" y="39900"/>
                      <a:pt x="4079" y="41856"/>
                    </a:cubicBezTo>
                    <a:lnTo>
                      <a:pt x="0" y="20645"/>
                    </a:lnTo>
                    <a:lnTo>
                      <a:pt x="635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5" name="Arc 749"/>
              <p:cNvSpPr>
                <a:spLocks/>
              </p:cNvSpPr>
              <p:nvPr/>
            </p:nvSpPr>
            <p:spPr bwMode="auto">
              <a:xfrm flipH="1">
                <a:off x="1309" y="2637"/>
                <a:ext cx="6" cy="2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6" name="Arc 750"/>
              <p:cNvSpPr>
                <a:spLocks/>
              </p:cNvSpPr>
              <p:nvPr/>
            </p:nvSpPr>
            <p:spPr bwMode="auto">
              <a:xfrm flipH="1">
                <a:off x="1300" y="2586"/>
                <a:ext cx="6" cy="2"/>
              </a:xfrm>
              <a:custGeom>
                <a:avLst/>
                <a:gdLst>
                  <a:gd name="T0" fmla="*/ 0 w 21600"/>
                  <a:gd name="T1" fmla="*/ 0 h 41405"/>
                  <a:gd name="T2" fmla="*/ 0 w 21600"/>
                  <a:gd name="T3" fmla="*/ 0 h 41405"/>
                  <a:gd name="T4" fmla="*/ 0 w 21600"/>
                  <a:gd name="T5" fmla="*/ 0 h 4140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05"/>
                  <a:gd name="T11" fmla="*/ 21600 w 21600"/>
                  <a:gd name="T12" fmla="*/ 41405 h 414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05" fill="none" extrusionOk="0">
                    <a:moveTo>
                      <a:pt x="7467" y="-1"/>
                    </a:moveTo>
                    <a:cubicBezTo>
                      <a:pt x="15958" y="3128"/>
                      <a:pt x="21600" y="11218"/>
                      <a:pt x="21600" y="20268"/>
                    </a:cubicBezTo>
                    <a:cubicBezTo>
                      <a:pt x="21600" y="30482"/>
                      <a:pt x="14445" y="39300"/>
                      <a:pt x="4449" y="41404"/>
                    </a:cubicBezTo>
                  </a:path>
                  <a:path w="21600" h="41405" stroke="0" extrusionOk="0">
                    <a:moveTo>
                      <a:pt x="7467" y="-1"/>
                    </a:moveTo>
                    <a:cubicBezTo>
                      <a:pt x="15958" y="3128"/>
                      <a:pt x="21600" y="11218"/>
                      <a:pt x="21600" y="20268"/>
                    </a:cubicBezTo>
                    <a:cubicBezTo>
                      <a:pt x="21600" y="30482"/>
                      <a:pt x="14445" y="39300"/>
                      <a:pt x="4449" y="41404"/>
                    </a:cubicBezTo>
                    <a:lnTo>
                      <a:pt x="0" y="20268"/>
                    </a:lnTo>
                    <a:lnTo>
                      <a:pt x="7467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" name="Arc 751"/>
              <p:cNvSpPr>
                <a:spLocks/>
              </p:cNvSpPr>
              <p:nvPr/>
            </p:nvSpPr>
            <p:spPr bwMode="auto">
              <a:xfrm flipH="1">
                <a:off x="1303" y="2608"/>
                <a:ext cx="7" cy="3"/>
              </a:xfrm>
              <a:custGeom>
                <a:avLst/>
                <a:gdLst>
                  <a:gd name="T0" fmla="*/ 0 w 21600"/>
                  <a:gd name="T1" fmla="*/ 0 h 41788"/>
                  <a:gd name="T2" fmla="*/ 0 w 21600"/>
                  <a:gd name="T3" fmla="*/ 0 h 41788"/>
                  <a:gd name="T4" fmla="*/ 0 w 21600"/>
                  <a:gd name="T5" fmla="*/ 0 h 417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88"/>
                  <a:gd name="T11" fmla="*/ 21600 w 21600"/>
                  <a:gd name="T12" fmla="*/ 41788 h 417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88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914"/>
                      <a:pt x="14303" y="39790"/>
                      <a:pt x="4182" y="41788"/>
                    </a:cubicBezTo>
                  </a:path>
                  <a:path w="21600" h="41788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914"/>
                      <a:pt x="14303" y="39790"/>
                      <a:pt x="4182" y="41788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" name="Arc 752"/>
              <p:cNvSpPr>
                <a:spLocks/>
              </p:cNvSpPr>
              <p:nvPr/>
            </p:nvSpPr>
            <p:spPr bwMode="auto">
              <a:xfrm flipH="1">
                <a:off x="1304" y="2614"/>
                <a:ext cx="7" cy="2"/>
              </a:xfrm>
              <a:custGeom>
                <a:avLst/>
                <a:gdLst>
                  <a:gd name="T0" fmla="*/ 0 w 21600"/>
                  <a:gd name="T1" fmla="*/ 0 h 41951"/>
                  <a:gd name="T2" fmla="*/ 0 w 21600"/>
                  <a:gd name="T3" fmla="*/ 0 h 41951"/>
                  <a:gd name="T4" fmla="*/ 0 w 21600"/>
                  <a:gd name="T5" fmla="*/ 0 h 4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951"/>
                  <a:gd name="T11" fmla="*/ 21600 w 21600"/>
                  <a:gd name="T12" fmla="*/ 41951 h 4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951" fill="none" extrusionOk="0">
                    <a:moveTo>
                      <a:pt x="6664" y="-1"/>
                    </a:moveTo>
                    <a:cubicBezTo>
                      <a:pt x="15569" y="2888"/>
                      <a:pt x="21600" y="11184"/>
                      <a:pt x="21600" y="20546"/>
                    </a:cubicBezTo>
                    <a:cubicBezTo>
                      <a:pt x="21600" y="31357"/>
                      <a:pt x="13606" y="40503"/>
                      <a:pt x="2893" y="41951"/>
                    </a:cubicBezTo>
                  </a:path>
                  <a:path w="21600" h="41951" stroke="0" extrusionOk="0">
                    <a:moveTo>
                      <a:pt x="6664" y="-1"/>
                    </a:moveTo>
                    <a:cubicBezTo>
                      <a:pt x="15569" y="2888"/>
                      <a:pt x="21600" y="11184"/>
                      <a:pt x="21600" y="20546"/>
                    </a:cubicBezTo>
                    <a:cubicBezTo>
                      <a:pt x="21600" y="31357"/>
                      <a:pt x="13606" y="40503"/>
                      <a:pt x="2893" y="41951"/>
                    </a:cubicBezTo>
                    <a:lnTo>
                      <a:pt x="0" y="20546"/>
                    </a:lnTo>
                    <a:lnTo>
                      <a:pt x="666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" name="Arc 753"/>
              <p:cNvSpPr>
                <a:spLocks/>
              </p:cNvSpPr>
              <p:nvPr/>
            </p:nvSpPr>
            <p:spPr bwMode="auto">
              <a:xfrm flipH="1">
                <a:off x="1307" y="2625"/>
                <a:ext cx="6" cy="3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" name="Arc 754"/>
              <p:cNvSpPr>
                <a:spLocks/>
              </p:cNvSpPr>
              <p:nvPr/>
            </p:nvSpPr>
            <p:spPr bwMode="auto">
              <a:xfrm flipH="1">
                <a:off x="1308" y="2631"/>
                <a:ext cx="6" cy="2"/>
              </a:xfrm>
              <a:custGeom>
                <a:avLst/>
                <a:gdLst>
                  <a:gd name="T0" fmla="*/ 0 w 21600"/>
                  <a:gd name="T1" fmla="*/ 0 h 41864"/>
                  <a:gd name="T2" fmla="*/ 0 w 21600"/>
                  <a:gd name="T3" fmla="*/ 0 h 41864"/>
                  <a:gd name="T4" fmla="*/ 0 w 21600"/>
                  <a:gd name="T5" fmla="*/ 0 h 4186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64"/>
                  <a:gd name="T11" fmla="*/ 21600 w 21600"/>
                  <a:gd name="T12" fmla="*/ 41864 h 41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64" fill="none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</a:path>
                  <a:path w="21600" h="41864" stroke="0" extrusionOk="0">
                    <a:moveTo>
                      <a:pt x="5764" y="0"/>
                    </a:moveTo>
                    <a:cubicBezTo>
                      <a:pt x="15121" y="2591"/>
                      <a:pt x="21600" y="11107"/>
                      <a:pt x="21600" y="20817"/>
                    </a:cubicBezTo>
                    <a:cubicBezTo>
                      <a:pt x="21600" y="30875"/>
                      <a:pt x="14657" y="39602"/>
                      <a:pt x="4856" y="41863"/>
                    </a:cubicBezTo>
                    <a:lnTo>
                      <a:pt x="0" y="20817"/>
                    </a:lnTo>
                    <a:lnTo>
                      <a:pt x="5764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" name="Freeform 755"/>
              <p:cNvSpPr>
                <a:spLocks/>
              </p:cNvSpPr>
              <p:nvPr/>
            </p:nvSpPr>
            <p:spPr bwMode="auto">
              <a:xfrm flipH="1">
                <a:off x="1292" y="2523"/>
                <a:ext cx="40" cy="147"/>
              </a:xfrm>
              <a:custGeom>
                <a:avLst/>
                <a:gdLst>
                  <a:gd name="T0" fmla="*/ 0 w 121"/>
                  <a:gd name="T1" fmla="*/ 0 h 560"/>
                  <a:gd name="T2" fmla="*/ 0 w 121"/>
                  <a:gd name="T3" fmla="*/ 0 h 560"/>
                  <a:gd name="T4" fmla="*/ 0 w 121"/>
                  <a:gd name="T5" fmla="*/ 0 h 560"/>
                  <a:gd name="T6" fmla="*/ 0 w 121"/>
                  <a:gd name="T7" fmla="*/ 0 h 560"/>
                  <a:gd name="T8" fmla="*/ 0 w 121"/>
                  <a:gd name="T9" fmla="*/ 0 h 560"/>
                  <a:gd name="T10" fmla="*/ 0 w 121"/>
                  <a:gd name="T11" fmla="*/ 0 h 560"/>
                  <a:gd name="T12" fmla="*/ 0 w 121"/>
                  <a:gd name="T13" fmla="*/ 0 h 5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1"/>
                  <a:gd name="T22" fmla="*/ 0 h 560"/>
                  <a:gd name="T23" fmla="*/ 121 w 121"/>
                  <a:gd name="T24" fmla="*/ 560 h 5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1" h="560">
                    <a:moveTo>
                      <a:pt x="0" y="559"/>
                    </a:moveTo>
                    <a:lnTo>
                      <a:pt x="36" y="559"/>
                    </a:lnTo>
                    <a:lnTo>
                      <a:pt x="76" y="319"/>
                    </a:lnTo>
                    <a:lnTo>
                      <a:pt x="68" y="316"/>
                    </a:lnTo>
                    <a:lnTo>
                      <a:pt x="72" y="290"/>
                    </a:lnTo>
                    <a:lnTo>
                      <a:pt x="79" y="294"/>
                    </a:lnTo>
                    <a:lnTo>
                      <a:pt x="12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Arc 756"/>
              <p:cNvSpPr>
                <a:spLocks/>
              </p:cNvSpPr>
              <p:nvPr/>
            </p:nvSpPr>
            <p:spPr bwMode="auto">
              <a:xfrm flipH="1">
                <a:off x="1310" y="2643"/>
                <a:ext cx="6" cy="1"/>
              </a:xfrm>
              <a:custGeom>
                <a:avLst/>
                <a:gdLst>
                  <a:gd name="T0" fmla="*/ 0 w 21600"/>
                  <a:gd name="T1" fmla="*/ 0 h 41378"/>
                  <a:gd name="T2" fmla="*/ 0 w 21600"/>
                  <a:gd name="T3" fmla="*/ 0 h 41378"/>
                  <a:gd name="T4" fmla="*/ 0 w 21600"/>
                  <a:gd name="T5" fmla="*/ 0 h 413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78"/>
                  <a:gd name="T11" fmla="*/ 21600 w 21600"/>
                  <a:gd name="T12" fmla="*/ 41378 h 413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78" fill="none" extrusionOk="0">
                    <a:moveTo>
                      <a:pt x="6627" y="-1"/>
                    </a:moveTo>
                    <a:cubicBezTo>
                      <a:pt x="15551" y="2876"/>
                      <a:pt x="21600" y="11181"/>
                      <a:pt x="21600" y="20558"/>
                    </a:cubicBezTo>
                    <a:cubicBezTo>
                      <a:pt x="21600" y="30271"/>
                      <a:pt x="15115" y="38790"/>
                      <a:pt x="5752" y="41377"/>
                    </a:cubicBezTo>
                  </a:path>
                  <a:path w="21600" h="41378" stroke="0" extrusionOk="0">
                    <a:moveTo>
                      <a:pt x="6627" y="-1"/>
                    </a:moveTo>
                    <a:cubicBezTo>
                      <a:pt x="15551" y="2876"/>
                      <a:pt x="21600" y="11181"/>
                      <a:pt x="21600" y="20558"/>
                    </a:cubicBezTo>
                    <a:cubicBezTo>
                      <a:pt x="21600" y="30271"/>
                      <a:pt x="15115" y="38790"/>
                      <a:pt x="5752" y="41377"/>
                    </a:cubicBezTo>
                    <a:lnTo>
                      <a:pt x="0" y="20558"/>
                    </a:lnTo>
                    <a:lnTo>
                      <a:pt x="6627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" name="Arc 757"/>
              <p:cNvSpPr>
                <a:spLocks/>
              </p:cNvSpPr>
              <p:nvPr/>
            </p:nvSpPr>
            <p:spPr bwMode="auto">
              <a:xfrm flipH="1">
                <a:off x="1311" y="2648"/>
                <a:ext cx="7" cy="2"/>
              </a:xfrm>
              <a:custGeom>
                <a:avLst/>
                <a:gdLst>
                  <a:gd name="T0" fmla="*/ 0 w 21600"/>
                  <a:gd name="T1" fmla="*/ 0 h 42117"/>
                  <a:gd name="T2" fmla="*/ 0 w 21600"/>
                  <a:gd name="T3" fmla="*/ 0 h 42117"/>
                  <a:gd name="T4" fmla="*/ 0 w 21600"/>
                  <a:gd name="T5" fmla="*/ 0 h 421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17"/>
                  <a:gd name="T11" fmla="*/ 21600 w 21600"/>
                  <a:gd name="T12" fmla="*/ 42117 h 42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17" fill="none" extrusionOk="0">
                    <a:moveTo>
                      <a:pt x="5615" y="-1"/>
                    </a:moveTo>
                    <a:cubicBezTo>
                      <a:pt x="15046" y="2538"/>
                      <a:pt x="21600" y="11090"/>
                      <a:pt x="21600" y="20857"/>
                    </a:cubicBezTo>
                    <a:cubicBezTo>
                      <a:pt x="21600" y="31314"/>
                      <a:pt x="14108" y="40269"/>
                      <a:pt x="3816" y="42117"/>
                    </a:cubicBezTo>
                  </a:path>
                  <a:path w="21600" h="42117" stroke="0" extrusionOk="0">
                    <a:moveTo>
                      <a:pt x="5615" y="-1"/>
                    </a:moveTo>
                    <a:cubicBezTo>
                      <a:pt x="15046" y="2538"/>
                      <a:pt x="21600" y="11090"/>
                      <a:pt x="21600" y="20857"/>
                    </a:cubicBezTo>
                    <a:cubicBezTo>
                      <a:pt x="21600" y="31314"/>
                      <a:pt x="14108" y="40269"/>
                      <a:pt x="3816" y="42117"/>
                    </a:cubicBezTo>
                    <a:lnTo>
                      <a:pt x="0" y="20857"/>
                    </a:lnTo>
                    <a:lnTo>
                      <a:pt x="5615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4" name="Arc 758"/>
              <p:cNvSpPr>
                <a:spLocks/>
              </p:cNvSpPr>
              <p:nvPr/>
            </p:nvSpPr>
            <p:spPr bwMode="auto">
              <a:xfrm flipH="1">
                <a:off x="1312" y="2654"/>
                <a:ext cx="7" cy="2"/>
              </a:xfrm>
              <a:custGeom>
                <a:avLst/>
                <a:gdLst>
                  <a:gd name="T0" fmla="*/ 0 w 21600"/>
                  <a:gd name="T1" fmla="*/ 0 h 41804"/>
                  <a:gd name="T2" fmla="*/ 0 w 21600"/>
                  <a:gd name="T3" fmla="*/ 0 h 41804"/>
                  <a:gd name="T4" fmla="*/ 0 w 21600"/>
                  <a:gd name="T5" fmla="*/ 0 h 4180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04"/>
                  <a:gd name="T11" fmla="*/ 21600 w 21600"/>
                  <a:gd name="T12" fmla="*/ 41804 h 418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04" fill="none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0901"/>
                      <a:pt x="14387" y="39743"/>
                      <a:pt x="4340" y="41804"/>
                    </a:cubicBezTo>
                  </a:path>
                  <a:path w="21600" h="41804" stroke="0" extrusionOk="0">
                    <a:moveTo>
                      <a:pt x="6351" y="0"/>
                    </a:moveTo>
                    <a:cubicBezTo>
                      <a:pt x="15415" y="2788"/>
                      <a:pt x="21600" y="11162"/>
                      <a:pt x="21600" y="20645"/>
                    </a:cubicBezTo>
                    <a:cubicBezTo>
                      <a:pt x="21600" y="30901"/>
                      <a:pt x="14387" y="39743"/>
                      <a:pt x="4340" y="41804"/>
                    </a:cubicBezTo>
                    <a:lnTo>
                      <a:pt x="0" y="20645"/>
                    </a:lnTo>
                    <a:lnTo>
                      <a:pt x="635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5" name="Arc 759"/>
              <p:cNvSpPr>
                <a:spLocks/>
              </p:cNvSpPr>
              <p:nvPr/>
            </p:nvSpPr>
            <p:spPr bwMode="auto">
              <a:xfrm flipH="1">
                <a:off x="1314" y="2660"/>
                <a:ext cx="6" cy="2"/>
              </a:xfrm>
              <a:custGeom>
                <a:avLst/>
                <a:gdLst>
                  <a:gd name="T0" fmla="*/ 0 w 21600"/>
                  <a:gd name="T1" fmla="*/ 0 h 41734"/>
                  <a:gd name="T2" fmla="*/ 0 w 21600"/>
                  <a:gd name="T3" fmla="*/ 0 h 41734"/>
                  <a:gd name="T4" fmla="*/ 0 w 21600"/>
                  <a:gd name="T5" fmla="*/ 0 h 4173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734"/>
                  <a:gd name="T11" fmla="*/ 21600 w 21600"/>
                  <a:gd name="T12" fmla="*/ 41734 h 417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734" fill="none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</a:path>
                  <a:path w="21600" h="41734" stroke="0" extrusionOk="0">
                    <a:moveTo>
                      <a:pt x="6504" y="-1"/>
                    </a:moveTo>
                    <a:cubicBezTo>
                      <a:pt x="15490" y="2837"/>
                      <a:pt x="21600" y="11173"/>
                      <a:pt x="21600" y="20597"/>
                    </a:cubicBezTo>
                    <a:cubicBezTo>
                      <a:pt x="21600" y="30811"/>
                      <a:pt x="14445" y="39629"/>
                      <a:pt x="4449" y="41733"/>
                    </a:cubicBezTo>
                    <a:lnTo>
                      <a:pt x="0" y="20597"/>
                    </a:lnTo>
                    <a:lnTo>
                      <a:pt x="6504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6" name="Arc 760"/>
              <p:cNvSpPr>
                <a:spLocks/>
              </p:cNvSpPr>
              <p:nvPr/>
            </p:nvSpPr>
            <p:spPr bwMode="auto">
              <a:xfrm flipH="1">
                <a:off x="1315" y="2664"/>
                <a:ext cx="6" cy="3"/>
              </a:xfrm>
              <a:custGeom>
                <a:avLst/>
                <a:gdLst>
                  <a:gd name="T0" fmla="*/ 0 w 21600"/>
                  <a:gd name="T1" fmla="*/ 0 h 41856"/>
                  <a:gd name="T2" fmla="*/ 0 w 21600"/>
                  <a:gd name="T3" fmla="*/ 0 h 41856"/>
                  <a:gd name="T4" fmla="*/ 0 w 21600"/>
                  <a:gd name="T5" fmla="*/ 0 h 418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856"/>
                  <a:gd name="T11" fmla="*/ 21600 w 21600"/>
                  <a:gd name="T12" fmla="*/ 41856 h 41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856" fill="none" extrusionOk="0">
                    <a:moveTo>
                      <a:pt x="6006" y="-1"/>
                    </a:moveTo>
                    <a:cubicBezTo>
                      <a:pt x="15243" y="2673"/>
                      <a:pt x="21600" y="11131"/>
                      <a:pt x="21600" y="20748"/>
                    </a:cubicBezTo>
                    <a:cubicBezTo>
                      <a:pt x="21600" y="30911"/>
                      <a:pt x="14514" y="39699"/>
                      <a:pt x="4583" y="41856"/>
                    </a:cubicBezTo>
                  </a:path>
                  <a:path w="21600" h="41856" stroke="0" extrusionOk="0">
                    <a:moveTo>
                      <a:pt x="6006" y="-1"/>
                    </a:moveTo>
                    <a:cubicBezTo>
                      <a:pt x="15243" y="2673"/>
                      <a:pt x="21600" y="11131"/>
                      <a:pt x="21600" y="20748"/>
                    </a:cubicBezTo>
                    <a:cubicBezTo>
                      <a:pt x="21600" y="30911"/>
                      <a:pt x="14514" y="39699"/>
                      <a:pt x="4583" y="41856"/>
                    </a:cubicBezTo>
                    <a:lnTo>
                      <a:pt x="0" y="20748"/>
                    </a:lnTo>
                    <a:lnTo>
                      <a:pt x="6006" y="-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" name="Line 761"/>
              <p:cNvSpPr>
                <a:spLocks noChangeShapeType="1"/>
              </p:cNvSpPr>
              <p:nvPr/>
            </p:nvSpPr>
            <p:spPr bwMode="auto">
              <a:xfrm flipH="1" flipV="1">
                <a:off x="1363" y="2536"/>
                <a:ext cx="23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18" name="Group 762"/>
              <p:cNvGrpSpPr>
                <a:grpSpLocks/>
              </p:cNvGrpSpPr>
              <p:nvPr/>
            </p:nvGrpSpPr>
            <p:grpSpPr bwMode="auto">
              <a:xfrm flipH="1">
                <a:off x="1354" y="2513"/>
                <a:ext cx="8" cy="10"/>
                <a:chOff x="767" y="1397"/>
                <a:chExt cx="25" cy="35"/>
              </a:xfrm>
            </p:grpSpPr>
            <p:sp>
              <p:nvSpPr>
                <p:cNvPr id="407" name="Arc 763"/>
                <p:cNvSpPr>
                  <a:spLocks/>
                </p:cNvSpPr>
                <p:nvPr/>
              </p:nvSpPr>
              <p:spPr bwMode="auto">
                <a:xfrm>
                  <a:off x="770" y="1402"/>
                  <a:ext cx="17" cy="7"/>
                </a:xfrm>
                <a:custGeom>
                  <a:avLst/>
                  <a:gdLst>
                    <a:gd name="T0" fmla="*/ 0 w 24981"/>
                    <a:gd name="T1" fmla="*/ 0 h 21600"/>
                    <a:gd name="T2" fmla="*/ 0 w 24981"/>
                    <a:gd name="T3" fmla="*/ 0 h 21600"/>
                    <a:gd name="T4" fmla="*/ 0 w 2498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4981"/>
                    <a:gd name="T10" fmla="*/ 0 h 21600"/>
                    <a:gd name="T11" fmla="*/ 24981 w 2498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981" h="21600" fill="none" extrusionOk="0">
                      <a:moveTo>
                        <a:pt x="0" y="4296"/>
                      </a:moveTo>
                      <a:cubicBezTo>
                        <a:pt x="3733" y="1506"/>
                        <a:pt x="8268" y="-1"/>
                        <a:pt x="12928" y="0"/>
                      </a:cubicBezTo>
                      <a:cubicBezTo>
                        <a:pt x="17221" y="0"/>
                        <a:pt x="21417" y="1279"/>
                        <a:pt x="24980" y="3675"/>
                      </a:cubicBezTo>
                    </a:path>
                    <a:path w="24981" h="21600" stroke="0" extrusionOk="0">
                      <a:moveTo>
                        <a:pt x="0" y="4296"/>
                      </a:moveTo>
                      <a:cubicBezTo>
                        <a:pt x="3733" y="1506"/>
                        <a:pt x="8268" y="-1"/>
                        <a:pt x="12928" y="0"/>
                      </a:cubicBezTo>
                      <a:cubicBezTo>
                        <a:pt x="17221" y="0"/>
                        <a:pt x="21417" y="1279"/>
                        <a:pt x="24980" y="3675"/>
                      </a:cubicBezTo>
                      <a:lnTo>
                        <a:pt x="12928" y="21600"/>
                      </a:lnTo>
                      <a:lnTo>
                        <a:pt x="0" y="429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8" name="Line 764"/>
                <p:cNvSpPr>
                  <a:spLocks noChangeShapeType="1"/>
                </p:cNvSpPr>
                <p:nvPr/>
              </p:nvSpPr>
              <p:spPr bwMode="auto">
                <a:xfrm flipV="1">
                  <a:off x="767" y="1397"/>
                  <a:ext cx="0" cy="3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9" name="Line 765"/>
                <p:cNvSpPr>
                  <a:spLocks noChangeShapeType="1"/>
                </p:cNvSpPr>
                <p:nvPr/>
              </p:nvSpPr>
              <p:spPr bwMode="auto">
                <a:xfrm>
                  <a:off x="792" y="1407"/>
                  <a:ext cx="0" cy="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19" name="Freeform 766"/>
              <p:cNvSpPr>
                <a:spLocks/>
              </p:cNvSpPr>
              <p:nvPr/>
            </p:nvSpPr>
            <p:spPr bwMode="auto">
              <a:xfrm flipH="1">
                <a:off x="1319" y="2670"/>
                <a:ext cx="46" cy="56"/>
              </a:xfrm>
              <a:custGeom>
                <a:avLst/>
                <a:gdLst>
                  <a:gd name="T0" fmla="*/ 0 w 138"/>
                  <a:gd name="T1" fmla="*/ 0 h 212"/>
                  <a:gd name="T2" fmla="*/ 0 w 138"/>
                  <a:gd name="T3" fmla="*/ 0 h 212"/>
                  <a:gd name="T4" fmla="*/ 0 w 138"/>
                  <a:gd name="T5" fmla="*/ 0 h 212"/>
                  <a:gd name="T6" fmla="*/ 0 w 138"/>
                  <a:gd name="T7" fmla="*/ 0 h 212"/>
                  <a:gd name="T8" fmla="*/ 0 w 138"/>
                  <a:gd name="T9" fmla="*/ 0 h 212"/>
                  <a:gd name="T10" fmla="*/ 0 w 138"/>
                  <a:gd name="T11" fmla="*/ 0 h 212"/>
                  <a:gd name="T12" fmla="*/ 0 w 138"/>
                  <a:gd name="T13" fmla="*/ 0 h 212"/>
                  <a:gd name="T14" fmla="*/ 0 w 138"/>
                  <a:gd name="T15" fmla="*/ 0 h 212"/>
                  <a:gd name="T16" fmla="*/ 0 w 138"/>
                  <a:gd name="T17" fmla="*/ 0 h 212"/>
                  <a:gd name="T18" fmla="*/ 0 w 138"/>
                  <a:gd name="T19" fmla="*/ 0 h 212"/>
                  <a:gd name="T20" fmla="*/ 0 w 138"/>
                  <a:gd name="T21" fmla="*/ 0 h 212"/>
                  <a:gd name="T22" fmla="*/ 0 w 138"/>
                  <a:gd name="T23" fmla="*/ 0 h 212"/>
                  <a:gd name="T24" fmla="*/ 0 w 138"/>
                  <a:gd name="T25" fmla="*/ 0 h 212"/>
                  <a:gd name="T26" fmla="*/ 0 w 138"/>
                  <a:gd name="T27" fmla="*/ 0 h 2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8"/>
                  <a:gd name="T43" fmla="*/ 0 h 212"/>
                  <a:gd name="T44" fmla="*/ 138 w 138"/>
                  <a:gd name="T45" fmla="*/ 212 h 2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8" h="212">
                    <a:moveTo>
                      <a:pt x="137" y="0"/>
                    </a:moveTo>
                    <a:lnTo>
                      <a:pt x="129" y="7"/>
                    </a:lnTo>
                    <a:lnTo>
                      <a:pt x="94" y="11"/>
                    </a:lnTo>
                    <a:lnTo>
                      <a:pt x="0" y="67"/>
                    </a:lnTo>
                    <a:lnTo>
                      <a:pt x="3" y="99"/>
                    </a:lnTo>
                    <a:lnTo>
                      <a:pt x="48" y="102"/>
                    </a:lnTo>
                    <a:lnTo>
                      <a:pt x="64" y="104"/>
                    </a:lnTo>
                    <a:lnTo>
                      <a:pt x="74" y="121"/>
                    </a:lnTo>
                    <a:lnTo>
                      <a:pt x="95" y="138"/>
                    </a:lnTo>
                    <a:lnTo>
                      <a:pt x="92" y="178"/>
                    </a:lnTo>
                    <a:lnTo>
                      <a:pt x="56" y="183"/>
                    </a:lnTo>
                    <a:lnTo>
                      <a:pt x="61" y="192"/>
                    </a:lnTo>
                    <a:lnTo>
                      <a:pt x="38" y="192"/>
                    </a:lnTo>
                    <a:lnTo>
                      <a:pt x="35" y="211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767"/>
              <p:cNvSpPr>
                <a:spLocks/>
              </p:cNvSpPr>
              <p:nvPr/>
            </p:nvSpPr>
            <p:spPr bwMode="auto">
              <a:xfrm flipH="1">
                <a:off x="1387" y="2684"/>
                <a:ext cx="69" cy="43"/>
              </a:xfrm>
              <a:custGeom>
                <a:avLst/>
                <a:gdLst>
                  <a:gd name="T0" fmla="*/ 0 w 208"/>
                  <a:gd name="T1" fmla="*/ 0 h 161"/>
                  <a:gd name="T2" fmla="*/ 0 w 208"/>
                  <a:gd name="T3" fmla="*/ 0 h 161"/>
                  <a:gd name="T4" fmla="*/ 0 w 208"/>
                  <a:gd name="T5" fmla="*/ 0 h 161"/>
                  <a:gd name="T6" fmla="*/ 0 w 208"/>
                  <a:gd name="T7" fmla="*/ 0 h 161"/>
                  <a:gd name="T8" fmla="*/ 0 w 208"/>
                  <a:gd name="T9" fmla="*/ 0 h 161"/>
                  <a:gd name="T10" fmla="*/ 0 w 208"/>
                  <a:gd name="T11" fmla="*/ 0 h 161"/>
                  <a:gd name="T12" fmla="*/ 0 w 208"/>
                  <a:gd name="T13" fmla="*/ 0 h 161"/>
                  <a:gd name="T14" fmla="*/ 0 w 208"/>
                  <a:gd name="T15" fmla="*/ 0 h 161"/>
                  <a:gd name="T16" fmla="*/ 0 w 208"/>
                  <a:gd name="T17" fmla="*/ 0 h 161"/>
                  <a:gd name="T18" fmla="*/ 0 w 208"/>
                  <a:gd name="T19" fmla="*/ 0 h 161"/>
                  <a:gd name="T20" fmla="*/ 0 w 208"/>
                  <a:gd name="T21" fmla="*/ 0 h 161"/>
                  <a:gd name="T22" fmla="*/ 0 w 208"/>
                  <a:gd name="T23" fmla="*/ 0 h 161"/>
                  <a:gd name="T24" fmla="*/ 0 w 208"/>
                  <a:gd name="T25" fmla="*/ 0 h 161"/>
                  <a:gd name="T26" fmla="*/ 0 w 208"/>
                  <a:gd name="T27" fmla="*/ 0 h 161"/>
                  <a:gd name="T28" fmla="*/ 0 w 208"/>
                  <a:gd name="T29" fmla="*/ 0 h 161"/>
                  <a:gd name="T30" fmla="*/ 0 w 208"/>
                  <a:gd name="T31" fmla="*/ 0 h 161"/>
                  <a:gd name="T32" fmla="*/ 0 w 208"/>
                  <a:gd name="T33" fmla="*/ 0 h 161"/>
                  <a:gd name="T34" fmla="*/ 0 w 208"/>
                  <a:gd name="T35" fmla="*/ 0 h 161"/>
                  <a:gd name="T36" fmla="*/ 0 w 208"/>
                  <a:gd name="T37" fmla="*/ 0 h 161"/>
                  <a:gd name="T38" fmla="*/ 0 w 208"/>
                  <a:gd name="T39" fmla="*/ 0 h 1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8"/>
                  <a:gd name="T61" fmla="*/ 0 h 161"/>
                  <a:gd name="T62" fmla="*/ 208 w 208"/>
                  <a:gd name="T63" fmla="*/ 161 h 16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8" h="161">
                    <a:moveTo>
                      <a:pt x="121" y="0"/>
                    </a:moveTo>
                    <a:lnTo>
                      <a:pt x="121" y="12"/>
                    </a:lnTo>
                    <a:lnTo>
                      <a:pt x="100" y="17"/>
                    </a:lnTo>
                    <a:lnTo>
                      <a:pt x="94" y="21"/>
                    </a:lnTo>
                    <a:lnTo>
                      <a:pt x="93" y="27"/>
                    </a:lnTo>
                    <a:lnTo>
                      <a:pt x="97" y="33"/>
                    </a:lnTo>
                    <a:lnTo>
                      <a:pt x="104" y="34"/>
                    </a:lnTo>
                    <a:lnTo>
                      <a:pt x="89" y="52"/>
                    </a:lnTo>
                    <a:lnTo>
                      <a:pt x="86" y="58"/>
                    </a:lnTo>
                    <a:lnTo>
                      <a:pt x="91" y="65"/>
                    </a:lnTo>
                    <a:lnTo>
                      <a:pt x="102" y="65"/>
                    </a:lnTo>
                    <a:lnTo>
                      <a:pt x="134" y="61"/>
                    </a:lnTo>
                    <a:lnTo>
                      <a:pt x="134" y="110"/>
                    </a:lnTo>
                    <a:lnTo>
                      <a:pt x="160" y="126"/>
                    </a:lnTo>
                    <a:lnTo>
                      <a:pt x="194" y="124"/>
                    </a:lnTo>
                    <a:lnTo>
                      <a:pt x="199" y="129"/>
                    </a:lnTo>
                    <a:lnTo>
                      <a:pt x="204" y="131"/>
                    </a:lnTo>
                    <a:lnTo>
                      <a:pt x="207" y="138"/>
                    </a:lnTo>
                    <a:lnTo>
                      <a:pt x="207" y="150"/>
                    </a:lnTo>
                    <a:lnTo>
                      <a:pt x="0" y="16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768"/>
              <p:cNvSpPr>
                <a:spLocks/>
              </p:cNvSpPr>
              <p:nvPr/>
            </p:nvSpPr>
            <p:spPr bwMode="auto">
              <a:xfrm flipH="1">
                <a:off x="1319" y="2732"/>
                <a:ext cx="16" cy="51"/>
              </a:xfrm>
              <a:custGeom>
                <a:avLst/>
                <a:gdLst>
                  <a:gd name="T0" fmla="*/ 0 w 48"/>
                  <a:gd name="T1" fmla="*/ 0 h 195"/>
                  <a:gd name="T2" fmla="*/ 0 w 48"/>
                  <a:gd name="T3" fmla="*/ 0 h 195"/>
                  <a:gd name="T4" fmla="*/ 0 w 48"/>
                  <a:gd name="T5" fmla="*/ 0 h 195"/>
                  <a:gd name="T6" fmla="*/ 0 w 48"/>
                  <a:gd name="T7" fmla="*/ 0 h 195"/>
                  <a:gd name="T8" fmla="*/ 0 w 48"/>
                  <a:gd name="T9" fmla="*/ 0 h 195"/>
                  <a:gd name="T10" fmla="*/ 0 w 48"/>
                  <a:gd name="T11" fmla="*/ 0 h 195"/>
                  <a:gd name="T12" fmla="*/ 0 w 48"/>
                  <a:gd name="T13" fmla="*/ 0 h 195"/>
                  <a:gd name="T14" fmla="*/ 0 w 48"/>
                  <a:gd name="T15" fmla="*/ 0 h 1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195"/>
                  <a:gd name="T26" fmla="*/ 48 w 48"/>
                  <a:gd name="T27" fmla="*/ 195 h 1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195">
                    <a:moveTo>
                      <a:pt x="0" y="194"/>
                    </a:moveTo>
                    <a:lnTo>
                      <a:pt x="8" y="7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0" y="10"/>
                    </a:lnTo>
                    <a:lnTo>
                      <a:pt x="17" y="150"/>
                    </a:lnTo>
                    <a:lnTo>
                      <a:pt x="47" y="47"/>
                    </a:lnTo>
                    <a:lnTo>
                      <a:pt x="21" y="47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769"/>
              <p:cNvSpPr>
                <a:spLocks/>
              </p:cNvSpPr>
              <p:nvPr/>
            </p:nvSpPr>
            <p:spPr bwMode="auto">
              <a:xfrm flipH="1">
                <a:off x="1226" y="2740"/>
                <a:ext cx="103" cy="45"/>
              </a:xfrm>
              <a:custGeom>
                <a:avLst/>
                <a:gdLst>
                  <a:gd name="T0" fmla="*/ 0 w 310"/>
                  <a:gd name="T1" fmla="*/ 0 h 170"/>
                  <a:gd name="T2" fmla="*/ 0 w 310"/>
                  <a:gd name="T3" fmla="*/ 0 h 170"/>
                  <a:gd name="T4" fmla="*/ 0 w 310"/>
                  <a:gd name="T5" fmla="*/ 0 h 170"/>
                  <a:gd name="T6" fmla="*/ 0 w 310"/>
                  <a:gd name="T7" fmla="*/ 0 h 1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170"/>
                  <a:gd name="T14" fmla="*/ 310 w 310"/>
                  <a:gd name="T15" fmla="*/ 170 h 1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170">
                    <a:moveTo>
                      <a:pt x="0" y="0"/>
                    </a:moveTo>
                    <a:lnTo>
                      <a:pt x="147" y="0"/>
                    </a:lnTo>
                    <a:lnTo>
                      <a:pt x="250" y="75"/>
                    </a:lnTo>
                    <a:lnTo>
                      <a:pt x="309" y="169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770"/>
              <p:cNvSpPr>
                <a:spLocks/>
              </p:cNvSpPr>
              <p:nvPr/>
            </p:nvSpPr>
            <p:spPr bwMode="auto">
              <a:xfrm flipH="1">
                <a:off x="1334" y="2761"/>
                <a:ext cx="36" cy="22"/>
              </a:xfrm>
              <a:custGeom>
                <a:avLst/>
                <a:gdLst>
                  <a:gd name="T0" fmla="*/ 0 w 108"/>
                  <a:gd name="T1" fmla="*/ 0 h 86"/>
                  <a:gd name="T2" fmla="*/ 0 w 108"/>
                  <a:gd name="T3" fmla="*/ 0 h 86"/>
                  <a:gd name="T4" fmla="*/ 0 w 108"/>
                  <a:gd name="T5" fmla="*/ 0 h 86"/>
                  <a:gd name="T6" fmla="*/ 0 w 108"/>
                  <a:gd name="T7" fmla="*/ 0 h 86"/>
                  <a:gd name="T8" fmla="*/ 0 w 10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86"/>
                  <a:gd name="T17" fmla="*/ 108 w 10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86">
                    <a:moveTo>
                      <a:pt x="105" y="85"/>
                    </a:moveTo>
                    <a:lnTo>
                      <a:pt x="0" y="0"/>
                    </a:lnTo>
                    <a:lnTo>
                      <a:pt x="82" y="0"/>
                    </a:lnTo>
                    <a:lnTo>
                      <a:pt x="87" y="18"/>
                    </a:lnTo>
                    <a:lnTo>
                      <a:pt x="107" y="19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771"/>
              <p:cNvSpPr>
                <a:spLocks/>
              </p:cNvSpPr>
              <p:nvPr/>
            </p:nvSpPr>
            <p:spPr bwMode="auto">
              <a:xfrm flipH="1">
                <a:off x="1381" y="2746"/>
                <a:ext cx="65" cy="12"/>
              </a:xfrm>
              <a:custGeom>
                <a:avLst/>
                <a:gdLst>
                  <a:gd name="T0" fmla="*/ 0 w 195"/>
                  <a:gd name="T1" fmla="*/ 0 h 42"/>
                  <a:gd name="T2" fmla="*/ 0 w 195"/>
                  <a:gd name="T3" fmla="*/ 0 h 42"/>
                  <a:gd name="T4" fmla="*/ 0 w 195"/>
                  <a:gd name="T5" fmla="*/ 0 h 42"/>
                  <a:gd name="T6" fmla="*/ 0 w 195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"/>
                  <a:gd name="T13" fmla="*/ 0 h 42"/>
                  <a:gd name="T14" fmla="*/ 195 w 195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" h="42">
                    <a:moveTo>
                      <a:pt x="0" y="0"/>
                    </a:moveTo>
                    <a:lnTo>
                      <a:pt x="144" y="0"/>
                    </a:lnTo>
                    <a:lnTo>
                      <a:pt x="194" y="41"/>
                    </a:lnTo>
                    <a:lnTo>
                      <a:pt x="163" y="41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772"/>
              <p:cNvSpPr>
                <a:spLocks/>
              </p:cNvSpPr>
              <p:nvPr/>
            </p:nvSpPr>
            <p:spPr bwMode="auto">
              <a:xfrm flipH="1">
                <a:off x="1418" y="2755"/>
                <a:ext cx="12" cy="3"/>
              </a:xfrm>
              <a:custGeom>
                <a:avLst/>
                <a:gdLst>
                  <a:gd name="T0" fmla="*/ 0 w 34"/>
                  <a:gd name="T1" fmla="*/ 0 h 9"/>
                  <a:gd name="T2" fmla="*/ 0 w 34"/>
                  <a:gd name="T3" fmla="*/ 0 h 9"/>
                  <a:gd name="T4" fmla="*/ 0 w 34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9"/>
                  <a:gd name="T11" fmla="*/ 34 w 34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9">
                    <a:moveTo>
                      <a:pt x="0" y="0"/>
                    </a:moveTo>
                    <a:lnTo>
                      <a:pt x="5" y="8"/>
                    </a:lnTo>
                    <a:lnTo>
                      <a:pt x="33" y="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773"/>
              <p:cNvSpPr>
                <a:spLocks/>
              </p:cNvSpPr>
              <p:nvPr/>
            </p:nvSpPr>
            <p:spPr bwMode="auto">
              <a:xfrm flipH="1">
                <a:off x="1343" y="2746"/>
                <a:ext cx="47" cy="10"/>
              </a:xfrm>
              <a:custGeom>
                <a:avLst/>
                <a:gdLst>
                  <a:gd name="T0" fmla="*/ 0 w 141"/>
                  <a:gd name="T1" fmla="*/ 0 h 39"/>
                  <a:gd name="T2" fmla="*/ 0 w 141"/>
                  <a:gd name="T3" fmla="*/ 0 h 39"/>
                  <a:gd name="T4" fmla="*/ 0 w 141"/>
                  <a:gd name="T5" fmla="*/ 0 h 39"/>
                  <a:gd name="T6" fmla="*/ 0 w 141"/>
                  <a:gd name="T7" fmla="*/ 0 h 39"/>
                  <a:gd name="T8" fmla="*/ 0 w 141"/>
                  <a:gd name="T9" fmla="*/ 0 h 39"/>
                  <a:gd name="T10" fmla="*/ 0 w 141"/>
                  <a:gd name="T11" fmla="*/ 0 h 39"/>
                  <a:gd name="T12" fmla="*/ 0 w 14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1"/>
                  <a:gd name="T22" fmla="*/ 0 h 39"/>
                  <a:gd name="T23" fmla="*/ 141 w 141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1" h="39">
                    <a:moveTo>
                      <a:pt x="89" y="1"/>
                    </a:moveTo>
                    <a:lnTo>
                      <a:pt x="45" y="37"/>
                    </a:lnTo>
                    <a:lnTo>
                      <a:pt x="0" y="3"/>
                    </a:lnTo>
                    <a:lnTo>
                      <a:pt x="130" y="0"/>
                    </a:lnTo>
                    <a:lnTo>
                      <a:pt x="140" y="37"/>
                    </a:lnTo>
                    <a:lnTo>
                      <a:pt x="89" y="38"/>
                    </a:lnTo>
                    <a:lnTo>
                      <a:pt x="89" y="1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Freeform 774"/>
              <p:cNvSpPr>
                <a:spLocks/>
              </p:cNvSpPr>
              <p:nvPr/>
            </p:nvSpPr>
            <p:spPr bwMode="auto">
              <a:xfrm flipH="1">
                <a:off x="1363" y="2752"/>
                <a:ext cx="6" cy="4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5"/>
                  <a:gd name="T14" fmla="*/ 17 w 17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5">
                    <a:moveTo>
                      <a:pt x="0" y="14"/>
                    </a:moveTo>
                    <a:lnTo>
                      <a:pt x="16" y="0"/>
                    </a:lnTo>
                    <a:lnTo>
                      <a:pt x="16" y="14"/>
                    </a:lnTo>
                    <a:lnTo>
                      <a:pt x="0" y="1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775"/>
              <p:cNvSpPr>
                <a:spLocks/>
              </p:cNvSpPr>
              <p:nvPr/>
            </p:nvSpPr>
            <p:spPr bwMode="auto">
              <a:xfrm flipH="1">
                <a:off x="1241" y="2760"/>
                <a:ext cx="28" cy="13"/>
              </a:xfrm>
              <a:custGeom>
                <a:avLst/>
                <a:gdLst>
                  <a:gd name="T0" fmla="*/ 0 w 84"/>
                  <a:gd name="T1" fmla="*/ 0 h 50"/>
                  <a:gd name="T2" fmla="*/ 0 w 84"/>
                  <a:gd name="T3" fmla="*/ 0 h 50"/>
                  <a:gd name="T4" fmla="*/ 0 w 84"/>
                  <a:gd name="T5" fmla="*/ 0 h 50"/>
                  <a:gd name="T6" fmla="*/ 0 w 84"/>
                  <a:gd name="T7" fmla="*/ 0 h 50"/>
                  <a:gd name="T8" fmla="*/ 0 w 84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50"/>
                  <a:gd name="T17" fmla="*/ 84 w 84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50">
                    <a:moveTo>
                      <a:pt x="54" y="0"/>
                    </a:moveTo>
                    <a:lnTo>
                      <a:pt x="83" y="42"/>
                    </a:lnTo>
                    <a:lnTo>
                      <a:pt x="66" y="49"/>
                    </a:lnTo>
                    <a:lnTo>
                      <a:pt x="0" y="0"/>
                    </a:lnTo>
                    <a:lnTo>
                      <a:pt x="54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776"/>
              <p:cNvSpPr>
                <a:spLocks/>
              </p:cNvSpPr>
              <p:nvPr/>
            </p:nvSpPr>
            <p:spPr bwMode="auto">
              <a:xfrm flipH="1">
                <a:off x="1281" y="2749"/>
                <a:ext cx="27" cy="8"/>
              </a:xfrm>
              <a:custGeom>
                <a:avLst/>
                <a:gdLst>
                  <a:gd name="T0" fmla="*/ 0 w 82"/>
                  <a:gd name="T1" fmla="*/ 0 h 30"/>
                  <a:gd name="T2" fmla="*/ 0 w 82"/>
                  <a:gd name="T3" fmla="*/ 0 h 30"/>
                  <a:gd name="T4" fmla="*/ 0 w 82"/>
                  <a:gd name="T5" fmla="*/ 0 h 30"/>
                  <a:gd name="T6" fmla="*/ 0 w 82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30"/>
                  <a:gd name="T14" fmla="*/ 82 w 82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30">
                    <a:moveTo>
                      <a:pt x="39" y="0"/>
                    </a:moveTo>
                    <a:lnTo>
                      <a:pt x="0" y="29"/>
                    </a:lnTo>
                    <a:lnTo>
                      <a:pt x="81" y="29"/>
                    </a:lnTo>
                    <a:lnTo>
                      <a:pt x="39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777"/>
              <p:cNvSpPr>
                <a:spLocks/>
              </p:cNvSpPr>
              <p:nvPr/>
            </p:nvSpPr>
            <p:spPr bwMode="auto">
              <a:xfrm flipH="1">
                <a:off x="1341" y="2702"/>
                <a:ext cx="43" cy="17"/>
              </a:xfrm>
              <a:custGeom>
                <a:avLst/>
                <a:gdLst>
                  <a:gd name="T0" fmla="*/ 0 w 129"/>
                  <a:gd name="T1" fmla="*/ 0 h 63"/>
                  <a:gd name="T2" fmla="*/ 0 w 129"/>
                  <a:gd name="T3" fmla="*/ 0 h 63"/>
                  <a:gd name="T4" fmla="*/ 0 w 129"/>
                  <a:gd name="T5" fmla="*/ 0 h 63"/>
                  <a:gd name="T6" fmla="*/ 0 w 129"/>
                  <a:gd name="T7" fmla="*/ 0 h 63"/>
                  <a:gd name="T8" fmla="*/ 0 w 129"/>
                  <a:gd name="T9" fmla="*/ 0 h 63"/>
                  <a:gd name="T10" fmla="*/ 0 w 129"/>
                  <a:gd name="T11" fmla="*/ 0 h 63"/>
                  <a:gd name="T12" fmla="*/ 0 w 129"/>
                  <a:gd name="T13" fmla="*/ 0 h 63"/>
                  <a:gd name="T14" fmla="*/ 0 w 129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63"/>
                  <a:gd name="T26" fmla="*/ 129 w 129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63">
                    <a:moveTo>
                      <a:pt x="128" y="0"/>
                    </a:moveTo>
                    <a:lnTo>
                      <a:pt x="24" y="5"/>
                    </a:lnTo>
                    <a:lnTo>
                      <a:pt x="24" y="12"/>
                    </a:lnTo>
                    <a:lnTo>
                      <a:pt x="0" y="12"/>
                    </a:lnTo>
                    <a:lnTo>
                      <a:pt x="3" y="36"/>
                    </a:lnTo>
                    <a:lnTo>
                      <a:pt x="18" y="40"/>
                    </a:lnTo>
                    <a:lnTo>
                      <a:pt x="21" y="57"/>
                    </a:lnTo>
                    <a:lnTo>
                      <a:pt x="115" y="62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778"/>
              <p:cNvSpPr>
                <a:spLocks/>
              </p:cNvSpPr>
              <p:nvPr/>
            </p:nvSpPr>
            <p:spPr bwMode="auto">
              <a:xfrm flipH="1">
                <a:off x="1415" y="2749"/>
                <a:ext cx="8" cy="6"/>
              </a:xfrm>
              <a:custGeom>
                <a:avLst/>
                <a:gdLst>
                  <a:gd name="T0" fmla="*/ 0 w 23"/>
                  <a:gd name="T1" fmla="*/ 0 h 26"/>
                  <a:gd name="T2" fmla="*/ 0 w 23"/>
                  <a:gd name="T3" fmla="*/ 0 h 26"/>
                  <a:gd name="T4" fmla="*/ 0 w 23"/>
                  <a:gd name="T5" fmla="*/ 0 h 26"/>
                  <a:gd name="T6" fmla="*/ 0 w 23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6"/>
                  <a:gd name="T14" fmla="*/ 23 w 23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6">
                    <a:moveTo>
                      <a:pt x="0" y="13"/>
                    </a:moveTo>
                    <a:lnTo>
                      <a:pt x="17" y="25"/>
                    </a:lnTo>
                    <a:lnTo>
                      <a:pt x="22" y="0"/>
                    </a:lnTo>
                    <a:lnTo>
                      <a:pt x="0" y="13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Line 779"/>
              <p:cNvSpPr>
                <a:spLocks noChangeShapeType="1"/>
              </p:cNvSpPr>
              <p:nvPr/>
            </p:nvSpPr>
            <p:spPr bwMode="auto">
              <a:xfrm flipH="1">
                <a:off x="1316" y="2756"/>
                <a:ext cx="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3" name="Line 780"/>
              <p:cNvSpPr>
                <a:spLocks noChangeShapeType="1"/>
              </p:cNvSpPr>
              <p:nvPr/>
            </p:nvSpPr>
            <p:spPr bwMode="auto">
              <a:xfrm>
                <a:off x="1316" y="2753"/>
                <a:ext cx="7" cy="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4" name="Line 781"/>
              <p:cNvSpPr>
                <a:spLocks noChangeShapeType="1"/>
              </p:cNvSpPr>
              <p:nvPr/>
            </p:nvSpPr>
            <p:spPr bwMode="auto">
              <a:xfrm flipH="1">
                <a:off x="1359" y="2737"/>
                <a:ext cx="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5" name="Freeform 782"/>
              <p:cNvSpPr>
                <a:spLocks/>
              </p:cNvSpPr>
              <p:nvPr/>
            </p:nvSpPr>
            <p:spPr bwMode="auto">
              <a:xfrm flipH="1">
                <a:off x="1406" y="2750"/>
                <a:ext cx="7" cy="8"/>
              </a:xfrm>
              <a:custGeom>
                <a:avLst/>
                <a:gdLst>
                  <a:gd name="T0" fmla="*/ 0 w 22"/>
                  <a:gd name="T1" fmla="*/ 0 h 30"/>
                  <a:gd name="T2" fmla="*/ 0 w 22"/>
                  <a:gd name="T3" fmla="*/ 0 h 30"/>
                  <a:gd name="T4" fmla="*/ 0 w 22"/>
                  <a:gd name="T5" fmla="*/ 0 h 30"/>
                  <a:gd name="T6" fmla="*/ 0 w 22"/>
                  <a:gd name="T7" fmla="*/ 0 h 30"/>
                  <a:gd name="T8" fmla="*/ 0 w 22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0"/>
                  <a:gd name="T17" fmla="*/ 22 w 2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0">
                    <a:moveTo>
                      <a:pt x="5" y="0"/>
                    </a:moveTo>
                    <a:lnTo>
                      <a:pt x="0" y="29"/>
                    </a:lnTo>
                    <a:lnTo>
                      <a:pt x="21" y="29"/>
                    </a:lnTo>
                    <a:lnTo>
                      <a:pt x="14" y="15"/>
                    </a:lnTo>
                    <a:lnTo>
                      <a:pt x="5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783"/>
              <p:cNvSpPr>
                <a:spLocks/>
              </p:cNvSpPr>
              <p:nvPr/>
            </p:nvSpPr>
            <p:spPr bwMode="auto">
              <a:xfrm flipH="1">
                <a:off x="1384" y="2761"/>
                <a:ext cx="14" cy="15"/>
              </a:xfrm>
              <a:custGeom>
                <a:avLst/>
                <a:gdLst>
                  <a:gd name="T0" fmla="*/ 0 w 42"/>
                  <a:gd name="T1" fmla="*/ 0 h 59"/>
                  <a:gd name="T2" fmla="*/ 0 w 42"/>
                  <a:gd name="T3" fmla="*/ 0 h 59"/>
                  <a:gd name="T4" fmla="*/ 0 w 42"/>
                  <a:gd name="T5" fmla="*/ 0 h 59"/>
                  <a:gd name="T6" fmla="*/ 0 w 42"/>
                  <a:gd name="T7" fmla="*/ 0 h 59"/>
                  <a:gd name="T8" fmla="*/ 0 w 42"/>
                  <a:gd name="T9" fmla="*/ 0 h 59"/>
                  <a:gd name="T10" fmla="*/ 0 w 42"/>
                  <a:gd name="T11" fmla="*/ 0 h 59"/>
                  <a:gd name="T12" fmla="*/ 0 w 42"/>
                  <a:gd name="T13" fmla="*/ 0 h 59"/>
                  <a:gd name="T14" fmla="*/ 0 w 42"/>
                  <a:gd name="T15" fmla="*/ 0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59"/>
                  <a:gd name="T26" fmla="*/ 42 w 42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59">
                    <a:moveTo>
                      <a:pt x="0" y="2"/>
                    </a:moveTo>
                    <a:lnTo>
                      <a:pt x="18" y="58"/>
                    </a:lnTo>
                    <a:lnTo>
                      <a:pt x="18" y="12"/>
                    </a:lnTo>
                    <a:lnTo>
                      <a:pt x="16" y="0"/>
                    </a:lnTo>
                    <a:lnTo>
                      <a:pt x="41" y="0"/>
                    </a:lnTo>
                    <a:lnTo>
                      <a:pt x="41" y="7"/>
                    </a:lnTo>
                    <a:lnTo>
                      <a:pt x="30" y="16"/>
                    </a:lnTo>
                    <a:lnTo>
                      <a:pt x="30" y="55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784"/>
              <p:cNvSpPr>
                <a:spLocks/>
              </p:cNvSpPr>
              <p:nvPr/>
            </p:nvSpPr>
            <p:spPr bwMode="auto">
              <a:xfrm flipH="1">
                <a:off x="1376" y="2761"/>
                <a:ext cx="12" cy="14"/>
              </a:xfrm>
              <a:custGeom>
                <a:avLst/>
                <a:gdLst>
                  <a:gd name="T0" fmla="*/ 0 w 35"/>
                  <a:gd name="T1" fmla="*/ 0 h 56"/>
                  <a:gd name="T2" fmla="*/ 0 w 35"/>
                  <a:gd name="T3" fmla="*/ 0 h 56"/>
                  <a:gd name="T4" fmla="*/ 0 w 35"/>
                  <a:gd name="T5" fmla="*/ 0 h 56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56"/>
                  <a:gd name="T11" fmla="*/ 35 w 35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56">
                    <a:moveTo>
                      <a:pt x="13" y="0"/>
                    </a:moveTo>
                    <a:lnTo>
                      <a:pt x="34" y="1"/>
                    </a:lnTo>
                    <a:lnTo>
                      <a:pt x="0" y="55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785"/>
              <p:cNvSpPr>
                <a:spLocks/>
              </p:cNvSpPr>
              <p:nvPr/>
            </p:nvSpPr>
            <p:spPr bwMode="auto">
              <a:xfrm flipH="1">
                <a:off x="1389" y="2750"/>
                <a:ext cx="5" cy="4"/>
              </a:xfrm>
              <a:custGeom>
                <a:avLst/>
                <a:gdLst>
                  <a:gd name="T0" fmla="*/ 0 w 14"/>
                  <a:gd name="T1" fmla="*/ 0 h 15"/>
                  <a:gd name="T2" fmla="*/ 0 w 14"/>
                  <a:gd name="T3" fmla="*/ 0 h 15"/>
                  <a:gd name="T4" fmla="*/ 0 w 14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5"/>
                  <a:gd name="T11" fmla="*/ 14 w 14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5">
                    <a:moveTo>
                      <a:pt x="0" y="0"/>
                    </a:moveTo>
                    <a:lnTo>
                      <a:pt x="0" y="14"/>
                    </a:lnTo>
                    <a:lnTo>
                      <a:pt x="13" y="1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786"/>
              <p:cNvSpPr>
                <a:spLocks/>
              </p:cNvSpPr>
              <p:nvPr/>
            </p:nvSpPr>
            <p:spPr bwMode="auto">
              <a:xfrm flipH="1">
                <a:off x="1397" y="2746"/>
                <a:ext cx="8" cy="8"/>
              </a:xfrm>
              <a:custGeom>
                <a:avLst/>
                <a:gdLst>
                  <a:gd name="T0" fmla="*/ 0 w 26"/>
                  <a:gd name="T1" fmla="*/ 0 h 27"/>
                  <a:gd name="T2" fmla="*/ 0 w 26"/>
                  <a:gd name="T3" fmla="*/ 0 h 27"/>
                  <a:gd name="T4" fmla="*/ 0 w 26"/>
                  <a:gd name="T5" fmla="*/ 0 h 27"/>
                  <a:gd name="T6" fmla="*/ 0 w 26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7"/>
                  <a:gd name="T14" fmla="*/ 26 w 26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7">
                    <a:moveTo>
                      <a:pt x="25" y="4"/>
                    </a:moveTo>
                    <a:lnTo>
                      <a:pt x="25" y="26"/>
                    </a:lnTo>
                    <a:lnTo>
                      <a:pt x="18" y="2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Line 787"/>
              <p:cNvSpPr>
                <a:spLocks noChangeShapeType="1"/>
              </p:cNvSpPr>
              <p:nvPr/>
            </p:nvSpPr>
            <p:spPr bwMode="auto">
              <a:xfrm flipV="1">
                <a:off x="1398" y="2745"/>
                <a:ext cx="13" cy="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1" name="Oval 788"/>
              <p:cNvSpPr>
                <a:spLocks noChangeArrowheads="1"/>
              </p:cNvSpPr>
              <p:nvPr/>
            </p:nvSpPr>
            <p:spPr bwMode="auto">
              <a:xfrm flipH="1">
                <a:off x="1374" y="2729"/>
                <a:ext cx="13" cy="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789"/>
              <p:cNvSpPr>
                <a:spLocks noChangeArrowheads="1"/>
              </p:cNvSpPr>
              <p:nvPr/>
            </p:nvSpPr>
            <p:spPr bwMode="auto">
              <a:xfrm flipH="1">
                <a:off x="1391" y="2725"/>
                <a:ext cx="7" cy="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790"/>
              <p:cNvSpPr>
                <a:spLocks noChangeArrowheads="1"/>
              </p:cNvSpPr>
              <p:nvPr/>
            </p:nvSpPr>
            <p:spPr bwMode="auto">
              <a:xfrm flipH="1">
                <a:off x="1376" y="2721"/>
                <a:ext cx="9" cy="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4" name="Oval 791"/>
              <p:cNvSpPr>
                <a:spLocks noChangeArrowheads="1"/>
              </p:cNvSpPr>
              <p:nvPr/>
            </p:nvSpPr>
            <p:spPr bwMode="auto">
              <a:xfrm flipH="1">
                <a:off x="1393" y="2692"/>
                <a:ext cx="2" cy="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5" name="Oval 792"/>
              <p:cNvSpPr>
                <a:spLocks noChangeArrowheads="1"/>
              </p:cNvSpPr>
              <p:nvPr/>
            </p:nvSpPr>
            <p:spPr bwMode="auto">
              <a:xfrm flipH="1">
                <a:off x="1423" y="2698"/>
                <a:ext cx="4" cy="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793"/>
              <p:cNvSpPr>
                <a:spLocks noChangeArrowheads="1"/>
              </p:cNvSpPr>
              <p:nvPr/>
            </p:nvSpPr>
            <p:spPr bwMode="auto">
              <a:xfrm flipH="1">
                <a:off x="1398" y="2758"/>
                <a:ext cx="1" cy="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47" name="Line 794"/>
              <p:cNvSpPr>
                <a:spLocks noChangeShapeType="1"/>
              </p:cNvSpPr>
              <p:nvPr/>
            </p:nvSpPr>
            <p:spPr bwMode="auto">
              <a:xfrm flipH="1">
                <a:off x="1391" y="2757"/>
                <a:ext cx="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" name="Line 795"/>
              <p:cNvSpPr>
                <a:spLocks noChangeShapeType="1"/>
              </p:cNvSpPr>
              <p:nvPr/>
            </p:nvSpPr>
            <p:spPr bwMode="auto">
              <a:xfrm flipH="1" flipV="1">
                <a:off x="1373" y="2745"/>
                <a:ext cx="6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" name="Line 796"/>
              <p:cNvSpPr>
                <a:spLocks noChangeShapeType="1"/>
              </p:cNvSpPr>
              <p:nvPr/>
            </p:nvSpPr>
            <p:spPr bwMode="auto">
              <a:xfrm flipH="1" flipV="1">
                <a:off x="1377" y="2745"/>
                <a:ext cx="5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" name="Line 797"/>
              <p:cNvSpPr>
                <a:spLocks noChangeShapeType="1"/>
              </p:cNvSpPr>
              <p:nvPr/>
            </p:nvSpPr>
            <p:spPr bwMode="auto">
              <a:xfrm flipV="1">
                <a:off x="1331" y="2725"/>
                <a:ext cx="7" cy="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1" name="Freeform 798"/>
              <p:cNvSpPr>
                <a:spLocks/>
              </p:cNvSpPr>
              <p:nvPr/>
            </p:nvSpPr>
            <p:spPr bwMode="auto">
              <a:xfrm flipH="1">
                <a:off x="1334" y="2726"/>
                <a:ext cx="13" cy="35"/>
              </a:xfrm>
              <a:custGeom>
                <a:avLst/>
                <a:gdLst>
                  <a:gd name="T0" fmla="*/ 0 w 39"/>
                  <a:gd name="T1" fmla="*/ 0 h 131"/>
                  <a:gd name="T2" fmla="*/ 0 w 39"/>
                  <a:gd name="T3" fmla="*/ 0 h 131"/>
                  <a:gd name="T4" fmla="*/ 0 w 39"/>
                  <a:gd name="T5" fmla="*/ 0 h 13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31"/>
                  <a:gd name="T11" fmla="*/ 39 w 39"/>
                  <a:gd name="T12" fmla="*/ 131 h 1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31">
                    <a:moveTo>
                      <a:pt x="38" y="130"/>
                    </a:moveTo>
                    <a:lnTo>
                      <a:pt x="31" y="13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Line 799"/>
              <p:cNvSpPr>
                <a:spLocks noChangeShapeType="1"/>
              </p:cNvSpPr>
              <p:nvPr/>
            </p:nvSpPr>
            <p:spPr bwMode="auto">
              <a:xfrm flipH="1" flipV="1">
                <a:off x="1300" y="2728"/>
                <a:ext cx="19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3" name="Line 800"/>
              <p:cNvSpPr>
                <a:spLocks noChangeShapeType="1"/>
              </p:cNvSpPr>
              <p:nvPr/>
            </p:nvSpPr>
            <p:spPr bwMode="auto">
              <a:xfrm flipH="1" flipV="1">
                <a:off x="1417" y="2730"/>
                <a:ext cx="28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4" name="Line 801"/>
              <p:cNvSpPr>
                <a:spLocks noChangeShapeType="1"/>
              </p:cNvSpPr>
              <p:nvPr/>
            </p:nvSpPr>
            <p:spPr bwMode="auto">
              <a:xfrm flipH="1" flipV="1">
                <a:off x="1464" y="2738"/>
                <a:ext cx="26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5" name="Line 802"/>
              <p:cNvSpPr>
                <a:spLocks noChangeShapeType="1"/>
              </p:cNvSpPr>
              <p:nvPr/>
            </p:nvSpPr>
            <p:spPr bwMode="auto">
              <a:xfrm flipH="1">
                <a:off x="1239" y="2734"/>
                <a:ext cx="34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6" name="Freeform 803"/>
              <p:cNvSpPr>
                <a:spLocks/>
              </p:cNvSpPr>
              <p:nvPr/>
            </p:nvSpPr>
            <p:spPr bwMode="auto">
              <a:xfrm flipH="1">
                <a:off x="1313" y="2744"/>
                <a:ext cx="4" cy="10"/>
              </a:xfrm>
              <a:custGeom>
                <a:avLst/>
                <a:gdLst>
                  <a:gd name="T0" fmla="*/ 0 w 12"/>
                  <a:gd name="T1" fmla="*/ 0 h 37"/>
                  <a:gd name="T2" fmla="*/ 0 w 12"/>
                  <a:gd name="T3" fmla="*/ 0 h 37"/>
                  <a:gd name="T4" fmla="*/ 0 w 12"/>
                  <a:gd name="T5" fmla="*/ 0 h 37"/>
                  <a:gd name="T6" fmla="*/ 0 w 12"/>
                  <a:gd name="T7" fmla="*/ 0 h 37"/>
                  <a:gd name="T8" fmla="*/ 0 w 12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7"/>
                  <a:gd name="T17" fmla="*/ 12 w 1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7">
                    <a:moveTo>
                      <a:pt x="6" y="0"/>
                    </a:moveTo>
                    <a:lnTo>
                      <a:pt x="11" y="0"/>
                    </a:lnTo>
                    <a:lnTo>
                      <a:pt x="11" y="36"/>
                    </a:lnTo>
                    <a:lnTo>
                      <a:pt x="0" y="31"/>
                    </a:lnTo>
                    <a:lnTo>
                      <a:pt x="6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Line 804"/>
              <p:cNvSpPr>
                <a:spLocks noChangeShapeType="1"/>
              </p:cNvSpPr>
              <p:nvPr/>
            </p:nvSpPr>
            <p:spPr bwMode="auto">
              <a:xfrm flipV="1">
                <a:off x="1311" y="2756"/>
                <a:ext cx="10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" name="Line 805"/>
              <p:cNvSpPr>
                <a:spLocks noChangeShapeType="1"/>
              </p:cNvSpPr>
              <p:nvPr/>
            </p:nvSpPr>
            <p:spPr bwMode="auto">
              <a:xfrm flipH="1">
                <a:off x="1271" y="2744"/>
                <a:ext cx="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" name="Freeform 806"/>
              <p:cNvSpPr>
                <a:spLocks/>
              </p:cNvSpPr>
              <p:nvPr/>
            </p:nvSpPr>
            <p:spPr bwMode="auto">
              <a:xfrm flipH="1">
                <a:off x="1229" y="2768"/>
                <a:ext cx="8" cy="11"/>
              </a:xfrm>
              <a:custGeom>
                <a:avLst/>
                <a:gdLst>
                  <a:gd name="T0" fmla="*/ 0 w 25"/>
                  <a:gd name="T1" fmla="*/ 0 h 40"/>
                  <a:gd name="T2" fmla="*/ 0 w 25"/>
                  <a:gd name="T3" fmla="*/ 0 h 40"/>
                  <a:gd name="T4" fmla="*/ 0 w 25"/>
                  <a:gd name="T5" fmla="*/ 0 h 4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40"/>
                  <a:gd name="T11" fmla="*/ 25 w 25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40">
                    <a:moveTo>
                      <a:pt x="0" y="0"/>
                    </a:moveTo>
                    <a:lnTo>
                      <a:pt x="24" y="0"/>
                    </a:lnTo>
                    <a:lnTo>
                      <a:pt x="24" y="39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Line 807"/>
              <p:cNvSpPr>
                <a:spLocks noChangeShapeType="1"/>
              </p:cNvSpPr>
              <p:nvPr/>
            </p:nvSpPr>
            <p:spPr bwMode="auto">
              <a:xfrm>
                <a:off x="1265" y="2760"/>
                <a:ext cx="5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1" name="Line 808"/>
              <p:cNvSpPr>
                <a:spLocks noChangeShapeType="1"/>
              </p:cNvSpPr>
              <p:nvPr/>
            </p:nvSpPr>
            <p:spPr bwMode="auto">
              <a:xfrm>
                <a:off x="1390" y="2761"/>
                <a:ext cx="1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2" name="Line 809"/>
              <p:cNvSpPr>
                <a:spLocks noChangeShapeType="1"/>
              </p:cNvSpPr>
              <p:nvPr/>
            </p:nvSpPr>
            <p:spPr bwMode="auto">
              <a:xfrm flipV="1">
                <a:off x="1319" y="2749"/>
                <a:ext cx="12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3" name="Line 810"/>
              <p:cNvSpPr>
                <a:spLocks noChangeShapeType="1"/>
              </p:cNvSpPr>
              <p:nvPr/>
            </p:nvSpPr>
            <p:spPr bwMode="auto">
              <a:xfrm flipV="1">
                <a:off x="1319" y="2751"/>
                <a:ext cx="11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4" name="Line 811"/>
              <p:cNvSpPr>
                <a:spLocks noChangeShapeType="1"/>
              </p:cNvSpPr>
              <p:nvPr/>
            </p:nvSpPr>
            <p:spPr bwMode="auto">
              <a:xfrm>
                <a:off x="1384" y="2755"/>
                <a:ext cx="5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5" name="Line 812"/>
              <p:cNvSpPr>
                <a:spLocks noChangeShapeType="1"/>
              </p:cNvSpPr>
              <p:nvPr/>
            </p:nvSpPr>
            <p:spPr bwMode="auto">
              <a:xfrm>
                <a:off x="1416" y="2756"/>
                <a:ext cx="3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6" name="Line 813"/>
              <p:cNvSpPr>
                <a:spLocks noChangeShapeType="1"/>
              </p:cNvSpPr>
              <p:nvPr/>
            </p:nvSpPr>
            <p:spPr bwMode="auto">
              <a:xfrm flipH="1" flipV="1">
                <a:off x="1277" y="2743"/>
                <a:ext cx="5" cy="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7" name="Freeform 814"/>
              <p:cNvSpPr>
                <a:spLocks/>
              </p:cNvSpPr>
              <p:nvPr/>
            </p:nvSpPr>
            <p:spPr bwMode="auto">
              <a:xfrm flipH="1">
                <a:off x="1377" y="2778"/>
                <a:ext cx="26" cy="5"/>
              </a:xfrm>
              <a:custGeom>
                <a:avLst/>
                <a:gdLst>
                  <a:gd name="T0" fmla="*/ 0 w 77"/>
                  <a:gd name="T1" fmla="*/ 0 h 17"/>
                  <a:gd name="T2" fmla="*/ 0 w 77"/>
                  <a:gd name="T3" fmla="*/ 0 h 17"/>
                  <a:gd name="T4" fmla="*/ 0 w 77"/>
                  <a:gd name="T5" fmla="*/ 0 h 17"/>
                  <a:gd name="T6" fmla="*/ 0 w 77"/>
                  <a:gd name="T7" fmla="*/ 0 h 17"/>
                  <a:gd name="T8" fmla="*/ 0 w 77"/>
                  <a:gd name="T9" fmla="*/ 0 h 17"/>
                  <a:gd name="T10" fmla="*/ 0 w 77"/>
                  <a:gd name="T11" fmla="*/ 0 h 17"/>
                  <a:gd name="T12" fmla="*/ 0 w 77"/>
                  <a:gd name="T13" fmla="*/ 0 h 17"/>
                  <a:gd name="T14" fmla="*/ 0 w 77"/>
                  <a:gd name="T15" fmla="*/ 0 h 17"/>
                  <a:gd name="T16" fmla="*/ 0 w 77"/>
                  <a:gd name="T17" fmla="*/ 0 h 17"/>
                  <a:gd name="T18" fmla="*/ 0 w 77"/>
                  <a:gd name="T19" fmla="*/ 0 h 17"/>
                  <a:gd name="T20" fmla="*/ 0 w 77"/>
                  <a:gd name="T21" fmla="*/ 0 h 17"/>
                  <a:gd name="T22" fmla="*/ 0 w 77"/>
                  <a:gd name="T23" fmla="*/ 0 h 17"/>
                  <a:gd name="T24" fmla="*/ 0 w 77"/>
                  <a:gd name="T25" fmla="*/ 0 h 17"/>
                  <a:gd name="T26" fmla="*/ 0 w 77"/>
                  <a:gd name="T27" fmla="*/ 0 h 17"/>
                  <a:gd name="T28" fmla="*/ 0 w 77"/>
                  <a:gd name="T29" fmla="*/ 0 h 17"/>
                  <a:gd name="T30" fmla="*/ 0 w 77"/>
                  <a:gd name="T31" fmla="*/ 0 h 17"/>
                  <a:gd name="T32" fmla="*/ 0 w 7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7"/>
                  <a:gd name="T53" fmla="*/ 77 w 7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7">
                    <a:moveTo>
                      <a:pt x="23" y="0"/>
                    </a:moveTo>
                    <a:lnTo>
                      <a:pt x="15" y="2"/>
                    </a:lnTo>
                    <a:lnTo>
                      <a:pt x="7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6" y="13"/>
                    </a:lnTo>
                    <a:lnTo>
                      <a:pt x="17" y="15"/>
                    </a:lnTo>
                    <a:lnTo>
                      <a:pt x="29" y="16"/>
                    </a:lnTo>
                    <a:lnTo>
                      <a:pt x="40" y="16"/>
                    </a:lnTo>
                    <a:lnTo>
                      <a:pt x="51" y="16"/>
                    </a:lnTo>
                    <a:lnTo>
                      <a:pt x="61" y="15"/>
                    </a:lnTo>
                    <a:lnTo>
                      <a:pt x="71" y="12"/>
                    </a:lnTo>
                    <a:lnTo>
                      <a:pt x="76" y="10"/>
                    </a:lnTo>
                    <a:lnTo>
                      <a:pt x="74" y="6"/>
                    </a:lnTo>
                    <a:lnTo>
                      <a:pt x="70" y="2"/>
                    </a:lnTo>
                    <a:lnTo>
                      <a:pt x="65" y="1"/>
                    </a:lnTo>
                    <a:lnTo>
                      <a:pt x="51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815"/>
              <p:cNvSpPr>
                <a:spLocks/>
              </p:cNvSpPr>
              <p:nvPr/>
            </p:nvSpPr>
            <p:spPr bwMode="auto">
              <a:xfrm flipH="1">
                <a:off x="1455" y="2726"/>
                <a:ext cx="57" cy="62"/>
              </a:xfrm>
              <a:custGeom>
                <a:avLst/>
                <a:gdLst>
                  <a:gd name="T0" fmla="*/ 0 w 170"/>
                  <a:gd name="T1" fmla="*/ 0 h 234"/>
                  <a:gd name="T2" fmla="*/ 0 w 170"/>
                  <a:gd name="T3" fmla="*/ 0 h 234"/>
                  <a:gd name="T4" fmla="*/ 0 w 170"/>
                  <a:gd name="T5" fmla="*/ 0 h 234"/>
                  <a:gd name="T6" fmla="*/ 0 w 170"/>
                  <a:gd name="T7" fmla="*/ 0 h 234"/>
                  <a:gd name="T8" fmla="*/ 0 w 170"/>
                  <a:gd name="T9" fmla="*/ 0 h 234"/>
                  <a:gd name="T10" fmla="*/ 0 w 170"/>
                  <a:gd name="T11" fmla="*/ 0 h 234"/>
                  <a:gd name="T12" fmla="*/ 0 w 170"/>
                  <a:gd name="T13" fmla="*/ 0 h 234"/>
                  <a:gd name="T14" fmla="*/ 0 w 170"/>
                  <a:gd name="T15" fmla="*/ 0 h 234"/>
                  <a:gd name="T16" fmla="*/ 0 w 170"/>
                  <a:gd name="T17" fmla="*/ 0 h 2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"/>
                  <a:gd name="T28" fmla="*/ 0 h 234"/>
                  <a:gd name="T29" fmla="*/ 170 w 170"/>
                  <a:gd name="T30" fmla="*/ 234 h 2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" h="234">
                    <a:moveTo>
                      <a:pt x="169" y="0"/>
                    </a:moveTo>
                    <a:lnTo>
                      <a:pt x="13" y="142"/>
                    </a:lnTo>
                    <a:lnTo>
                      <a:pt x="13" y="63"/>
                    </a:lnTo>
                    <a:lnTo>
                      <a:pt x="24" y="61"/>
                    </a:lnTo>
                    <a:lnTo>
                      <a:pt x="14" y="33"/>
                    </a:lnTo>
                    <a:lnTo>
                      <a:pt x="0" y="46"/>
                    </a:lnTo>
                    <a:lnTo>
                      <a:pt x="0" y="167"/>
                    </a:lnTo>
                    <a:lnTo>
                      <a:pt x="6" y="167"/>
                    </a:lnTo>
                    <a:lnTo>
                      <a:pt x="6" y="233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816"/>
              <p:cNvSpPr>
                <a:spLocks/>
              </p:cNvSpPr>
              <p:nvPr/>
            </p:nvSpPr>
            <p:spPr bwMode="auto">
              <a:xfrm flipH="1">
                <a:off x="1394" y="2756"/>
                <a:ext cx="112" cy="32"/>
              </a:xfrm>
              <a:custGeom>
                <a:avLst/>
                <a:gdLst>
                  <a:gd name="T0" fmla="*/ 0 w 336"/>
                  <a:gd name="T1" fmla="*/ 0 h 120"/>
                  <a:gd name="T2" fmla="*/ 0 w 336"/>
                  <a:gd name="T3" fmla="*/ 0 h 120"/>
                  <a:gd name="T4" fmla="*/ 0 w 336"/>
                  <a:gd name="T5" fmla="*/ 0 h 120"/>
                  <a:gd name="T6" fmla="*/ 0 w 336"/>
                  <a:gd name="T7" fmla="*/ 0 h 120"/>
                  <a:gd name="T8" fmla="*/ 0 w 336"/>
                  <a:gd name="T9" fmla="*/ 0 h 120"/>
                  <a:gd name="T10" fmla="*/ 0 w 336"/>
                  <a:gd name="T11" fmla="*/ 0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6"/>
                  <a:gd name="T19" fmla="*/ 0 h 120"/>
                  <a:gd name="T20" fmla="*/ 336 w 336"/>
                  <a:gd name="T21" fmla="*/ 120 h 1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6" h="120">
                    <a:moveTo>
                      <a:pt x="0" y="119"/>
                    </a:moveTo>
                    <a:lnTo>
                      <a:pt x="0" y="105"/>
                    </a:lnTo>
                    <a:lnTo>
                      <a:pt x="220" y="0"/>
                    </a:lnTo>
                    <a:lnTo>
                      <a:pt x="226" y="17"/>
                    </a:lnTo>
                    <a:lnTo>
                      <a:pt x="309" y="17"/>
                    </a:lnTo>
                    <a:lnTo>
                      <a:pt x="335" y="8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817"/>
              <p:cNvSpPr>
                <a:spLocks/>
              </p:cNvSpPr>
              <p:nvPr/>
            </p:nvSpPr>
            <p:spPr bwMode="auto">
              <a:xfrm flipH="1">
                <a:off x="1335" y="2762"/>
                <a:ext cx="52" cy="26"/>
              </a:xfrm>
              <a:custGeom>
                <a:avLst/>
                <a:gdLst>
                  <a:gd name="T0" fmla="*/ 0 w 157"/>
                  <a:gd name="T1" fmla="*/ 0 h 97"/>
                  <a:gd name="T2" fmla="*/ 0 w 157"/>
                  <a:gd name="T3" fmla="*/ 0 h 97"/>
                  <a:gd name="T4" fmla="*/ 0 w 157"/>
                  <a:gd name="T5" fmla="*/ 0 h 97"/>
                  <a:gd name="T6" fmla="*/ 0 60000 65536"/>
                  <a:gd name="T7" fmla="*/ 0 60000 65536"/>
                  <a:gd name="T8" fmla="*/ 0 60000 65536"/>
                  <a:gd name="T9" fmla="*/ 0 w 157"/>
                  <a:gd name="T10" fmla="*/ 0 h 97"/>
                  <a:gd name="T11" fmla="*/ 157 w 157"/>
                  <a:gd name="T12" fmla="*/ 97 h 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7" h="97">
                    <a:moveTo>
                      <a:pt x="0" y="65"/>
                    </a:moveTo>
                    <a:lnTo>
                      <a:pt x="42" y="0"/>
                    </a:lnTo>
                    <a:lnTo>
                      <a:pt x="156" y="9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818"/>
              <p:cNvSpPr>
                <a:spLocks/>
              </p:cNvSpPr>
              <p:nvPr/>
            </p:nvSpPr>
            <p:spPr bwMode="auto">
              <a:xfrm flipH="1">
                <a:off x="1235" y="2762"/>
                <a:ext cx="95" cy="26"/>
              </a:xfrm>
              <a:custGeom>
                <a:avLst/>
                <a:gdLst>
                  <a:gd name="T0" fmla="*/ 0 w 287"/>
                  <a:gd name="T1" fmla="*/ 0 h 97"/>
                  <a:gd name="T2" fmla="*/ 0 w 287"/>
                  <a:gd name="T3" fmla="*/ 0 h 97"/>
                  <a:gd name="T4" fmla="*/ 0 w 287"/>
                  <a:gd name="T5" fmla="*/ 0 h 97"/>
                  <a:gd name="T6" fmla="*/ 0 w 287"/>
                  <a:gd name="T7" fmla="*/ 0 h 97"/>
                  <a:gd name="T8" fmla="*/ 0 w 287"/>
                  <a:gd name="T9" fmla="*/ 0 h 97"/>
                  <a:gd name="T10" fmla="*/ 0 w 287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"/>
                  <a:gd name="T19" fmla="*/ 0 h 97"/>
                  <a:gd name="T20" fmla="*/ 287 w 287"/>
                  <a:gd name="T21" fmla="*/ 97 h 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" h="97">
                    <a:moveTo>
                      <a:pt x="0" y="96"/>
                    </a:moveTo>
                    <a:lnTo>
                      <a:pt x="27" y="0"/>
                    </a:lnTo>
                    <a:lnTo>
                      <a:pt x="138" y="9"/>
                    </a:lnTo>
                    <a:lnTo>
                      <a:pt x="191" y="19"/>
                    </a:lnTo>
                    <a:lnTo>
                      <a:pt x="277" y="77"/>
                    </a:lnTo>
                    <a:lnTo>
                      <a:pt x="286" y="82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819"/>
              <p:cNvSpPr>
                <a:spLocks/>
              </p:cNvSpPr>
              <p:nvPr/>
            </p:nvSpPr>
            <p:spPr bwMode="auto">
              <a:xfrm flipH="1">
                <a:off x="1226" y="2725"/>
                <a:ext cx="128" cy="57"/>
              </a:xfrm>
              <a:custGeom>
                <a:avLst/>
                <a:gdLst>
                  <a:gd name="T0" fmla="*/ 1 w 384"/>
                  <a:gd name="T1" fmla="*/ 0 h 216"/>
                  <a:gd name="T2" fmla="*/ 1 w 384"/>
                  <a:gd name="T3" fmla="*/ 0 h 216"/>
                  <a:gd name="T4" fmla="*/ 0 w 384"/>
                  <a:gd name="T5" fmla="*/ 0 h 216"/>
                  <a:gd name="T6" fmla="*/ 0 w 384"/>
                  <a:gd name="T7" fmla="*/ 0 h 216"/>
                  <a:gd name="T8" fmla="*/ 0 w 384"/>
                  <a:gd name="T9" fmla="*/ 0 h 216"/>
                  <a:gd name="T10" fmla="*/ 0 w 384"/>
                  <a:gd name="T11" fmla="*/ 0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4"/>
                  <a:gd name="T19" fmla="*/ 0 h 216"/>
                  <a:gd name="T20" fmla="*/ 384 w 384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4" h="216">
                    <a:moveTo>
                      <a:pt x="383" y="215"/>
                    </a:moveTo>
                    <a:lnTo>
                      <a:pt x="382" y="144"/>
                    </a:lnTo>
                    <a:lnTo>
                      <a:pt x="241" y="10"/>
                    </a:lnTo>
                    <a:lnTo>
                      <a:pt x="179" y="9"/>
                    </a:lnTo>
                    <a:lnTo>
                      <a:pt x="170" y="0"/>
                    </a:lnTo>
                    <a:lnTo>
                      <a:pt x="0" y="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Freeform 820"/>
              <p:cNvSpPr>
                <a:spLocks/>
              </p:cNvSpPr>
              <p:nvPr/>
            </p:nvSpPr>
            <p:spPr bwMode="auto">
              <a:xfrm flipH="1">
                <a:off x="1353" y="2726"/>
                <a:ext cx="153" cy="54"/>
              </a:xfrm>
              <a:custGeom>
                <a:avLst/>
                <a:gdLst>
                  <a:gd name="T0" fmla="*/ 1 w 460"/>
                  <a:gd name="T1" fmla="*/ 0 h 205"/>
                  <a:gd name="T2" fmla="*/ 1 w 460"/>
                  <a:gd name="T3" fmla="*/ 0 h 205"/>
                  <a:gd name="T4" fmla="*/ 1 w 460"/>
                  <a:gd name="T5" fmla="*/ 0 h 205"/>
                  <a:gd name="T6" fmla="*/ 1 w 460"/>
                  <a:gd name="T7" fmla="*/ 0 h 205"/>
                  <a:gd name="T8" fmla="*/ 1 w 460"/>
                  <a:gd name="T9" fmla="*/ 0 h 205"/>
                  <a:gd name="T10" fmla="*/ 1 w 460"/>
                  <a:gd name="T11" fmla="*/ 0 h 205"/>
                  <a:gd name="T12" fmla="*/ 1 w 460"/>
                  <a:gd name="T13" fmla="*/ 0 h 205"/>
                  <a:gd name="T14" fmla="*/ 0 w 460"/>
                  <a:gd name="T15" fmla="*/ 0 h 205"/>
                  <a:gd name="T16" fmla="*/ 0 w 460"/>
                  <a:gd name="T17" fmla="*/ 0 h 205"/>
                  <a:gd name="T18" fmla="*/ 0 w 460"/>
                  <a:gd name="T19" fmla="*/ 0 h 205"/>
                  <a:gd name="T20" fmla="*/ 0 w 460"/>
                  <a:gd name="T21" fmla="*/ 0 h 205"/>
                  <a:gd name="T22" fmla="*/ 0 w 460"/>
                  <a:gd name="T23" fmla="*/ 0 h 205"/>
                  <a:gd name="T24" fmla="*/ 0 w 460"/>
                  <a:gd name="T25" fmla="*/ 0 h 205"/>
                  <a:gd name="T26" fmla="*/ 0 w 460"/>
                  <a:gd name="T27" fmla="*/ 0 h 205"/>
                  <a:gd name="T28" fmla="*/ 0 w 460"/>
                  <a:gd name="T29" fmla="*/ 0 h 205"/>
                  <a:gd name="T30" fmla="*/ 0 w 460"/>
                  <a:gd name="T31" fmla="*/ 0 h 205"/>
                  <a:gd name="T32" fmla="*/ 0 w 460"/>
                  <a:gd name="T33" fmla="*/ 0 h 205"/>
                  <a:gd name="T34" fmla="*/ 0 w 460"/>
                  <a:gd name="T35" fmla="*/ 0 h 205"/>
                  <a:gd name="T36" fmla="*/ 0 w 460"/>
                  <a:gd name="T37" fmla="*/ 0 h 2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0"/>
                  <a:gd name="T58" fmla="*/ 0 h 205"/>
                  <a:gd name="T59" fmla="*/ 460 w 460"/>
                  <a:gd name="T60" fmla="*/ 205 h 20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0" h="205">
                    <a:moveTo>
                      <a:pt x="459" y="0"/>
                    </a:moveTo>
                    <a:lnTo>
                      <a:pt x="426" y="5"/>
                    </a:lnTo>
                    <a:lnTo>
                      <a:pt x="426" y="17"/>
                    </a:lnTo>
                    <a:lnTo>
                      <a:pt x="414" y="17"/>
                    </a:lnTo>
                    <a:lnTo>
                      <a:pt x="414" y="39"/>
                    </a:lnTo>
                    <a:lnTo>
                      <a:pt x="376" y="53"/>
                    </a:lnTo>
                    <a:lnTo>
                      <a:pt x="376" y="58"/>
                    </a:lnTo>
                    <a:lnTo>
                      <a:pt x="157" y="58"/>
                    </a:lnTo>
                    <a:lnTo>
                      <a:pt x="157" y="66"/>
                    </a:lnTo>
                    <a:lnTo>
                      <a:pt x="25" y="166"/>
                    </a:lnTo>
                    <a:lnTo>
                      <a:pt x="0" y="167"/>
                    </a:lnTo>
                    <a:lnTo>
                      <a:pt x="0" y="204"/>
                    </a:lnTo>
                    <a:lnTo>
                      <a:pt x="10" y="204"/>
                    </a:lnTo>
                    <a:lnTo>
                      <a:pt x="217" y="96"/>
                    </a:lnTo>
                    <a:lnTo>
                      <a:pt x="217" y="85"/>
                    </a:lnTo>
                    <a:lnTo>
                      <a:pt x="183" y="82"/>
                    </a:lnTo>
                    <a:lnTo>
                      <a:pt x="183" y="76"/>
                    </a:lnTo>
                    <a:lnTo>
                      <a:pt x="156" y="76"/>
                    </a:lnTo>
                    <a:lnTo>
                      <a:pt x="156" y="66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821"/>
              <p:cNvSpPr>
                <a:spLocks/>
              </p:cNvSpPr>
              <p:nvPr/>
            </p:nvSpPr>
            <p:spPr bwMode="auto">
              <a:xfrm flipH="1">
                <a:off x="1494" y="2785"/>
                <a:ext cx="27" cy="6"/>
              </a:xfrm>
              <a:custGeom>
                <a:avLst/>
                <a:gdLst>
                  <a:gd name="T0" fmla="*/ 0 w 81"/>
                  <a:gd name="T1" fmla="*/ 0 h 21"/>
                  <a:gd name="T2" fmla="*/ 0 w 81"/>
                  <a:gd name="T3" fmla="*/ 0 h 21"/>
                  <a:gd name="T4" fmla="*/ 0 w 81"/>
                  <a:gd name="T5" fmla="*/ 0 h 21"/>
                  <a:gd name="T6" fmla="*/ 0 w 81"/>
                  <a:gd name="T7" fmla="*/ 0 h 21"/>
                  <a:gd name="T8" fmla="*/ 0 w 81"/>
                  <a:gd name="T9" fmla="*/ 0 h 21"/>
                  <a:gd name="T10" fmla="*/ 0 w 81"/>
                  <a:gd name="T11" fmla="*/ 0 h 21"/>
                  <a:gd name="T12" fmla="*/ 0 w 81"/>
                  <a:gd name="T13" fmla="*/ 0 h 21"/>
                  <a:gd name="T14" fmla="*/ 0 w 81"/>
                  <a:gd name="T15" fmla="*/ 0 h 21"/>
                  <a:gd name="T16" fmla="*/ 0 w 81"/>
                  <a:gd name="T17" fmla="*/ 0 h 21"/>
                  <a:gd name="T18" fmla="*/ 0 w 81"/>
                  <a:gd name="T19" fmla="*/ 0 h 21"/>
                  <a:gd name="T20" fmla="*/ 0 w 81"/>
                  <a:gd name="T21" fmla="*/ 0 h 21"/>
                  <a:gd name="T22" fmla="*/ 0 w 81"/>
                  <a:gd name="T23" fmla="*/ 0 h 21"/>
                  <a:gd name="T24" fmla="*/ 0 w 81"/>
                  <a:gd name="T25" fmla="*/ 0 h 21"/>
                  <a:gd name="T26" fmla="*/ 0 w 81"/>
                  <a:gd name="T27" fmla="*/ 0 h 21"/>
                  <a:gd name="T28" fmla="*/ 0 w 81"/>
                  <a:gd name="T29" fmla="*/ 0 h 21"/>
                  <a:gd name="T30" fmla="*/ 0 w 81"/>
                  <a:gd name="T31" fmla="*/ 0 h 21"/>
                  <a:gd name="T32" fmla="*/ 0 w 81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21"/>
                  <a:gd name="T53" fmla="*/ 81 w 81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21">
                    <a:moveTo>
                      <a:pt x="32" y="1"/>
                    </a:moveTo>
                    <a:lnTo>
                      <a:pt x="20" y="3"/>
                    </a:lnTo>
                    <a:lnTo>
                      <a:pt x="11" y="6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7" y="16"/>
                    </a:lnTo>
                    <a:lnTo>
                      <a:pt x="18" y="19"/>
                    </a:lnTo>
                    <a:lnTo>
                      <a:pt x="30" y="20"/>
                    </a:lnTo>
                    <a:lnTo>
                      <a:pt x="40" y="20"/>
                    </a:lnTo>
                    <a:lnTo>
                      <a:pt x="51" y="20"/>
                    </a:lnTo>
                    <a:lnTo>
                      <a:pt x="62" y="18"/>
                    </a:lnTo>
                    <a:lnTo>
                      <a:pt x="73" y="16"/>
                    </a:lnTo>
                    <a:lnTo>
                      <a:pt x="79" y="13"/>
                    </a:lnTo>
                    <a:lnTo>
                      <a:pt x="80" y="9"/>
                    </a:lnTo>
                    <a:lnTo>
                      <a:pt x="73" y="5"/>
                    </a:lnTo>
                    <a:lnTo>
                      <a:pt x="66" y="4"/>
                    </a:lnTo>
                    <a:lnTo>
                      <a:pt x="46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Freeform 822"/>
              <p:cNvSpPr>
                <a:spLocks/>
              </p:cNvSpPr>
              <p:nvPr/>
            </p:nvSpPr>
            <p:spPr bwMode="auto">
              <a:xfrm flipH="1">
                <a:off x="1316" y="2785"/>
                <a:ext cx="33" cy="7"/>
              </a:xfrm>
              <a:custGeom>
                <a:avLst/>
                <a:gdLst>
                  <a:gd name="T0" fmla="*/ 0 w 101"/>
                  <a:gd name="T1" fmla="*/ 0 h 26"/>
                  <a:gd name="T2" fmla="*/ 0 w 101"/>
                  <a:gd name="T3" fmla="*/ 0 h 26"/>
                  <a:gd name="T4" fmla="*/ 0 w 101"/>
                  <a:gd name="T5" fmla="*/ 0 h 26"/>
                  <a:gd name="T6" fmla="*/ 0 w 101"/>
                  <a:gd name="T7" fmla="*/ 0 h 26"/>
                  <a:gd name="T8" fmla="*/ 0 w 101"/>
                  <a:gd name="T9" fmla="*/ 0 h 26"/>
                  <a:gd name="T10" fmla="*/ 0 w 101"/>
                  <a:gd name="T11" fmla="*/ 0 h 26"/>
                  <a:gd name="T12" fmla="*/ 0 w 101"/>
                  <a:gd name="T13" fmla="*/ 0 h 26"/>
                  <a:gd name="T14" fmla="*/ 0 w 101"/>
                  <a:gd name="T15" fmla="*/ 0 h 26"/>
                  <a:gd name="T16" fmla="*/ 0 w 101"/>
                  <a:gd name="T17" fmla="*/ 0 h 26"/>
                  <a:gd name="T18" fmla="*/ 0 w 101"/>
                  <a:gd name="T19" fmla="*/ 0 h 26"/>
                  <a:gd name="T20" fmla="*/ 0 w 101"/>
                  <a:gd name="T21" fmla="*/ 0 h 26"/>
                  <a:gd name="T22" fmla="*/ 0 w 101"/>
                  <a:gd name="T23" fmla="*/ 0 h 26"/>
                  <a:gd name="T24" fmla="*/ 0 w 101"/>
                  <a:gd name="T25" fmla="*/ 0 h 26"/>
                  <a:gd name="T26" fmla="*/ 0 w 101"/>
                  <a:gd name="T27" fmla="*/ 0 h 26"/>
                  <a:gd name="T28" fmla="*/ 0 w 101"/>
                  <a:gd name="T29" fmla="*/ 0 h 26"/>
                  <a:gd name="T30" fmla="*/ 0 w 101"/>
                  <a:gd name="T31" fmla="*/ 0 h 26"/>
                  <a:gd name="T32" fmla="*/ 0 w 101"/>
                  <a:gd name="T33" fmla="*/ 0 h 26"/>
                  <a:gd name="T34" fmla="*/ 0 w 101"/>
                  <a:gd name="T35" fmla="*/ 0 h 26"/>
                  <a:gd name="T36" fmla="*/ 0 w 101"/>
                  <a:gd name="T37" fmla="*/ 0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1"/>
                  <a:gd name="T58" fmla="*/ 0 h 26"/>
                  <a:gd name="T59" fmla="*/ 101 w 101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1" h="26">
                    <a:moveTo>
                      <a:pt x="33" y="1"/>
                    </a:moveTo>
                    <a:lnTo>
                      <a:pt x="24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7" y="19"/>
                    </a:lnTo>
                    <a:lnTo>
                      <a:pt x="20" y="23"/>
                    </a:lnTo>
                    <a:lnTo>
                      <a:pt x="31" y="24"/>
                    </a:lnTo>
                    <a:lnTo>
                      <a:pt x="43" y="24"/>
                    </a:lnTo>
                    <a:lnTo>
                      <a:pt x="59" y="25"/>
                    </a:lnTo>
                    <a:lnTo>
                      <a:pt x="70" y="23"/>
                    </a:lnTo>
                    <a:lnTo>
                      <a:pt x="83" y="22"/>
                    </a:lnTo>
                    <a:lnTo>
                      <a:pt x="95" y="18"/>
                    </a:lnTo>
                    <a:lnTo>
                      <a:pt x="100" y="13"/>
                    </a:lnTo>
                    <a:lnTo>
                      <a:pt x="98" y="8"/>
                    </a:lnTo>
                    <a:lnTo>
                      <a:pt x="91" y="5"/>
                    </a:lnTo>
                    <a:lnTo>
                      <a:pt x="80" y="2"/>
                    </a:lnTo>
                    <a:lnTo>
                      <a:pt x="70" y="1"/>
                    </a:lnTo>
                    <a:lnTo>
                      <a:pt x="6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823"/>
              <p:cNvSpPr>
                <a:spLocks/>
              </p:cNvSpPr>
              <p:nvPr/>
            </p:nvSpPr>
            <p:spPr bwMode="auto">
              <a:xfrm flipH="1">
                <a:off x="1218" y="2783"/>
                <a:ext cx="27" cy="5"/>
              </a:xfrm>
              <a:custGeom>
                <a:avLst/>
                <a:gdLst>
                  <a:gd name="T0" fmla="*/ 0 w 81"/>
                  <a:gd name="T1" fmla="*/ 0 h 17"/>
                  <a:gd name="T2" fmla="*/ 0 w 81"/>
                  <a:gd name="T3" fmla="*/ 0 h 17"/>
                  <a:gd name="T4" fmla="*/ 0 w 81"/>
                  <a:gd name="T5" fmla="*/ 0 h 17"/>
                  <a:gd name="T6" fmla="*/ 0 w 81"/>
                  <a:gd name="T7" fmla="*/ 0 h 17"/>
                  <a:gd name="T8" fmla="*/ 0 w 81"/>
                  <a:gd name="T9" fmla="*/ 0 h 17"/>
                  <a:gd name="T10" fmla="*/ 0 w 81"/>
                  <a:gd name="T11" fmla="*/ 0 h 17"/>
                  <a:gd name="T12" fmla="*/ 0 w 81"/>
                  <a:gd name="T13" fmla="*/ 0 h 17"/>
                  <a:gd name="T14" fmla="*/ 0 w 81"/>
                  <a:gd name="T15" fmla="*/ 0 h 17"/>
                  <a:gd name="T16" fmla="*/ 0 w 81"/>
                  <a:gd name="T17" fmla="*/ 0 h 17"/>
                  <a:gd name="T18" fmla="*/ 0 w 81"/>
                  <a:gd name="T19" fmla="*/ 0 h 17"/>
                  <a:gd name="T20" fmla="*/ 0 w 81"/>
                  <a:gd name="T21" fmla="*/ 0 h 17"/>
                  <a:gd name="T22" fmla="*/ 0 w 81"/>
                  <a:gd name="T23" fmla="*/ 0 h 17"/>
                  <a:gd name="T24" fmla="*/ 0 w 81"/>
                  <a:gd name="T25" fmla="*/ 0 h 17"/>
                  <a:gd name="T26" fmla="*/ 0 w 81"/>
                  <a:gd name="T27" fmla="*/ 0 h 17"/>
                  <a:gd name="T28" fmla="*/ 0 w 81"/>
                  <a:gd name="T29" fmla="*/ 0 h 17"/>
                  <a:gd name="T30" fmla="*/ 0 w 81"/>
                  <a:gd name="T31" fmla="*/ 0 h 17"/>
                  <a:gd name="T32" fmla="*/ 0 w 81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17"/>
                  <a:gd name="T53" fmla="*/ 81 w 81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17">
                    <a:moveTo>
                      <a:pt x="23" y="0"/>
                    </a:moveTo>
                    <a:lnTo>
                      <a:pt x="15" y="2"/>
                    </a:lnTo>
                    <a:lnTo>
                      <a:pt x="7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6" y="13"/>
                    </a:lnTo>
                    <a:lnTo>
                      <a:pt x="18" y="15"/>
                    </a:lnTo>
                    <a:lnTo>
                      <a:pt x="30" y="16"/>
                    </a:lnTo>
                    <a:lnTo>
                      <a:pt x="40" y="16"/>
                    </a:lnTo>
                    <a:lnTo>
                      <a:pt x="51" y="16"/>
                    </a:lnTo>
                    <a:lnTo>
                      <a:pt x="62" y="15"/>
                    </a:lnTo>
                    <a:lnTo>
                      <a:pt x="72" y="12"/>
                    </a:lnTo>
                    <a:lnTo>
                      <a:pt x="79" y="10"/>
                    </a:lnTo>
                    <a:lnTo>
                      <a:pt x="80" y="6"/>
                    </a:lnTo>
                    <a:lnTo>
                      <a:pt x="73" y="2"/>
                    </a:lnTo>
                    <a:lnTo>
                      <a:pt x="66" y="1"/>
                    </a:lnTo>
                    <a:lnTo>
                      <a:pt x="59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Freeform 824"/>
              <p:cNvSpPr>
                <a:spLocks/>
              </p:cNvSpPr>
              <p:nvPr/>
            </p:nvSpPr>
            <p:spPr bwMode="auto">
              <a:xfrm flipH="1">
                <a:off x="1234" y="2771"/>
                <a:ext cx="13" cy="9"/>
              </a:xfrm>
              <a:custGeom>
                <a:avLst/>
                <a:gdLst>
                  <a:gd name="T0" fmla="*/ 0 w 40"/>
                  <a:gd name="T1" fmla="*/ 0 h 34"/>
                  <a:gd name="T2" fmla="*/ 0 w 40"/>
                  <a:gd name="T3" fmla="*/ 0 h 34"/>
                  <a:gd name="T4" fmla="*/ 0 w 40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34"/>
                  <a:gd name="T11" fmla="*/ 40 w 40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34">
                    <a:moveTo>
                      <a:pt x="0" y="6"/>
                    </a:moveTo>
                    <a:lnTo>
                      <a:pt x="39" y="33"/>
                    </a:lnTo>
                    <a:lnTo>
                      <a:pt x="18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Line 825"/>
              <p:cNvSpPr>
                <a:spLocks noChangeShapeType="1"/>
              </p:cNvSpPr>
              <p:nvPr/>
            </p:nvSpPr>
            <p:spPr bwMode="auto">
              <a:xfrm flipH="1">
                <a:off x="1508" y="2738"/>
                <a:ext cx="2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" name="Line 826"/>
              <p:cNvSpPr>
                <a:spLocks noChangeShapeType="1"/>
              </p:cNvSpPr>
              <p:nvPr/>
            </p:nvSpPr>
            <p:spPr bwMode="auto">
              <a:xfrm flipH="1" flipV="1">
                <a:off x="1376" y="2688"/>
                <a:ext cx="44" cy="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0" name="Line 827"/>
              <p:cNvSpPr>
                <a:spLocks noChangeShapeType="1"/>
              </p:cNvSpPr>
              <p:nvPr/>
            </p:nvSpPr>
            <p:spPr bwMode="auto">
              <a:xfrm flipH="1" flipV="1">
                <a:off x="1377" y="2684"/>
                <a:ext cx="37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1" name="Arc 828"/>
              <p:cNvSpPr>
                <a:spLocks/>
              </p:cNvSpPr>
              <p:nvPr/>
            </p:nvSpPr>
            <p:spPr bwMode="auto">
              <a:xfrm flipH="1">
                <a:off x="1418" y="2689"/>
                <a:ext cx="2" cy="2"/>
              </a:xfrm>
              <a:custGeom>
                <a:avLst/>
                <a:gdLst>
                  <a:gd name="T0" fmla="*/ 0 w 21600"/>
                  <a:gd name="T1" fmla="*/ 0 h 37950"/>
                  <a:gd name="T2" fmla="*/ 0 w 21600"/>
                  <a:gd name="T3" fmla="*/ 0 h 37950"/>
                  <a:gd name="T4" fmla="*/ 0 w 21600"/>
                  <a:gd name="T5" fmla="*/ 0 h 3795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950"/>
                  <a:gd name="T11" fmla="*/ 21600 w 21600"/>
                  <a:gd name="T12" fmla="*/ 37950 h 379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950" fill="none" extrusionOk="0">
                    <a:moveTo>
                      <a:pt x="8509" y="37949"/>
                    </a:moveTo>
                    <a:cubicBezTo>
                      <a:pt x="3147" y="33864"/>
                      <a:pt x="0" y="27509"/>
                      <a:pt x="0" y="20769"/>
                    </a:cubicBezTo>
                    <a:cubicBezTo>
                      <a:pt x="-1" y="11125"/>
                      <a:pt x="6393" y="2649"/>
                      <a:pt x="15666" y="0"/>
                    </a:cubicBezTo>
                  </a:path>
                  <a:path w="21600" h="37950" stroke="0" extrusionOk="0">
                    <a:moveTo>
                      <a:pt x="8509" y="37949"/>
                    </a:moveTo>
                    <a:cubicBezTo>
                      <a:pt x="3147" y="33864"/>
                      <a:pt x="0" y="27509"/>
                      <a:pt x="0" y="20769"/>
                    </a:cubicBezTo>
                    <a:cubicBezTo>
                      <a:pt x="-1" y="11125"/>
                      <a:pt x="6393" y="2649"/>
                      <a:pt x="15666" y="0"/>
                    </a:cubicBezTo>
                    <a:lnTo>
                      <a:pt x="21600" y="20769"/>
                    </a:lnTo>
                    <a:lnTo>
                      <a:pt x="8509" y="3794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2" name="Arc 829"/>
              <p:cNvSpPr>
                <a:spLocks/>
              </p:cNvSpPr>
              <p:nvPr/>
            </p:nvSpPr>
            <p:spPr bwMode="auto">
              <a:xfrm flipH="1">
                <a:off x="1413" y="2689"/>
                <a:ext cx="1" cy="2"/>
              </a:xfrm>
              <a:custGeom>
                <a:avLst/>
                <a:gdLst>
                  <a:gd name="T0" fmla="*/ 0 w 21600"/>
                  <a:gd name="T1" fmla="*/ 0 h 40230"/>
                  <a:gd name="T2" fmla="*/ 0 w 21600"/>
                  <a:gd name="T3" fmla="*/ 0 h 40230"/>
                  <a:gd name="T4" fmla="*/ 0 w 21600"/>
                  <a:gd name="T5" fmla="*/ 0 h 402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230"/>
                  <a:gd name="T11" fmla="*/ 21600 w 21600"/>
                  <a:gd name="T12" fmla="*/ 40230 h 402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230" fill="none" extrusionOk="0">
                    <a:moveTo>
                      <a:pt x="12826" y="40230"/>
                    </a:moveTo>
                    <a:cubicBezTo>
                      <a:pt x="5026" y="36763"/>
                      <a:pt x="0" y="29027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</a:path>
                  <a:path w="21600" h="40230" stroke="0" extrusionOk="0">
                    <a:moveTo>
                      <a:pt x="12826" y="40230"/>
                    </a:moveTo>
                    <a:cubicBezTo>
                      <a:pt x="5026" y="36763"/>
                      <a:pt x="0" y="29027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  <a:lnTo>
                      <a:pt x="21600" y="20492"/>
                    </a:lnTo>
                    <a:lnTo>
                      <a:pt x="12826" y="4023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3" name="Arc 830"/>
              <p:cNvSpPr>
                <a:spLocks/>
              </p:cNvSpPr>
              <p:nvPr/>
            </p:nvSpPr>
            <p:spPr bwMode="auto">
              <a:xfrm flipH="1">
                <a:off x="1422" y="2690"/>
                <a:ext cx="1" cy="2"/>
              </a:xfrm>
              <a:custGeom>
                <a:avLst/>
                <a:gdLst>
                  <a:gd name="T0" fmla="*/ 0 w 21600"/>
                  <a:gd name="T1" fmla="*/ 0 h 40430"/>
                  <a:gd name="T2" fmla="*/ 0 w 21600"/>
                  <a:gd name="T3" fmla="*/ 0 h 40430"/>
                  <a:gd name="T4" fmla="*/ 0 w 21600"/>
                  <a:gd name="T5" fmla="*/ 0 h 404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430"/>
                  <a:gd name="T11" fmla="*/ 21600 w 21600"/>
                  <a:gd name="T12" fmla="*/ 40430 h 404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430" fill="none" extrusionOk="0">
                    <a:moveTo>
                      <a:pt x="13291" y="40430"/>
                    </a:moveTo>
                    <a:cubicBezTo>
                      <a:pt x="5242" y="37076"/>
                      <a:pt x="0" y="29211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</a:path>
                  <a:path w="21600" h="40430" stroke="0" extrusionOk="0">
                    <a:moveTo>
                      <a:pt x="13291" y="40430"/>
                    </a:moveTo>
                    <a:cubicBezTo>
                      <a:pt x="5242" y="37076"/>
                      <a:pt x="0" y="29211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  <a:lnTo>
                      <a:pt x="21600" y="20492"/>
                    </a:lnTo>
                    <a:lnTo>
                      <a:pt x="13291" y="4043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4" name="Arc 831"/>
              <p:cNvSpPr>
                <a:spLocks/>
              </p:cNvSpPr>
              <p:nvPr/>
            </p:nvSpPr>
            <p:spPr bwMode="auto">
              <a:xfrm flipH="1">
                <a:off x="1395" y="2688"/>
                <a:ext cx="1" cy="1"/>
              </a:xfrm>
              <a:custGeom>
                <a:avLst/>
                <a:gdLst>
                  <a:gd name="T0" fmla="*/ 0 w 21600"/>
                  <a:gd name="T1" fmla="*/ 0 h 40230"/>
                  <a:gd name="T2" fmla="*/ 0 w 21600"/>
                  <a:gd name="T3" fmla="*/ 0 h 40230"/>
                  <a:gd name="T4" fmla="*/ 0 w 21600"/>
                  <a:gd name="T5" fmla="*/ 0 h 4023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230"/>
                  <a:gd name="T11" fmla="*/ 21600 w 21600"/>
                  <a:gd name="T12" fmla="*/ 40230 h 402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230" fill="none" extrusionOk="0">
                    <a:moveTo>
                      <a:pt x="12826" y="40230"/>
                    </a:moveTo>
                    <a:cubicBezTo>
                      <a:pt x="5026" y="36763"/>
                      <a:pt x="0" y="29027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</a:path>
                  <a:path w="21600" h="40230" stroke="0" extrusionOk="0">
                    <a:moveTo>
                      <a:pt x="12826" y="40230"/>
                    </a:moveTo>
                    <a:cubicBezTo>
                      <a:pt x="5026" y="36763"/>
                      <a:pt x="0" y="29027"/>
                      <a:pt x="0" y="20492"/>
                    </a:cubicBezTo>
                    <a:cubicBezTo>
                      <a:pt x="-1" y="11194"/>
                      <a:pt x="5949" y="2940"/>
                      <a:pt x="14769" y="0"/>
                    </a:cubicBezTo>
                    <a:lnTo>
                      <a:pt x="21600" y="20492"/>
                    </a:lnTo>
                    <a:lnTo>
                      <a:pt x="12826" y="4023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85" name="Group 832"/>
              <p:cNvGrpSpPr>
                <a:grpSpLocks/>
              </p:cNvGrpSpPr>
              <p:nvPr/>
            </p:nvGrpSpPr>
            <p:grpSpPr bwMode="auto">
              <a:xfrm>
                <a:off x="1302" y="2512"/>
                <a:ext cx="170" cy="182"/>
                <a:chOff x="1302" y="2512"/>
                <a:chExt cx="170" cy="182"/>
              </a:xfrm>
            </p:grpSpPr>
            <p:sp>
              <p:nvSpPr>
                <p:cNvPr id="405" name="Freeform 833"/>
                <p:cNvSpPr>
                  <a:spLocks/>
                </p:cNvSpPr>
                <p:nvPr/>
              </p:nvSpPr>
              <p:spPr bwMode="auto">
                <a:xfrm flipH="1">
                  <a:off x="1302" y="2512"/>
                  <a:ext cx="170" cy="182"/>
                </a:xfrm>
                <a:custGeom>
                  <a:avLst/>
                  <a:gdLst>
                    <a:gd name="T0" fmla="*/ 0 w 513"/>
                    <a:gd name="T1" fmla="*/ 0 h 691"/>
                    <a:gd name="T2" fmla="*/ 1 w 513"/>
                    <a:gd name="T3" fmla="*/ 0 h 691"/>
                    <a:gd name="T4" fmla="*/ 1 w 513"/>
                    <a:gd name="T5" fmla="*/ 0 h 691"/>
                    <a:gd name="T6" fmla="*/ 1 w 513"/>
                    <a:gd name="T7" fmla="*/ 0 h 691"/>
                    <a:gd name="T8" fmla="*/ 1 w 513"/>
                    <a:gd name="T9" fmla="*/ 0 h 691"/>
                    <a:gd name="T10" fmla="*/ 1 w 513"/>
                    <a:gd name="T11" fmla="*/ 0 h 691"/>
                    <a:gd name="T12" fmla="*/ 1 w 513"/>
                    <a:gd name="T13" fmla="*/ 0 h 691"/>
                    <a:gd name="T14" fmla="*/ 1 w 513"/>
                    <a:gd name="T15" fmla="*/ 0 h 691"/>
                    <a:gd name="T16" fmla="*/ 1 w 513"/>
                    <a:gd name="T17" fmla="*/ 0 h 691"/>
                    <a:gd name="T18" fmla="*/ 0 w 513"/>
                    <a:gd name="T19" fmla="*/ 0 h 691"/>
                    <a:gd name="T20" fmla="*/ 0 w 513"/>
                    <a:gd name="T21" fmla="*/ 0 h 691"/>
                    <a:gd name="T22" fmla="*/ 0 w 513"/>
                    <a:gd name="T23" fmla="*/ 0 h 691"/>
                    <a:gd name="T24" fmla="*/ 0 w 513"/>
                    <a:gd name="T25" fmla="*/ 0 h 691"/>
                    <a:gd name="T26" fmla="*/ 0 w 513"/>
                    <a:gd name="T27" fmla="*/ 0 h 691"/>
                    <a:gd name="T28" fmla="*/ 0 w 513"/>
                    <a:gd name="T29" fmla="*/ 0 h 691"/>
                    <a:gd name="T30" fmla="*/ 0 w 513"/>
                    <a:gd name="T31" fmla="*/ 0 h 691"/>
                    <a:gd name="T32" fmla="*/ 0 w 513"/>
                    <a:gd name="T33" fmla="*/ 0 h 691"/>
                    <a:gd name="T34" fmla="*/ 0 w 513"/>
                    <a:gd name="T35" fmla="*/ 0 h 691"/>
                    <a:gd name="T36" fmla="*/ 0 w 513"/>
                    <a:gd name="T37" fmla="*/ 0 h 691"/>
                    <a:gd name="T38" fmla="*/ 0 w 513"/>
                    <a:gd name="T39" fmla="*/ 0 h 691"/>
                    <a:gd name="T40" fmla="*/ 0 w 513"/>
                    <a:gd name="T41" fmla="*/ 0 h 69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13"/>
                    <a:gd name="T64" fmla="*/ 0 h 691"/>
                    <a:gd name="T65" fmla="*/ 513 w 513"/>
                    <a:gd name="T66" fmla="*/ 691 h 69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13" h="691">
                      <a:moveTo>
                        <a:pt x="0" y="690"/>
                      </a:moveTo>
                      <a:lnTo>
                        <a:pt x="423" y="597"/>
                      </a:lnTo>
                      <a:lnTo>
                        <a:pt x="475" y="262"/>
                      </a:lnTo>
                      <a:lnTo>
                        <a:pt x="486" y="250"/>
                      </a:lnTo>
                      <a:lnTo>
                        <a:pt x="486" y="241"/>
                      </a:lnTo>
                      <a:lnTo>
                        <a:pt x="481" y="233"/>
                      </a:lnTo>
                      <a:lnTo>
                        <a:pt x="512" y="22"/>
                      </a:lnTo>
                      <a:lnTo>
                        <a:pt x="486" y="19"/>
                      </a:lnTo>
                      <a:lnTo>
                        <a:pt x="487" y="0"/>
                      </a:lnTo>
                      <a:lnTo>
                        <a:pt x="160" y="69"/>
                      </a:lnTo>
                      <a:lnTo>
                        <a:pt x="146" y="136"/>
                      </a:lnTo>
                      <a:lnTo>
                        <a:pt x="256" y="112"/>
                      </a:lnTo>
                      <a:lnTo>
                        <a:pt x="260" y="120"/>
                      </a:lnTo>
                      <a:lnTo>
                        <a:pt x="272" y="126"/>
                      </a:lnTo>
                      <a:lnTo>
                        <a:pt x="94" y="212"/>
                      </a:lnTo>
                      <a:lnTo>
                        <a:pt x="60" y="381"/>
                      </a:lnTo>
                      <a:lnTo>
                        <a:pt x="68" y="386"/>
                      </a:lnTo>
                      <a:lnTo>
                        <a:pt x="57" y="391"/>
                      </a:lnTo>
                      <a:lnTo>
                        <a:pt x="60" y="404"/>
                      </a:lnTo>
                      <a:lnTo>
                        <a:pt x="50" y="410"/>
                      </a:lnTo>
                      <a:lnTo>
                        <a:pt x="0" y="69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6" name="Line 834"/>
                <p:cNvSpPr>
                  <a:spLocks noChangeShapeType="1"/>
                </p:cNvSpPr>
                <p:nvPr/>
              </p:nvSpPr>
              <p:spPr bwMode="auto">
                <a:xfrm flipH="1" flipV="1">
                  <a:off x="1314" y="2579"/>
                  <a:ext cx="138" cy="4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86" name="Arc 835"/>
              <p:cNvSpPr>
                <a:spLocks/>
              </p:cNvSpPr>
              <p:nvPr/>
            </p:nvSpPr>
            <p:spPr bwMode="auto">
              <a:xfrm flipH="1">
                <a:off x="1390" y="2687"/>
                <a:ext cx="1" cy="2"/>
              </a:xfrm>
              <a:custGeom>
                <a:avLst/>
                <a:gdLst>
                  <a:gd name="T0" fmla="*/ 0 w 21600"/>
                  <a:gd name="T1" fmla="*/ 0 h 40954"/>
                  <a:gd name="T2" fmla="*/ 0 w 21600"/>
                  <a:gd name="T3" fmla="*/ 0 h 40954"/>
                  <a:gd name="T4" fmla="*/ 0 w 21600"/>
                  <a:gd name="T5" fmla="*/ 0 h 4095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954"/>
                  <a:gd name="T11" fmla="*/ 21600 w 21600"/>
                  <a:gd name="T12" fmla="*/ 40954 h 409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954" fill="none" extrusionOk="0">
                    <a:moveTo>
                      <a:pt x="13910" y="40953"/>
                    </a:moveTo>
                    <a:cubicBezTo>
                      <a:pt x="5534" y="37762"/>
                      <a:pt x="0" y="29731"/>
                      <a:pt x="0" y="20769"/>
                    </a:cubicBezTo>
                    <a:cubicBezTo>
                      <a:pt x="-1" y="11125"/>
                      <a:pt x="6393" y="2649"/>
                      <a:pt x="15666" y="0"/>
                    </a:cubicBezTo>
                  </a:path>
                  <a:path w="21600" h="40954" stroke="0" extrusionOk="0">
                    <a:moveTo>
                      <a:pt x="13910" y="40953"/>
                    </a:moveTo>
                    <a:cubicBezTo>
                      <a:pt x="5534" y="37762"/>
                      <a:pt x="0" y="29731"/>
                      <a:pt x="0" y="20769"/>
                    </a:cubicBezTo>
                    <a:cubicBezTo>
                      <a:pt x="-1" y="11125"/>
                      <a:pt x="6393" y="2649"/>
                      <a:pt x="15666" y="0"/>
                    </a:cubicBezTo>
                    <a:lnTo>
                      <a:pt x="21600" y="20769"/>
                    </a:lnTo>
                    <a:lnTo>
                      <a:pt x="13910" y="40953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7" name="Arc 836"/>
              <p:cNvSpPr>
                <a:spLocks/>
              </p:cNvSpPr>
              <p:nvPr/>
            </p:nvSpPr>
            <p:spPr bwMode="auto">
              <a:xfrm flipH="1">
                <a:off x="1385" y="2687"/>
                <a:ext cx="1" cy="2"/>
              </a:xfrm>
              <a:custGeom>
                <a:avLst/>
                <a:gdLst>
                  <a:gd name="T0" fmla="*/ 0 w 21600"/>
                  <a:gd name="T1" fmla="*/ 0 h 36600"/>
                  <a:gd name="T2" fmla="*/ 0 w 21600"/>
                  <a:gd name="T3" fmla="*/ 0 h 36600"/>
                  <a:gd name="T4" fmla="*/ 0 w 21600"/>
                  <a:gd name="T5" fmla="*/ 0 h 36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600"/>
                  <a:gd name="T11" fmla="*/ 21600 w 21600"/>
                  <a:gd name="T12" fmla="*/ 36600 h 36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600" fill="none" extrusionOk="0">
                    <a:moveTo>
                      <a:pt x="8640" y="36600"/>
                    </a:moveTo>
                    <a:cubicBezTo>
                      <a:pt x="3200" y="32520"/>
                      <a:pt x="0" y="26118"/>
                      <a:pt x="0" y="19320"/>
                    </a:cubicBezTo>
                    <a:cubicBezTo>
                      <a:pt x="-1" y="11138"/>
                      <a:pt x="4622" y="3659"/>
                      <a:pt x="11940" y="0"/>
                    </a:cubicBezTo>
                  </a:path>
                  <a:path w="21600" h="36600" stroke="0" extrusionOk="0">
                    <a:moveTo>
                      <a:pt x="8640" y="36600"/>
                    </a:moveTo>
                    <a:cubicBezTo>
                      <a:pt x="3200" y="32520"/>
                      <a:pt x="0" y="26118"/>
                      <a:pt x="0" y="19320"/>
                    </a:cubicBezTo>
                    <a:cubicBezTo>
                      <a:pt x="-1" y="11138"/>
                      <a:pt x="4622" y="3659"/>
                      <a:pt x="11940" y="0"/>
                    </a:cubicBezTo>
                    <a:lnTo>
                      <a:pt x="21600" y="19320"/>
                    </a:lnTo>
                    <a:lnTo>
                      <a:pt x="8640" y="36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8" name="Oval 837"/>
              <p:cNvSpPr>
                <a:spLocks noChangeArrowheads="1"/>
              </p:cNvSpPr>
              <p:nvPr/>
            </p:nvSpPr>
            <p:spPr bwMode="auto">
              <a:xfrm flipH="1">
                <a:off x="1376" y="2686"/>
                <a:ext cx="2" cy="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89" name="Line 838"/>
              <p:cNvSpPr>
                <a:spLocks noChangeShapeType="1"/>
              </p:cNvSpPr>
              <p:nvPr/>
            </p:nvSpPr>
            <p:spPr bwMode="auto">
              <a:xfrm flipH="1" flipV="1">
                <a:off x="1398" y="2696"/>
                <a:ext cx="21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" name="Freeform 839"/>
              <p:cNvSpPr>
                <a:spLocks/>
              </p:cNvSpPr>
              <p:nvPr/>
            </p:nvSpPr>
            <p:spPr bwMode="auto">
              <a:xfrm flipH="1">
                <a:off x="1341" y="2671"/>
                <a:ext cx="33" cy="19"/>
              </a:xfrm>
              <a:custGeom>
                <a:avLst/>
                <a:gdLst>
                  <a:gd name="T0" fmla="*/ 0 w 99"/>
                  <a:gd name="T1" fmla="*/ 0 h 75"/>
                  <a:gd name="T2" fmla="*/ 0 w 99"/>
                  <a:gd name="T3" fmla="*/ 0 h 75"/>
                  <a:gd name="T4" fmla="*/ 0 w 99"/>
                  <a:gd name="T5" fmla="*/ 0 h 75"/>
                  <a:gd name="T6" fmla="*/ 0 w 99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"/>
                  <a:gd name="T13" fmla="*/ 0 h 75"/>
                  <a:gd name="T14" fmla="*/ 99 w 99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" h="75">
                    <a:moveTo>
                      <a:pt x="98" y="0"/>
                    </a:moveTo>
                    <a:lnTo>
                      <a:pt x="0" y="62"/>
                    </a:lnTo>
                    <a:lnTo>
                      <a:pt x="9" y="74"/>
                    </a:lnTo>
                    <a:lnTo>
                      <a:pt x="26" y="6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840"/>
              <p:cNvSpPr>
                <a:spLocks/>
              </p:cNvSpPr>
              <p:nvPr/>
            </p:nvSpPr>
            <p:spPr bwMode="auto">
              <a:xfrm flipH="1">
                <a:off x="1371" y="2690"/>
                <a:ext cx="28" cy="8"/>
              </a:xfrm>
              <a:custGeom>
                <a:avLst/>
                <a:gdLst>
                  <a:gd name="T0" fmla="*/ 0 w 84"/>
                  <a:gd name="T1" fmla="*/ 0 h 28"/>
                  <a:gd name="T2" fmla="*/ 0 w 84"/>
                  <a:gd name="T3" fmla="*/ 0 h 28"/>
                  <a:gd name="T4" fmla="*/ 0 w 84"/>
                  <a:gd name="T5" fmla="*/ 0 h 28"/>
                  <a:gd name="T6" fmla="*/ 0 w 8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28"/>
                  <a:gd name="T14" fmla="*/ 84 w 84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28">
                    <a:moveTo>
                      <a:pt x="83" y="0"/>
                    </a:moveTo>
                    <a:lnTo>
                      <a:pt x="66" y="9"/>
                    </a:lnTo>
                    <a:lnTo>
                      <a:pt x="66" y="20"/>
                    </a:lnTo>
                    <a:lnTo>
                      <a:pt x="0" y="27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841"/>
              <p:cNvSpPr>
                <a:spLocks/>
              </p:cNvSpPr>
              <p:nvPr/>
            </p:nvSpPr>
            <p:spPr bwMode="auto">
              <a:xfrm flipH="1">
                <a:off x="1389" y="2697"/>
                <a:ext cx="22" cy="3"/>
              </a:xfrm>
              <a:custGeom>
                <a:avLst/>
                <a:gdLst>
                  <a:gd name="T0" fmla="*/ 0 w 65"/>
                  <a:gd name="T1" fmla="*/ 0 h 13"/>
                  <a:gd name="T2" fmla="*/ 0 w 65"/>
                  <a:gd name="T3" fmla="*/ 0 h 13"/>
                  <a:gd name="T4" fmla="*/ 0 w 65"/>
                  <a:gd name="T5" fmla="*/ 0 h 13"/>
                  <a:gd name="T6" fmla="*/ 0 w 65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"/>
                  <a:gd name="T13" fmla="*/ 0 h 13"/>
                  <a:gd name="T14" fmla="*/ 65 w 65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" h="13">
                    <a:moveTo>
                      <a:pt x="0" y="12"/>
                    </a:moveTo>
                    <a:lnTo>
                      <a:pt x="0" y="12"/>
                    </a:lnTo>
                    <a:lnTo>
                      <a:pt x="64" y="6"/>
                    </a:lnTo>
                    <a:lnTo>
                      <a:pt x="63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842"/>
              <p:cNvSpPr>
                <a:spLocks/>
              </p:cNvSpPr>
              <p:nvPr/>
            </p:nvSpPr>
            <p:spPr bwMode="auto">
              <a:xfrm flipH="1">
                <a:off x="1391" y="2699"/>
                <a:ext cx="11" cy="17"/>
              </a:xfrm>
              <a:custGeom>
                <a:avLst/>
                <a:gdLst>
                  <a:gd name="T0" fmla="*/ 0 w 31"/>
                  <a:gd name="T1" fmla="*/ 0 h 63"/>
                  <a:gd name="T2" fmla="*/ 0 w 31"/>
                  <a:gd name="T3" fmla="*/ 0 h 63"/>
                  <a:gd name="T4" fmla="*/ 0 w 31"/>
                  <a:gd name="T5" fmla="*/ 0 h 63"/>
                  <a:gd name="T6" fmla="*/ 0 w 31"/>
                  <a:gd name="T7" fmla="*/ 0 h 63"/>
                  <a:gd name="T8" fmla="*/ 0 w 31"/>
                  <a:gd name="T9" fmla="*/ 0 h 63"/>
                  <a:gd name="T10" fmla="*/ 0 w 31"/>
                  <a:gd name="T11" fmla="*/ 0 h 63"/>
                  <a:gd name="T12" fmla="*/ 0 w 31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63"/>
                  <a:gd name="T23" fmla="*/ 31 w 31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63">
                    <a:moveTo>
                      <a:pt x="0" y="1"/>
                    </a:moveTo>
                    <a:lnTo>
                      <a:pt x="0" y="62"/>
                    </a:lnTo>
                    <a:lnTo>
                      <a:pt x="30" y="60"/>
                    </a:lnTo>
                    <a:lnTo>
                      <a:pt x="30" y="51"/>
                    </a:lnTo>
                    <a:lnTo>
                      <a:pt x="16" y="39"/>
                    </a:lnTo>
                    <a:lnTo>
                      <a:pt x="16" y="8"/>
                    </a:lnTo>
                    <a:lnTo>
                      <a:pt x="4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Arc 843"/>
              <p:cNvSpPr>
                <a:spLocks/>
              </p:cNvSpPr>
              <p:nvPr/>
            </p:nvSpPr>
            <p:spPr bwMode="auto">
              <a:xfrm flipH="1">
                <a:off x="1386" y="2725"/>
                <a:ext cx="6" cy="5"/>
              </a:xfrm>
              <a:custGeom>
                <a:avLst/>
                <a:gdLst>
                  <a:gd name="T0" fmla="*/ 0 w 32534"/>
                  <a:gd name="T1" fmla="*/ 0 h 43200"/>
                  <a:gd name="T2" fmla="*/ 0 w 32534"/>
                  <a:gd name="T3" fmla="*/ 0 h 43200"/>
                  <a:gd name="T4" fmla="*/ 0 w 32534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32534"/>
                  <a:gd name="T10" fmla="*/ 0 h 43200"/>
                  <a:gd name="T11" fmla="*/ 32534 w 32534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534" h="43200" fill="none" extrusionOk="0">
                    <a:moveTo>
                      <a:pt x="9063" y="81"/>
                    </a:moveTo>
                    <a:cubicBezTo>
                      <a:pt x="9685" y="27"/>
                      <a:pt x="10309" y="-1"/>
                      <a:pt x="10934" y="0"/>
                    </a:cubicBezTo>
                    <a:cubicBezTo>
                      <a:pt x="22863" y="0"/>
                      <a:pt x="32534" y="9670"/>
                      <a:pt x="32534" y="21600"/>
                    </a:cubicBezTo>
                    <a:cubicBezTo>
                      <a:pt x="32534" y="33529"/>
                      <a:pt x="22863" y="43200"/>
                      <a:pt x="10934" y="43200"/>
                    </a:cubicBezTo>
                    <a:cubicBezTo>
                      <a:pt x="7089" y="43200"/>
                      <a:pt x="3315" y="42174"/>
                      <a:pt x="-1" y="40228"/>
                    </a:cubicBezTo>
                  </a:path>
                  <a:path w="32534" h="43200" stroke="0" extrusionOk="0">
                    <a:moveTo>
                      <a:pt x="9063" y="81"/>
                    </a:moveTo>
                    <a:cubicBezTo>
                      <a:pt x="9685" y="27"/>
                      <a:pt x="10309" y="-1"/>
                      <a:pt x="10934" y="0"/>
                    </a:cubicBezTo>
                    <a:cubicBezTo>
                      <a:pt x="22863" y="0"/>
                      <a:pt x="32534" y="9670"/>
                      <a:pt x="32534" y="21600"/>
                    </a:cubicBezTo>
                    <a:cubicBezTo>
                      <a:pt x="32534" y="33529"/>
                      <a:pt x="22863" y="43200"/>
                      <a:pt x="10934" y="43200"/>
                    </a:cubicBezTo>
                    <a:cubicBezTo>
                      <a:pt x="7089" y="43200"/>
                      <a:pt x="3315" y="42174"/>
                      <a:pt x="-1" y="40228"/>
                    </a:cubicBezTo>
                    <a:lnTo>
                      <a:pt x="10934" y="21600"/>
                    </a:lnTo>
                    <a:lnTo>
                      <a:pt x="9063" y="8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5" name="Oval 844"/>
              <p:cNvSpPr>
                <a:spLocks noChangeArrowheads="1"/>
              </p:cNvSpPr>
              <p:nvPr/>
            </p:nvSpPr>
            <p:spPr bwMode="auto">
              <a:xfrm flipH="1">
                <a:off x="1393" y="2727"/>
                <a:ext cx="3" cy="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845"/>
              <p:cNvSpPr>
                <a:spLocks noChangeArrowheads="1"/>
              </p:cNvSpPr>
              <p:nvPr/>
            </p:nvSpPr>
            <p:spPr bwMode="auto">
              <a:xfrm flipH="1">
                <a:off x="1380" y="2723"/>
                <a:ext cx="1" cy="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846"/>
              <p:cNvSpPr>
                <a:spLocks noChangeArrowheads="1"/>
              </p:cNvSpPr>
              <p:nvPr/>
            </p:nvSpPr>
            <p:spPr bwMode="auto">
              <a:xfrm flipH="1">
                <a:off x="1380" y="2732"/>
                <a:ext cx="1" cy="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398" name="Line 847"/>
              <p:cNvSpPr>
                <a:spLocks noChangeShapeType="1"/>
              </p:cNvSpPr>
              <p:nvPr/>
            </p:nvSpPr>
            <p:spPr bwMode="auto">
              <a:xfrm flipH="1" flipV="1">
                <a:off x="1313" y="2573"/>
                <a:ext cx="136" cy="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" name="Freeform 848"/>
              <p:cNvSpPr>
                <a:spLocks/>
              </p:cNvSpPr>
              <p:nvPr/>
            </p:nvSpPr>
            <p:spPr bwMode="auto">
              <a:xfrm flipH="1">
                <a:off x="1251" y="2745"/>
                <a:ext cx="43" cy="12"/>
              </a:xfrm>
              <a:custGeom>
                <a:avLst/>
                <a:gdLst>
                  <a:gd name="T0" fmla="*/ 0 w 128"/>
                  <a:gd name="T1" fmla="*/ 0 h 47"/>
                  <a:gd name="T2" fmla="*/ 0 w 128"/>
                  <a:gd name="T3" fmla="*/ 0 h 47"/>
                  <a:gd name="T4" fmla="*/ 0 w 128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47"/>
                  <a:gd name="T11" fmla="*/ 128 w 128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47">
                    <a:moveTo>
                      <a:pt x="0" y="0"/>
                    </a:moveTo>
                    <a:lnTo>
                      <a:pt x="62" y="46"/>
                    </a:lnTo>
                    <a:lnTo>
                      <a:pt x="127" y="45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Freeform 849"/>
              <p:cNvSpPr>
                <a:spLocks/>
              </p:cNvSpPr>
              <p:nvPr/>
            </p:nvSpPr>
            <p:spPr bwMode="auto">
              <a:xfrm flipH="1">
                <a:off x="1298" y="2745"/>
                <a:ext cx="12" cy="10"/>
              </a:xfrm>
              <a:custGeom>
                <a:avLst/>
                <a:gdLst>
                  <a:gd name="T0" fmla="*/ 0 w 36"/>
                  <a:gd name="T1" fmla="*/ 0 h 38"/>
                  <a:gd name="T2" fmla="*/ 0 w 36"/>
                  <a:gd name="T3" fmla="*/ 0 h 38"/>
                  <a:gd name="T4" fmla="*/ 0 w 36"/>
                  <a:gd name="T5" fmla="*/ 0 h 38"/>
                  <a:gd name="T6" fmla="*/ 0 w 36"/>
                  <a:gd name="T7" fmla="*/ 0 h 38"/>
                  <a:gd name="T8" fmla="*/ 0 w 3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8"/>
                  <a:gd name="T17" fmla="*/ 36 w 3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8">
                    <a:moveTo>
                      <a:pt x="0" y="0"/>
                    </a:moveTo>
                    <a:lnTo>
                      <a:pt x="0" y="37"/>
                    </a:lnTo>
                    <a:lnTo>
                      <a:pt x="35" y="9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Line 850"/>
              <p:cNvSpPr>
                <a:spLocks noChangeShapeType="1"/>
              </p:cNvSpPr>
              <p:nvPr/>
            </p:nvSpPr>
            <p:spPr bwMode="auto">
              <a:xfrm flipH="1" flipV="1">
                <a:off x="1393" y="2693"/>
                <a:ext cx="30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2" name="Freeform 851"/>
              <p:cNvSpPr>
                <a:spLocks/>
              </p:cNvSpPr>
              <p:nvPr/>
            </p:nvSpPr>
            <p:spPr bwMode="auto">
              <a:xfrm flipH="1">
                <a:off x="1426" y="2749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0"/>
                  <a:gd name="T14" fmla="*/ 11 w 11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0">
                    <a:moveTo>
                      <a:pt x="0" y="0"/>
                    </a:moveTo>
                    <a:lnTo>
                      <a:pt x="0" y="9"/>
                    </a:lnTo>
                    <a:lnTo>
                      <a:pt x="1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Line 852"/>
              <p:cNvSpPr>
                <a:spLocks noChangeShapeType="1"/>
              </p:cNvSpPr>
              <p:nvPr/>
            </p:nvSpPr>
            <p:spPr bwMode="auto">
              <a:xfrm>
                <a:off x="1422" y="2753"/>
                <a:ext cx="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4" name="Line 853"/>
              <p:cNvSpPr>
                <a:spLocks noChangeShapeType="1"/>
              </p:cNvSpPr>
              <p:nvPr/>
            </p:nvSpPr>
            <p:spPr bwMode="auto">
              <a:xfrm flipH="1" flipV="1">
                <a:off x="1308" y="2522"/>
                <a:ext cx="74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2" name="Freeform 854"/>
            <p:cNvSpPr>
              <a:spLocks/>
            </p:cNvSpPr>
            <p:nvPr/>
          </p:nvSpPr>
          <p:spPr bwMode="auto">
            <a:xfrm flipH="1">
              <a:off x="2558" y="2601"/>
              <a:ext cx="67" cy="62"/>
            </a:xfrm>
            <a:custGeom>
              <a:avLst/>
              <a:gdLst>
                <a:gd name="T0" fmla="*/ 0 w 199"/>
                <a:gd name="T1" fmla="*/ 0 h 230"/>
                <a:gd name="T2" fmla="*/ 0 w 199"/>
                <a:gd name="T3" fmla="*/ 0 h 230"/>
                <a:gd name="T4" fmla="*/ 0 w 199"/>
                <a:gd name="T5" fmla="*/ 0 h 230"/>
                <a:gd name="T6" fmla="*/ 0 w 199"/>
                <a:gd name="T7" fmla="*/ 0 h 230"/>
                <a:gd name="T8" fmla="*/ 0 w 199"/>
                <a:gd name="T9" fmla="*/ 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230"/>
                <a:gd name="T17" fmla="*/ 199 w 199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230">
                  <a:moveTo>
                    <a:pt x="198" y="8"/>
                  </a:moveTo>
                  <a:lnTo>
                    <a:pt x="0" y="0"/>
                  </a:lnTo>
                  <a:lnTo>
                    <a:pt x="0" y="229"/>
                  </a:lnTo>
                  <a:lnTo>
                    <a:pt x="198" y="229"/>
                  </a:lnTo>
                  <a:lnTo>
                    <a:pt x="198" y="8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55"/>
            <p:cNvSpPr>
              <a:spLocks/>
            </p:cNvSpPr>
            <p:nvPr/>
          </p:nvSpPr>
          <p:spPr bwMode="auto">
            <a:xfrm flipH="1">
              <a:off x="2624" y="2585"/>
              <a:ext cx="141" cy="78"/>
            </a:xfrm>
            <a:custGeom>
              <a:avLst/>
              <a:gdLst>
                <a:gd name="T0" fmla="*/ 1 w 416"/>
                <a:gd name="T1" fmla="*/ 0 h 292"/>
                <a:gd name="T2" fmla="*/ 0 w 416"/>
                <a:gd name="T3" fmla="*/ 0 h 292"/>
                <a:gd name="T4" fmla="*/ 0 w 416"/>
                <a:gd name="T5" fmla="*/ 0 h 292"/>
                <a:gd name="T6" fmla="*/ 1 w 416"/>
                <a:gd name="T7" fmla="*/ 0 h 292"/>
                <a:gd name="T8" fmla="*/ 1 w 416"/>
                <a:gd name="T9" fmla="*/ 0 h 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"/>
                <a:gd name="T16" fmla="*/ 0 h 292"/>
                <a:gd name="T17" fmla="*/ 416 w 416"/>
                <a:gd name="T18" fmla="*/ 292 h 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" h="292">
                  <a:moveTo>
                    <a:pt x="415" y="62"/>
                  </a:moveTo>
                  <a:lnTo>
                    <a:pt x="0" y="0"/>
                  </a:lnTo>
                  <a:lnTo>
                    <a:pt x="0" y="198"/>
                  </a:lnTo>
                  <a:lnTo>
                    <a:pt x="415" y="291"/>
                  </a:lnTo>
                  <a:lnTo>
                    <a:pt x="415" y="62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56"/>
            <p:cNvSpPr>
              <a:spLocks/>
            </p:cNvSpPr>
            <p:nvPr/>
          </p:nvSpPr>
          <p:spPr bwMode="auto">
            <a:xfrm flipH="1">
              <a:off x="2574" y="2615"/>
              <a:ext cx="25" cy="45"/>
            </a:xfrm>
            <a:custGeom>
              <a:avLst/>
              <a:gdLst>
                <a:gd name="T0" fmla="*/ 0 w 74"/>
                <a:gd name="T1" fmla="*/ 0 h 169"/>
                <a:gd name="T2" fmla="*/ 0 w 74"/>
                <a:gd name="T3" fmla="*/ 0 h 169"/>
                <a:gd name="T4" fmla="*/ 0 w 74"/>
                <a:gd name="T5" fmla="*/ 0 h 169"/>
                <a:gd name="T6" fmla="*/ 0 w 74"/>
                <a:gd name="T7" fmla="*/ 0 h 169"/>
                <a:gd name="T8" fmla="*/ 0 w 74"/>
                <a:gd name="T9" fmla="*/ 0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169"/>
                <a:gd name="T17" fmla="*/ 74 w 74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169">
                  <a:moveTo>
                    <a:pt x="73" y="168"/>
                  </a:moveTo>
                  <a:lnTo>
                    <a:pt x="0" y="168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68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57"/>
            <p:cNvSpPr>
              <a:spLocks/>
            </p:cNvSpPr>
            <p:nvPr/>
          </p:nvSpPr>
          <p:spPr bwMode="auto">
            <a:xfrm flipH="1">
              <a:off x="2591" y="2635"/>
              <a:ext cx="6" cy="4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5" y="0"/>
                  </a:moveTo>
                  <a:lnTo>
                    <a:pt x="5" y="16"/>
                  </a:lnTo>
                  <a:lnTo>
                    <a:pt x="10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58"/>
            <p:cNvSpPr>
              <a:spLocks/>
            </p:cNvSpPr>
            <p:nvPr/>
          </p:nvSpPr>
          <p:spPr bwMode="auto">
            <a:xfrm flipH="1">
              <a:off x="2694" y="2617"/>
              <a:ext cx="13" cy="20"/>
            </a:xfrm>
            <a:custGeom>
              <a:avLst/>
              <a:gdLst>
                <a:gd name="T0" fmla="*/ 0 w 41"/>
                <a:gd name="T1" fmla="*/ 0 h 74"/>
                <a:gd name="T2" fmla="*/ 0 w 41"/>
                <a:gd name="T3" fmla="*/ 0 h 74"/>
                <a:gd name="T4" fmla="*/ 0 w 41"/>
                <a:gd name="T5" fmla="*/ 0 h 74"/>
                <a:gd name="T6" fmla="*/ 0 w 41"/>
                <a:gd name="T7" fmla="*/ 0 h 74"/>
                <a:gd name="T8" fmla="*/ 0 w 41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74"/>
                <a:gd name="T17" fmla="*/ 41 w 4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74">
                  <a:moveTo>
                    <a:pt x="40" y="12"/>
                  </a:moveTo>
                  <a:lnTo>
                    <a:pt x="40" y="7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40" y="1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59"/>
            <p:cNvSpPr>
              <a:spLocks/>
            </p:cNvSpPr>
            <p:nvPr/>
          </p:nvSpPr>
          <p:spPr bwMode="auto">
            <a:xfrm flipH="1">
              <a:off x="2558" y="2585"/>
              <a:ext cx="207" cy="19"/>
            </a:xfrm>
            <a:custGeom>
              <a:avLst/>
              <a:gdLst>
                <a:gd name="T0" fmla="*/ 0 w 612"/>
                <a:gd name="T1" fmla="*/ 0 h 73"/>
                <a:gd name="T2" fmla="*/ 1 w 612"/>
                <a:gd name="T3" fmla="*/ 0 h 73"/>
                <a:gd name="T4" fmla="*/ 1 w 612"/>
                <a:gd name="T5" fmla="*/ 0 h 73"/>
                <a:gd name="T6" fmla="*/ 0 w 612"/>
                <a:gd name="T7" fmla="*/ 0 h 73"/>
                <a:gd name="T8" fmla="*/ 0 w 61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2"/>
                <a:gd name="T16" fmla="*/ 0 h 73"/>
                <a:gd name="T17" fmla="*/ 612 w 61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2" h="73">
                  <a:moveTo>
                    <a:pt x="0" y="0"/>
                  </a:moveTo>
                  <a:lnTo>
                    <a:pt x="414" y="63"/>
                  </a:lnTo>
                  <a:lnTo>
                    <a:pt x="611" y="72"/>
                  </a:lnTo>
                  <a:lnTo>
                    <a:pt x="212" y="14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60"/>
            <p:cNvSpPr>
              <a:spLocks/>
            </p:cNvSpPr>
            <p:nvPr/>
          </p:nvSpPr>
          <p:spPr bwMode="auto">
            <a:xfrm flipH="1">
              <a:off x="2599" y="2633"/>
              <a:ext cx="21" cy="10"/>
            </a:xfrm>
            <a:custGeom>
              <a:avLst/>
              <a:gdLst>
                <a:gd name="T0" fmla="*/ 0 w 59"/>
                <a:gd name="T1" fmla="*/ 0 h 38"/>
                <a:gd name="T2" fmla="*/ 0 w 59"/>
                <a:gd name="T3" fmla="*/ 0 h 38"/>
                <a:gd name="T4" fmla="*/ 0 w 59"/>
                <a:gd name="T5" fmla="*/ 0 h 38"/>
                <a:gd name="T6" fmla="*/ 0 w 59"/>
                <a:gd name="T7" fmla="*/ 0 h 38"/>
                <a:gd name="T8" fmla="*/ 0 w 59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38"/>
                <a:gd name="T17" fmla="*/ 59 w 5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38">
                  <a:moveTo>
                    <a:pt x="0" y="0"/>
                  </a:moveTo>
                  <a:lnTo>
                    <a:pt x="39" y="0"/>
                  </a:lnTo>
                  <a:lnTo>
                    <a:pt x="58" y="37"/>
                  </a:lnTo>
                  <a:lnTo>
                    <a:pt x="19" y="37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61"/>
            <p:cNvSpPr>
              <a:spLocks/>
            </p:cNvSpPr>
            <p:nvPr/>
          </p:nvSpPr>
          <p:spPr bwMode="auto">
            <a:xfrm flipH="1">
              <a:off x="2613" y="2633"/>
              <a:ext cx="7" cy="10"/>
            </a:xfrm>
            <a:custGeom>
              <a:avLst/>
              <a:gdLst>
                <a:gd name="T0" fmla="*/ 0 w 20"/>
                <a:gd name="T1" fmla="*/ 0 h 38"/>
                <a:gd name="T2" fmla="*/ 0 w 20"/>
                <a:gd name="T3" fmla="*/ 0 h 38"/>
                <a:gd name="T4" fmla="*/ 0 w 20"/>
                <a:gd name="T5" fmla="*/ 0 h 38"/>
                <a:gd name="T6" fmla="*/ 0 w 20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8"/>
                <a:gd name="T14" fmla="*/ 20 w 20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8">
                  <a:moveTo>
                    <a:pt x="0" y="0"/>
                  </a:moveTo>
                  <a:lnTo>
                    <a:pt x="0" y="37"/>
                  </a:lnTo>
                  <a:lnTo>
                    <a:pt x="19" y="37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862"/>
            <p:cNvSpPr>
              <a:spLocks/>
            </p:cNvSpPr>
            <p:nvPr/>
          </p:nvSpPr>
          <p:spPr bwMode="auto">
            <a:xfrm flipH="1">
              <a:off x="2614" y="2633"/>
              <a:ext cx="6" cy="10"/>
            </a:xfrm>
            <a:custGeom>
              <a:avLst/>
              <a:gdLst>
                <a:gd name="T0" fmla="*/ 0 w 17"/>
                <a:gd name="T1" fmla="*/ 0 h 39"/>
                <a:gd name="T2" fmla="*/ 0 w 17"/>
                <a:gd name="T3" fmla="*/ 0 h 39"/>
                <a:gd name="T4" fmla="*/ 0 w 17"/>
                <a:gd name="T5" fmla="*/ 0 h 39"/>
                <a:gd name="T6" fmla="*/ 0 w 17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9"/>
                <a:gd name="T14" fmla="*/ 17 w 17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9">
                  <a:moveTo>
                    <a:pt x="0" y="38"/>
                  </a:moveTo>
                  <a:lnTo>
                    <a:pt x="0" y="0"/>
                  </a:lnTo>
                  <a:lnTo>
                    <a:pt x="16" y="25"/>
                  </a:lnTo>
                  <a:lnTo>
                    <a:pt x="0" y="38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863"/>
            <p:cNvSpPr>
              <a:spLocks/>
            </p:cNvSpPr>
            <p:nvPr/>
          </p:nvSpPr>
          <p:spPr bwMode="auto">
            <a:xfrm flipH="1">
              <a:off x="2553" y="2633"/>
              <a:ext cx="19" cy="10"/>
            </a:xfrm>
            <a:custGeom>
              <a:avLst/>
              <a:gdLst>
                <a:gd name="T0" fmla="*/ 0 w 59"/>
                <a:gd name="T1" fmla="*/ 0 h 40"/>
                <a:gd name="T2" fmla="*/ 0 w 59"/>
                <a:gd name="T3" fmla="*/ 0 h 40"/>
                <a:gd name="T4" fmla="*/ 0 w 59"/>
                <a:gd name="T5" fmla="*/ 0 h 40"/>
                <a:gd name="T6" fmla="*/ 0 w 59"/>
                <a:gd name="T7" fmla="*/ 0 h 40"/>
                <a:gd name="T8" fmla="*/ 0 w 5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0"/>
                <a:gd name="T17" fmla="*/ 59 w 5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0">
                  <a:moveTo>
                    <a:pt x="0" y="0"/>
                  </a:moveTo>
                  <a:lnTo>
                    <a:pt x="39" y="0"/>
                  </a:lnTo>
                  <a:lnTo>
                    <a:pt x="58" y="39"/>
                  </a:lnTo>
                  <a:lnTo>
                    <a:pt x="19" y="39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864"/>
            <p:cNvSpPr>
              <a:spLocks/>
            </p:cNvSpPr>
            <p:nvPr/>
          </p:nvSpPr>
          <p:spPr bwMode="auto">
            <a:xfrm flipH="1">
              <a:off x="2566" y="2633"/>
              <a:ext cx="6" cy="10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0 h 39"/>
                <a:gd name="T4" fmla="*/ 0 w 20"/>
                <a:gd name="T5" fmla="*/ 0 h 39"/>
                <a:gd name="T6" fmla="*/ 0 w 20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9"/>
                <a:gd name="T14" fmla="*/ 20 w 20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9">
                  <a:moveTo>
                    <a:pt x="0" y="0"/>
                  </a:moveTo>
                  <a:lnTo>
                    <a:pt x="0" y="38"/>
                  </a:lnTo>
                  <a:lnTo>
                    <a:pt x="19" y="38"/>
                  </a:lnTo>
                  <a:lnTo>
                    <a:pt x="0" y="0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865"/>
            <p:cNvSpPr>
              <a:spLocks/>
            </p:cNvSpPr>
            <p:nvPr/>
          </p:nvSpPr>
          <p:spPr bwMode="auto">
            <a:xfrm flipH="1">
              <a:off x="2567" y="2633"/>
              <a:ext cx="6" cy="10"/>
            </a:xfrm>
            <a:custGeom>
              <a:avLst/>
              <a:gdLst>
                <a:gd name="T0" fmla="*/ 0 w 17"/>
                <a:gd name="T1" fmla="*/ 0 h 39"/>
                <a:gd name="T2" fmla="*/ 0 w 17"/>
                <a:gd name="T3" fmla="*/ 0 h 39"/>
                <a:gd name="T4" fmla="*/ 0 w 17"/>
                <a:gd name="T5" fmla="*/ 0 h 39"/>
                <a:gd name="T6" fmla="*/ 0 w 17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9"/>
                <a:gd name="T14" fmla="*/ 17 w 17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9">
                  <a:moveTo>
                    <a:pt x="0" y="38"/>
                  </a:moveTo>
                  <a:lnTo>
                    <a:pt x="0" y="0"/>
                  </a:lnTo>
                  <a:lnTo>
                    <a:pt x="16" y="26"/>
                  </a:lnTo>
                  <a:lnTo>
                    <a:pt x="0" y="38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Line 866"/>
            <p:cNvSpPr>
              <a:spLocks noChangeShapeType="1"/>
            </p:cNvSpPr>
            <p:nvPr/>
          </p:nvSpPr>
          <p:spPr bwMode="auto">
            <a:xfrm flipH="1" flipV="1">
              <a:off x="2626" y="2564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Freeform 867"/>
            <p:cNvSpPr>
              <a:spLocks/>
            </p:cNvSpPr>
            <p:nvPr/>
          </p:nvSpPr>
          <p:spPr bwMode="auto">
            <a:xfrm flipH="1">
              <a:off x="2621" y="2598"/>
              <a:ext cx="10" cy="4"/>
            </a:xfrm>
            <a:custGeom>
              <a:avLst/>
              <a:gdLst>
                <a:gd name="T0" fmla="*/ 0 w 31"/>
                <a:gd name="T1" fmla="*/ 0 h 17"/>
                <a:gd name="T2" fmla="*/ 0 w 31"/>
                <a:gd name="T3" fmla="*/ 0 h 17"/>
                <a:gd name="T4" fmla="*/ 0 w 31"/>
                <a:gd name="T5" fmla="*/ 0 h 17"/>
                <a:gd name="T6" fmla="*/ 0 w 31"/>
                <a:gd name="T7" fmla="*/ 0 h 17"/>
                <a:gd name="T8" fmla="*/ 0 w 3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16"/>
                  </a:moveTo>
                  <a:lnTo>
                    <a:pt x="8" y="0"/>
                  </a:lnTo>
                  <a:lnTo>
                    <a:pt x="19" y="0"/>
                  </a:lnTo>
                  <a:lnTo>
                    <a:pt x="30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Line 868"/>
            <p:cNvSpPr>
              <a:spLocks noChangeShapeType="1"/>
            </p:cNvSpPr>
            <p:nvPr/>
          </p:nvSpPr>
          <p:spPr bwMode="auto">
            <a:xfrm flipH="1" flipV="1">
              <a:off x="2677" y="2557"/>
              <a:ext cx="0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Freeform 869"/>
            <p:cNvSpPr>
              <a:spLocks/>
            </p:cNvSpPr>
            <p:nvPr/>
          </p:nvSpPr>
          <p:spPr bwMode="auto">
            <a:xfrm flipH="1">
              <a:off x="2672" y="2592"/>
              <a:ext cx="10" cy="4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16"/>
                  </a:moveTo>
                  <a:lnTo>
                    <a:pt x="8" y="0"/>
                  </a:lnTo>
                  <a:lnTo>
                    <a:pt x="1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Line 870"/>
            <p:cNvSpPr>
              <a:spLocks noChangeShapeType="1"/>
            </p:cNvSpPr>
            <p:nvPr/>
          </p:nvSpPr>
          <p:spPr bwMode="auto">
            <a:xfrm flipH="1" flipV="1">
              <a:off x="2677" y="2521"/>
              <a:ext cx="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Freeform 871"/>
            <p:cNvSpPr>
              <a:spLocks/>
            </p:cNvSpPr>
            <p:nvPr/>
          </p:nvSpPr>
          <p:spPr bwMode="auto">
            <a:xfrm flipH="1">
              <a:off x="2673" y="2557"/>
              <a:ext cx="10" cy="4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16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Line 872"/>
            <p:cNvSpPr>
              <a:spLocks noChangeShapeType="1"/>
            </p:cNvSpPr>
            <p:nvPr/>
          </p:nvSpPr>
          <p:spPr bwMode="auto">
            <a:xfrm flipH="1" flipV="1">
              <a:off x="2649" y="2565"/>
              <a:ext cx="0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Freeform 873"/>
            <p:cNvSpPr>
              <a:spLocks/>
            </p:cNvSpPr>
            <p:nvPr/>
          </p:nvSpPr>
          <p:spPr bwMode="auto">
            <a:xfrm flipH="1">
              <a:off x="2644" y="2593"/>
              <a:ext cx="8" cy="5"/>
            </a:xfrm>
            <a:custGeom>
              <a:avLst/>
              <a:gdLst>
                <a:gd name="T0" fmla="*/ 0 w 25"/>
                <a:gd name="T1" fmla="*/ 0 h 17"/>
                <a:gd name="T2" fmla="*/ 0 w 25"/>
                <a:gd name="T3" fmla="*/ 0 h 17"/>
                <a:gd name="T4" fmla="*/ 0 w 25"/>
                <a:gd name="T5" fmla="*/ 0 h 17"/>
                <a:gd name="T6" fmla="*/ 0 w 25"/>
                <a:gd name="T7" fmla="*/ 0 h 17"/>
                <a:gd name="T8" fmla="*/ 0 w 2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6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Line 874"/>
            <p:cNvSpPr>
              <a:spLocks noChangeShapeType="1"/>
            </p:cNvSpPr>
            <p:nvPr/>
          </p:nvSpPr>
          <p:spPr bwMode="auto">
            <a:xfrm flipH="1" flipV="1">
              <a:off x="2649" y="2534"/>
              <a:ext cx="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Freeform 875"/>
            <p:cNvSpPr>
              <a:spLocks/>
            </p:cNvSpPr>
            <p:nvPr/>
          </p:nvSpPr>
          <p:spPr bwMode="auto">
            <a:xfrm flipH="1">
              <a:off x="2645" y="2564"/>
              <a:ext cx="8" cy="5"/>
            </a:xfrm>
            <a:custGeom>
              <a:avLst/>
              <a:gdLst>
                <a:gd name="T0" fmla="*/ 0 w 25"/>
                <a:gd name="T1" fmla="*/ 0 h 17"/>
                <a:gd name="T2" fmla="*/ 0 w 25"/>
                <a:gd name="T3" fmla="*/ 0 h 17"/>
                <a:gd name="T4" fmla="*/ 0 w 25"/>
                <a:gd name="T5" fmla="*/ 0 h 17"/>
                <a:gd name="T6" fmla="*/ 0 w 25"/>
                <a:gd name="T7" fmla="*/ 0 h 17"/>
                <a:gd name="T8" fmla="*/ 0 w 2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6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876"/>
            <p:cNvSpPr>
              <a:spLocks noChangeShapeType="1"/>
            </p:cNvSpPr>
            <p:nvPr/>
          </p:nvSpPr>
          <p:spPr bwMode="auto">
            <a:xfrm flipH="1" flipV="1">
              <a:off x="2705" y="255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Freeform 877"/>
            <p:cNvSpPr>
              <a:spLocks/>
            </p:cNvSpPr>
            <p:nvPr/>
          </p:nvSpPr>
          <p:spPr bwMode="auto">
            <a:xfrm flipH="1">
              <a:off x="2701" y="2587"/>
              <a:ext cx="9" cy="5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16"/>
                  </a:moveTo>
                  <a:lnTo>
                    <a:pt x="8" y="0"/>
                  </a:lnTo>
                  <a:lnTo>
                    <a:pt x="1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878"/>
            <p:cNvSpPr>
              <a:spLocks noChangeShapeType="1"/>
            </p:cNvSpPr>
            <p:nvPr/>
          </p:nvSpPr>
          <p:spPr bwMode="auto">
            <a:xfrm flipH="1" flipV="1">
              <a:off x="2735" y="255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Freeform 879"/>
            <p:cNvSpPr>
              <a:spLocks/>
            </p:cNvSpPr>
            <p:nvPr/>
          </p:nvSpPr>
          <p:spPr bwMode="auto">
            <a:xfrm flipH="1">
              <a:off x="2729" y="2587"/>
              <a:ext cx="11" cy="5"/>
            </a:xfrm>
            <a:custGeom>
              <a:avLst/>
              <a:gdLst>
                <a:gd name="T0" fmla="*/ 0 w 30"/>
                <a:gd name="T1" fmla="*/ 0 h 17"/>
                <a:gd name="T2" fmla="*/ 0 w 30"/>
                <a:gd name="T3" fmla="*/ 0 h 17"/>
                <a:gd name="T4" fmla="*/ 0 w 30"/>
                <a:gd name="T5" fmla="*/ 0 h 17"/>
                <a:gd name="T6" fmla="*/ 0 w 30"/>
                <a:gd name="T7" fmla="*/ 0 h 17"/>
                <a:gd name="T8" fmla="*/ 0 w 3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16"/>
                  </a:moveTo>
                  <a:lnTo>
                    <a:pt x="8" y="0"/>
                  </a:lnTo>
                  <a:lnTo>
                    <a:pt x="19" y="0"/>
                  </a:lnTo>
                  <a:lnTo>
                    <a:pt x="29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880"/>
            <p:cNvSpPr>
              <a:spLocks noChangeShapeType="1"/>
            </p:cNvSpPr>
            <p:nvPr/>
          </p:nvSpPr>
          <p:spPr bwMode="auto">
            <a:xfrm flipH="1" flipV="1">
              <a:off x="2575" y="2566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Freeform 881"/>
            <p:cNvSpPr>
              <a:spLocks/>
            </p:cNvSpPr>
            <p:nvPr/>
          </p:nvSpPr>
          <p:spPr bwMode="auto">
            <a:xfrm flipH="1">
              <a:off x="2569" y="2600"/>
              <a:ext cx="11" cy="5"/>
            </a:xfrm>
            <a:custGeom>
              <a:avLst/>
              <a:gdLst>
                <a:gd name="T0" fmla="*/ 0 w 31"/>
                <a:gd name="T1" fmla="*/ 0 h 17"/>
                <a:gd name="T2" fmla="*/ 0 w 31"/>
                <a:gd name="T3" fmla="*/ 0 h 17"/>
                <a:gd name="T4" fmla="*/ 0 w 31"/>
                <a:gd name="T5" fmla="*/ 0 h 17"/>
                <a:gd name="T6" fmla="*/ 0 w 31"/>
                <a:gd name="T7" fmla="*/ 0 h 17"/>
                <a:gd name="T8" fmla="*/ 0 w 3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16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30" y="16"/>
                  </a:lnTo>
                  <a:lnTo>
                    <a:pt x="0" y="16"/>
                  </a:lnTo>
                </a:path>
              </a:pathLst>
            </a:custGeom>
            <a:solidFill>
              <a:srgbClr val="438E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6" name="Group 882"/>
            <p:cNvGrpSpPr>
              <a:grpSpLocks/>
            </p:cNvGrpSpPr>
            <p:nvPr/>
          </p:nvGrpSpPr>
          <p:grpSpPr bwMode="auto">
            <a:xfrm>
              <a:off x="2422" y="2545"/>
              <a:ext cx="98" cy="60"/>
              <a:chOff x="322" y="2074"/>
              <a:chExt cx="238" cy="185"/>
            </a:xfrm>
          </p:grpSpPr>
          <p:sp>
            <p:nvSpPr>
              <p:cNvPr id="270" name="Line 883"/>
              <p:cNvSpPr>
                <a:spLocks noChangeShapeType="1"/>
              </p:cNvSpPr>
              <p:nvPr/>
            </p:nvSpPr>
            <p:spPr bwMode="auto">
              <a:xfrm rot="21453279" flipV="1">
                <a:off x="473" y="2139"/>
                <a:ext cx="40" cy="1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1" name="Line 884"/>
              <p:cNvSpPr>
                <a:spLocks noChangeShapeType="1"/>
              </p:cNvSpPr>
              <p:nvPr/>
            </p:nvSpPr>
            <p:spPr bwMode="auto">
              <a:xfrm rot="21453279" flipH="1">
                <a:off x="332" y="2147"/>
                <a:ext cx="2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2" name="Line 885"/>
              <p:cNvSpPr>
                <a:spLocks noChangeShapeType="1"/>
              </p:cNvSpPr>
              <p:nvPr/>
            </p:nvSpPr>
            <p:spPr bwMode="auto">
              <a:xfrm rot="-146721">
                <a:off x="346" y="2154"/>
                <a:ext cx="49" cy="1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3" name="Line 886"/>
              <p:cNvSpPr>
                <a:spLocks noChangeShapeType="1"/>
              </p:cNvSpPr>
              <p:nvPr/>
            </p:nvSpPr>
            <p:spPr bwMode="auto">
              <a:xfrm rot="21453279" flipH="1">
                <a:off x="322" y="2150"/>
                <a:ext cx="3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4" name="Line 887"/>
              <p:cNvSpPr>
                <a:spLocks noChangeShapeType="1"/>
              </p:cNvSpPr>
              <p:nvPr/>
            </p:nvSpPr>
            <p:spPr bwMode="auto">
              <a:xfrm rot="21453279" flipV="1">
                <a:off x="328" y="2133"/>
                <a:ext cx="0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5" name="Line 888"/>
              <p:cNvSpPr>
                <a:spLocks noChangeShapeType="1"/>
              </p:cNvSpPr>
              <p:nvPr/>
            </p:nvSpPr>
            <p:spPr bwMode="auto">
              <a:xfrm rot="-146721">
                <a:off x="333" y="2133"/>
                <a:ext cx="21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" name="Line 889"/>
              <p:cNvSpPr>
                <a:spLocks noChangeShapeType="1"/>
              </p:cNvSpPr>
              <p:nvPr/>
            </p:nvSpPr>
            <p:spPr bwMode="auto">
              <a:xfrm rot="21453279" flipH="1">
                <a:off x="510" y="2142"/>
                <a:ext cx="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" name="Line 890"/>
              <p:cNvSpPr>
                <a:spLocks noChangeShapeType="1"/>
              </p:cNvSpPr>
              <p:nvPr/>
            </p:nvSpPr>
            <p:spPr bwMode="auto">
              <a:xfrm rot="21453279" flipV="1">
                <a:off x="536" y="2124"/>
                <a:ext cx="0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8" name="Line 891"/>
              <p:cNvSpPr>
                <a:spLocks noChangeShapeType="1"/>
              </p:cNvSpPr>
              <p:nvPr/>
            </p:nvSpPr>
            <p:spPr bwMode="auto">
              <a:xfrm rot="-146721">
                <a:off x="373" y="2168"/>
                <a:ext cx="22" cy="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9" name="Line 892"/>
              <p:cNvSpPr>
                <a:spLocks noChangeShapeType="1"/>
              </p:cNvSpPr>
              <p:nvPr/>
            </p:nvSpPr>
            <p:spPr bwMode="auto">
              <a:xfrm rot="-146721">
                <a:off x="395" y="2202"/>
                <a:ext cx="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0" name="Line 893"/>
              <p:cNvSpPr>
                <a:spLocks noChangeShapeType="1"/>
              </p:cNvSpPr>
              <p:nvPr/>
            </p:nvSpPr>
            <p:spPr bwMode="auto">
              <a:xfrm rot="21453279" flipV="1">
                <a:off x="472" y="2154"/>
                <a:ext cx="7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1" name="Line 894"/>
              <p:cNvSpPr>
                <a:spLocks noChangeShapeType="1"/>
              </p:cNvSpPr>
              <p:nvPr/>
            </p:nvSpPr>
            <p:spPr bwMode="auto">
              <a:xfrm rot="21453279" flipH="1">
                <a:off x="360" y="2161"/>
                <a:ext cx="15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2" name="Line 895"/>
              <p:cNvSpPr>
                <a:spLocks noChangeShapeType="1"/>
              </p:cNvSpPr>
              <p:nvPr/>
            </p:nvSpPr>
            <p:spPr bwMode="auto">
              <a:xfrm rot="-146721">
                <a:off x="427" y="2166"/>
                <a:ext cx="0" cy="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3" name="Line 896"/>
              <p:cNvSpPr>
                <a:spLocks noChangeShapeType="1"/>
              </p:cNvSpPr>
              <p:nvPr/>
            </p:nvSpPr>
            <p:spPr bwMode="auto">
              <a:xfrm rot="21453279" flipV="1">
                <a:off x="432" y="2076"/>
                <a:ext cx="0" cy="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4" name="Line 897"/>
              <p:cNvSpPr>
                <a:spLocks noChangeShapeType="1"/>
              </p:cNvSpPr>
              <p:nvPr/>
            </p:nvSpPr>
            <p:spPr bwMode="auto">
              <a:xfrm rot="-146721">
                <a:off x="454" y="2099"/>
                <a:ext cx="0" cy="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5" name="Line 898"/>
              <p:cNvSpPr>
                <a:spLocks noChangeShapeType="1"/>
              </p:cNvSpPr>
              <p:nvPr/>
            </p:nvSpPr>
            <p:spPr bwMode="auto">
              <a:xfrm rot="21453279" flipV="1">
                <a:off x="474" y="2074"/>
                <a:ext cx="0" cy="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6" name="Line 899"/>
              <p:cNvSpPr>
                <a:spLocks noChangeShapeType="1"/>
              </p:cNvSpPr>
              <p:nvPr/>
            </p:nvSpPr>
            <p:spPr bwMode="auto">
              <a:xfrm rot="21453279" flipV="1">
                <a:off x="494" y="2100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" name="Line 900"/>
              <p:cNvSpPr>
                <a:spLocks noChangeShapeType="1"/>
              </p:cNvSpPr>
              <p:nvPr/>
            </p:nvSpPr>
            <p:spPr bwMode="auto">
              <a:xfrm rot="21453279" flipH="1">
                <a:off x="384" y="2238"/>
                <a:ext cx="10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8" name="Line 901"/>
              <p:cNvSpPr>
                <a:spLocks noChangeShapeType="1"/>
              </p:cNvSpPr>
              <p:nvPr/>
            </p:nvSpPr>
            <p:spPr bwMode="auto">
              <a:xfrm rot="-146721">
                <a:off x="435" y="2237"/>
                <a:ext cx="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9" name="Line 902"/>
              <p:cNvSpPr>
                <a:spLocks noChangeShapeType="1"/>
              </p:cNvSpPr>
              <p:nvPr/>
            </p:nvSpPr>
            <p:spPr bwMode="auto">
              <a:xfrm rot="-146721">
                <a:off x="397" y="2238"/>
                <a:ext cx="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7" name="Group 903"/>
            <p:cNvGrpSpPr>
              <a:grpSpLocks/>
            </p:cNvGrpSpPr>
            <p:nvPr/>
          </p:nvGrpSpPr>
          <p:grpSpPr bwMode="auto">
            <a:xfrm>
              <a:off x="2450" y="2589"/>
              <a:ext cx="86" cy="42"/>
              <a:chOff x="3648" y="2392"/>
              <a:chExt cx="209" cy="127"/>
            </a:xfrm>
          </p:grpSpPr>
          <p:sp>
            <p:nvSpPr>
              <p:cNvPr id="206" name="Freeform 904"/>
              <p:cNvSpPr>
                <a:spLocks/>
              </p:cNvSpPr>
              <p:nvPr/>
            </p:nvSpPr>
            <p:spPr bwMode="auto">
              <a:xfrm flipH="1">
                <a:off x="3653" y="2474"/>
                <a:ext cx="46" cy="26"/>
              </a:xfrm>
              <a:custGeom>
                <a:avLst/>
                <a:gdLst>
                  <a:gd name="T0" fmla="*/ 0 w 137"/>
                  <a:gd name="T1" fmla="*/ 0 h 110"/>
                  <a:gd name="T2" fmla="*/ 0 w 137"/>
                  <a:gd name="T3" fmla="*/ 0 h 110"/>
                  <a:gd name="T4" fmla="*/ 0 w 137"/>
                  <a:gd name="T5" fmla="*/ 0 h 110"/>
                  <a:gd name="T6" fmla="*/ 0 w 137"/>
                  <a:gd name="T7" fmla="*/ 0 h 110"/>
                  <a:gd name="T8" fmla="*/ 0 w 137"/>
                  <a:gd name="T9" fmla="*/ 0 h 110"/>
                  <a:gd name="T10" fmla="*/ 0 w 137"/>
                  <a:gd name="T11" fmla="*/ 0 h 110"/>
                  <a:gd name="T12" fmla="*/ 0 w 137"/>
                  <a:gd name="T13" fmla="*/ 0 h 110"/>
                  <a:gd name="T14" fmla="*/ 0 w 137"/>
                  <a:gd name="T15" fmla="*/ 0 h 110"/>
                  <a:gd name="T16" fmla="*/ 0 w 137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7"/>
                  <a:gd name="T28" fmla="*/ 0 h 110"/>
                  <a:gd name="T29" fmla="*/ 137 w 137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7" h="110">
                    <a:moveTo>
                      <a:pt x="137" y="44"/>
                    </a:moveTo>
                    <a:lnTo>
                      <a:pt x="137" y="88"/>
                    </a:lnTo>
                    <a:lnTo>
                      <a:pt x="121" y="88"/>
                    </a:lnTo>
                    <a:lnTo>
                      <a:pt x="106" y="110"/>
                    </a:lnTo>
                    <a:lnTo>
                      <a:pt x="0" y="110"/>
                    </a:lnTo>
                    <a:lnTo>
                      <a:pt x="45" y="0"/>
                    </a:lnTo>
                    <a:lnTo>
                      <a:pt x="91" y="0"/>
                    </a:lnTo>
                    <a:lnTo>
                      <a:pt x="121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905"/>
              <p:cNvSpPr>
                <a:spLocks/>
              </p:cNvSpPr>
              <p:nvPr/>
            </p:nvSpPr>
            <p:spPr bwMode="auto">
              <a:xfrm flipH="1">
                <a:off x="3806" y="2474"/>
                <a:ext cx="46" cy="26"/>
              </a:xfrm>
              <a:custGeom>
                <a:avLst/>
                <a:gdLst>
                  <a:gd name="T0" fmla="*/ 0 w 137"/>
                  <a:gd name="T1" fmla="*/ 0 h 110"/>
                  <a:gd name="T2" fmla="*/ 0 w 137"/>
                  <a:gd name="T3" fmla="*/ 0 h 110"/>
                  <a:gd name="T4" fmla="*/ 0 w 137"/>
                  <a:gd name="T5" fmla="*/ 0 h 110"/>
                  <a:gd name="T6" fmla="*/ 0 w 137"/>
                  <a:gd name="T7" fmla="*/ 0 h 110"/>
                  <a:gd name="T8" fmla="*/ 0 w 137"/>
                  <a:gd name="T9" fmla="*/ 0 h 110"/>
                  <a:gd name="T10" fmla="*/ 0 w 137"/>
                  <a:gd name="T11" fmla="*/ 0 h 110"/>
                  <a:gd name="T12" fmla="*/ 0 w 137"/>
                  <a:gd name="T13" fmla="*/ 0 h 110"/>
                  <a:gd name="T14" fmla="*/ 0 w 137"/>
                  <a:gd name="T15" fmla="*/ 0 h 1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7"/>
                  <a:gd name="T25" fmla="*/ 0 h 110"/>
                  <a:gd name="T26" fmla="*/ 137 w 137"/>
                  <a:gd name="T27" fmla="*/ 110 h 1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7" h="110">
                    <a:moveTo>
                      <a:pt x="122" y="22"/>
                    </a:moveTo>
                    <a:lnTo>
                      <a:pt x="107" y="0"/>
                    </a:lnTo>
                    <a:lnTo>
                      <a:pt x="31" y="0"/>
                    </a:lnTo>
                    <a:lnTo>
                      <a:pt x="0" y="66"/>
                    </a:lnTo>
                    <a:lnTo>
                      <a:pt x="0" y="88"/>
                    </a:lnTo>
                    <a:lnTo>
                      <a:pt x="15" y="110"/>
                    </a:lnTo>
                    <a:lnTo>
                      <a:pt x="137" y="110"/>
                    </a:lnTo>
                    <a:lnTo>
                      <a:pt x="122" y="22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Oval 906"/>
              <p:cNvSpPr>
                <a:spLocks noChangeArrowheads="1"/>
              </p:cNvSpPr>
              <p:nvPr/>
            </p:nvSpPr>
            <p:spPr bwMode="auto">
              <a:xfrm flipH="1">
                <a:off x="3808" y="2471"/>
                <a:ext cx="42" cy="48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09" name="Oval 907"/>
              <p:cNvSpPr>
                <a:spLocks noChangeArrowheads="1"/>
              </p:cNvSpPr>
              <p:nvPr/>
            </p:nvSpPr>
            <p:spPr bwMode="auto">
              <a:xfrm flipH="1">
                <a:off x="3818" y="2481"/>
                <a:ext cx="21" cy="28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0" name="Oval 908"/>
              <p:cNvSpPr>
                <a:spLocks noChangeArrowheads="1"/>
              </p:cNvSpPr>
              <p:nvPr/>
            </p:nvSpPr>
            <p:spPr bwMode="auto">
              <a:xfrm flipH="1">
                <a:off x="3824" y="2497"/>
                <a:ext cx="5" cy="6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1" name="Oval 909"/>
              <p:cNvSpPr>
                <a:spLocks noChangeArrowheads="1"/>
              </p:cNvSpPr>
              <p:nvPr/>
            </p:nvSpPr>
            <p:spPr bwMode="auto">
              <a:xfrm flipH="1">
                <a:off x="3661" y="2471"/>
                <a:ext cx="41" cy="48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l 910"/>
              <p:cNvSpPr>
                <a:spLocks noChangeArrowheads="1"/>
              </p:cNvSpPr>
              <p:nvPr/>
            </p:nvSpPr>
            <p:spPr bwMode="auto">
              <a:xfrm flipH="1">
                <a:off x="3671" y="2486"/>
                <a:ext cx="21" cy="23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3" name="Oval 911"/>
              <p:cNvSpPr>
                <a:spLocks noChangeArrowheads="1"/>
              </p:cNvSpPr>
              <p:nvPr/>
            </p:nvSpPr>
            <p:spPr bwMode="auto">
              <a:xfrm flipH="1">
                <a:off x="3681" y="2497"/>
                <a:ext cx="6" cy="6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912"/>
              <p:cNvSpPr>
                <a:spLocks/>
              </p:cNvSpPr>
              <p:nvPr/>
            </p:nvSpPr>
            <p:spPr bwMode="auto">
              <a:xfrm flipH="1">
                <a:off x="3648" y="2392"/>
                <a:ext cx="209" cy="113"/>
              </a:xfrm>
              <a:custGeom>
                <a:avLst/>
                <a:gdLst>
                  <a:gd name="T0" fmla="*/ 1 w 623"/>
                  <a:gd name="T1" fmla="*/ 0 h 482"/>
                  <a:gd name="T2" fmla="*/ 1 w 623"/>
                  <a:gd name="T3" fmla="*/ 0 h 482"/>
                  <a:gd name="T4" fmla="*/ 1 w 623"/>
                  <a:gd name="T5" fmla="*/ 0 h 482"/>
                  <a:gd name="T6" fmla="*/ 1 w 623"/>
                  <a:gd name="T7" fmla="*/ 0 h 482"/>
                  <a:gd name="T8" fmla="*/ 1 w 623"/>
                  <a:gd name="T9" fmla="*/ 0 h 482"/>
                  <a:gd name="T10" fmla="*/ 1 w 623"/>
                  <a:gd name="T11" fmla="*/ 0 h 482"/>
                  <a:gd name="T12" fmla="*/ 1 w 623"/>
                  <a:gd name="T13" fmla="*/ 0 h 482"/>
                  <a:gd name="T14" fmla="*/ 1 w 623"/>
                  <a:gd name="T15" fmla="*/ 0 h 482"/>
                  <a:gd name="T16" fmla="*/ 1 w 623"/>
                  <a:gd name="T17" fmla="*/ 0 h 482"/>
                  <a:gd name="T18" fmla="*/ 1 w 623"/>
                  <a:gd name="T19" fmla="*/ 0 h 482"/>
                  <a:gd name="T20" fmla="*/ 1 w 623"/>
                  <a:gd name="T21" fmla="*/ 0 h 482"/>
                  <a:gd name="T22" fmla="*/ 1 w 623"/>
                  <a:gd name="T23" fmla="*/ 0 h 482"/>
                  <a:gd name="T24" fmla="*/ 0 w 623"/>
                  <a:gd name="T25" fmla="*/ 0 h 482"/>
                  <a:gd name="T26" fmla="*/ 0 w 623"/>
                  <a:gd name="T27" fmla="*/ 0 h 482"/>
                  <a:gd name="T28" fmla="*/ 0 w 623"/>
                  <a:gd name="T29" fmla="*/ 0 h 482"/>
                  <a:gd name="T30" fmla="*/ 0 w 623"/>
                  <a:gd name="T31" fmla="*/ 0 h 482"/>
                  <a:gd name="T32" fmla="*/ 0 w 623"/>
                  <a:gd name="T33" fmla="*/ 0 h 482"/>
                  <a:gd name="T34" fmla="*/ 0 w 623"/>
                  <a:gd name="T35" fmla="*/ 0 h 482"/>
                  <a:gd name="T36" fmla="*/ 0 w 623"/>
                  <a:gd name="T37" fmla="*/ 0 h 482"/>
                  <a:gd name="T38" fmla="*/ 0 w 623"/>
                  <a:gd name="T39" fmla="*/ 0 h 482"/>
                  <a:gd name="T40" fmla="*/ 0 w 623"/>
                  <a:gd name="T41" fmla="*/ 0 h 482"/>
                  <a:gd name="T42" fmla="*/ 0 w 623"/>
                  <a:gd name="T43" fmla="*/ 0 h 482"/>
                  <a:gd name="T44" fmla="*/ 0 w 623"/>
                  <a:gd name="T45" fmla="*/ 0 h 482"/>
                  <a:gd name="T46" fmla="*/ 0 w 623"/>
                  <a:gd name="T47" fmla="*/ 0 h 482"/>
                  <a:gd name="T48" fmla="*/ 0 w 623"/>
                  <a:gd name="T49" fmla="*/ 0 h 482"/>
                  <a:gd name="T50" fmla="*/ 0 w 623"/>
                  <a:gd name="T51" fmla="*/ 0 h 482"/>
                  <a:gd name="T52" fmla="*/ 0 w 623"/>
                  <a:gd name="T53" fmla="*/ 0 h 482"/>
                  <a:gd name="T54" fmla="*/ 0 w 623"/>
                  <a:gd name="T55" fmla="*/ 0 h 482"/>
                  <a:gd name="T56" fmla="*/ 0 w 623"/>
                  <a:gd name="T57" fmla="*/ 0 h 482"/>
                  <a:gd name="T58" fmla="*/ 0 w 623"/>
                  <a:gd name="T59" fmla="*/ 0 h 482"/>
                  <a:gd name="T60" fmla="*/ 0 w 623"/>
                  <a:gd name="T61" fmla="*/ 0 h 482"/>
                  <a:gd name="T62" fmla="*/ 0 w 623"/>
                  <a:gd name="T63" fmla="*/ 0 h 482"/>
                  <a:gd name="T64" fmla="*/ 1 w 623"/>
                  <a:gd name="T65" fmla="*/ 0 h 482"/>
                  <a:gd name="T66" fmla="*/ 1 w 623"/>
                  <a:gd name="T67" fmla="*/ 0 h 482"/>
                  <a:gd name="T68" fmla="*/ 1 w 623"/>
                  <a:gd name="T69" fmla="*/ 0 h 482"/>
                  <a:gd name="T70" fmla="*/ 1 w 623"/>
                  <a:gd name="T71" fmla="*/ 0 h 482"/>
                  <a:gd name="T72" fmla="*/ 1 w 623"/>
                  <a:gd name="T73" fmla="*/ 0 h 482"/>
                  <a:gd name="T74" fmla="*/ 1 w 623"/>
                  <a:gd name="T75" fmla="*/ 0 h 482"/>
                  <a:gd name="T76" fmla="*/ 1 w 623"/>
                  <a:gd name="T77" fmla="*/ 0 h 4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23"/>
                  <a:gd name="T118" fmla="*/ 0 h 482"/>
                  <a:gd name="T119" fmla="*/ 623 w 623"/>
                  <a:gd name="T120" fmla="*/ 482 h 4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23" h="482">
                    <a:moveTo>
                      <a:pt x="623" y="395"/>
                    </a:moveTo>
                    <a:lnTo>
                      <a:pt x="623" y="285"/>
                    </a:lnTo>
                    <a:lnTo>
                      <a:pt x="608" y="285"/>
                    </a:lnTo>
                    <a:lnTo>
                      <a:pt x="608" y="44"/>
                    </a:lnTo>
                    <a:lnTo>
                      <a:pt x="623" y="44"/>
                    </a:lnTo>
                    <a:lnTo>
                      <a:pt x="623" y="0"/>
                    </a:lnTo>
                    <a:lnTo>
                      <a:pt x="592" y="0"/>
                    </a:lnTo>
                    <a:lnTo>
                      <a:pt x="608" y="22"/>
                    </a:lnTo>
                    <a:lnTo>
                      <a:pt x="441" y="22"/>
                    </a:lnTo>
                    <a:lnTo>
                      <a:pt x="441" y="0"/>
                    </a:lnTo>
                    <a:lnTo>
                      <a:pt x="365" y="0"/>
                    </a:lnTo>
                    <a:lnTo>
                      <a:pt x="365" y="22"/>
                    </a:lnTo>
                    <a:lnTo>
                      <a:pt x="349" y="22"/>
                    </a:lnTo>
                    <a:lnTo>
                      <a:pt x="349" y="0"/>
                    </a:lnTo>
                    <a:lnTo>
                      <a:pt x="334" y="0"/>
                    </a:lnTo>
                    <a:lnTo>
                      <a:pt x="334" y="22"/>
                    </a:lnTo>
                    <a:lnTo>
                      <a:pt x="334" y="154"/>
                    </a:lnTo>
                    <a:lnTo>
                      <a:pt x="213" y="154"/>
                    </a:lnTo>
                    <a:lnTo>
                      <a:pt x="197" y="285"/>
                    </a:lnTo>
                    <a:lnTo>
                      <a:pt x="152" y="285"/>
                    </a:lnTo>
                    <a:lnTo>
                      <a:pt x="76" y="307"/>
                    </a:lnTo>
                    <a:lnTo>
                      <a:pt x="30" y="329"/>
                    </a:lnTo>
                    <a:lnTo>
                      <a:pt x="15" y="307"/>
                    </a:lnTo>
                    <a:lnTo>
                      <a:pt x="15" y="329"/>
                    </a:lnTo>
                    <a:lnTo>
                      <a:pt x="0" y="373"/>
                    </a:lnTo>
                    <a:lnTo>
                      <a:pt x="0" y="395"/>
                    </a:lnTo>
                    <a:lnTo>
                      <a:pt x="15" y="395"/>
                    </a:lnTo>
                    <a:lnTo>
                      <a:pt x="30" y="395"/>
                    </a:lnTo>
                    <a:lnTo>
                      <a:pt x="46" y="351"/>
                    </a:lnTo>
                    <a:lnTo>
                      <a:pt x="106" y="351"/>
                    </a:lnTo>
                    <a:lnTo>
                      <a:pt x="122" y="373"/>
                    </a:lnTo>
                    <a:lnTo>
                      <a:pt x="167" y="482"/>
                    </a:lnTo>
                    <a:lnTo>
                      <a:pt x="395" y="482"/>
                    </a:lnTo>
                    <a:lnTo>
                      <a:pt x="456" y="482"/>
                    </a:lnTo>
                    <a:lnTo>
                      <a:pt x="471" y="373"/>
                    </a:lnTo>
                    <a:lnTo>
                      <a:pt x="486" y="351"/>
                    </a:lnTo>
                    <a:lnTo>
                      <a:pt x="562" y="351"/>
                    </a:lnTo>
                    <a:lnTo>
                      <a:pt x="592" y="417"/>
                    </a:lnTo>
                    <a:lnTo>
                      <a:pt x="623" y="395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913"/>
              <p:cNvSpPr>
                <a:spLocks/>
              </p:cNvSpPr>
              <p:nvPr/>
            </p:nvSpPr>
            <p:spPr bwMode="auto">
              <a:xfrm flipH="1">
                <a:off x="3745" y="2428"/>
                <a:ext cx="46" cy="31"/>
              </a:xfrm>
              <a:custGeom>
                <a:avLst/>
                <a:gdLst>
                  <a:gd name="T0" fmla="*/ 0 w 137"/>
                  <a:gd name="T1" fmla="*/ 0 h 131"/>
                  <a:gd name="T2" fmla="*/ 0 w 137"/>
                  <a:gd name="T3" fmla="*/ 0 h 131"/>
                  <a:gd name="T4" fmla="*/ 0 w 137"/>
                  <a:gd name="T5" fmla="*/ 0 h 131"/>
                  <a:gd name="T6" fmla="*/ 0 w 137"/>
                  <a:gd name="T7" fmla="*/ 0 h 131"/>
                  <a:gd name="T8" fmla="*/ 0 w 137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131"/>
                  <a:gd name="T17" fmla="*/ 137 w 137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131">
                    <a:moveTo>
                      <a:pt x="137" y="131"/>
                    </a:moveTo>
                    <a:lnTo>
                      <a:pt x="137" y="0"/>
                    </a:lnTo>
                    <a:lnTo>
                      <a:pt x="16" y="0"/>
                    </a:lnTo>
                    <a:lnTo>
                      <a:pt x="0" y="131"/>
                    </a:lnTo>
                    <a:lnTo>
                      <a:pt x="16" y="131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914"/>
              <p:cNvSpPr>
                <a:spLocks/>
              </p:cNvSpPr>
              <p:nvPr/>
            </p:nvSpPr>
            <p:spPr bwMode="auto">
              <a:xfrm flipH="1">
                <a:off x="3821" y="2454"/>
                <a:ext cx="11" cy="10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0 h 44"/>
                  <a:gd name="T4" fmla="*/ 0 w 30"/>
                  <a:gd name="T5" fmla="*/ 0 h 44"/>
                  <a:gd name="T6" fmla="*/ 0 w 30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44"/>
                  <a:gd name="T14" fmla="*/ 30 w 30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44">
                    <a:moveTo>
                      <a:pt x="30" y="22"/>
                    </a:moveTo>
                    <a:lnTo>
                      <a:pt x="15" y="0"/>
                    </a:lnTo>
                    <a:lnTo>
                      <a:pt x="15" y="2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915"/>
              <p:cNvSpPr>
                <a:spLocks/>
              </p:cNvSpPr>
              <p:nvPr/>
            </p:nvSpPr>
            <p:spPr bwMode="auto">
              <a:xfrm flipH="1">
                <a:off x="3816" y="2474"/>
                <a:ext cx="31" cy="11"/>
              </a:xfrm>
              <a:custGeom>
                <a:avLst/>
                <a:gdLst>
                  <a:gd name="T0" fmla="*/ 0 w 92"/>
                  <a:gd name="T1" fmla="*/ 0 h 44"/>
                  <a:gd name="T2" fmla="*/ 0 w 92"/>
                  <a:gd name="T3" fmla="*/ 0 h 44"/>
                  <a:gd name="T4" fmla="*/ 0 w 92"/>
                  <a:gd name="T5" fmla="*/ 0 h 44"/>
                  <a:gd name="T6" fmla="*/ 0 w 92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2"/>
                  <a:gd name="T13" fmla="*/ 0 h 44"/>
                  <a:gd name="T14" fmla="*/ 92 w 92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2" h="44">
                    <a:moveTo>
                      <a:pt x="0" y="44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Line 916"/>
              <p:cNvSpPr>
                <a:spLocks noChangeShapeType="1"/>
              </p:cNvSpPr>
              <p:nvPr/>
            </p:nvSpPr>
            <p:spPr bwMode="auto">
              <a:xfrm>
                <a:off x="3801" y="2459"/>
                <a:ext cx="51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917"/>
              <p:cNvSpPr>
                <a:spLocks/>
              </p:cNvSpPr>
              <p:nvPr/>
            </p:nvSpPr>
            <p:spPr bwMode="auto">
              <a:xfrm flipH="1">
                <a:off x="3852" y="2464"/>
                <a:ext cx="5" cy="21"/>
              </a:xfrm>
              <a:custGeom>
                <a:avLst/>
                <a:gdLst>
                  <a:gd name="T0" fmla="*/ 0 w 15"/>
                  <a:gd name="T1" fmla="*/ 0 h 88"/>
                  <a:gd name="T2" fmla="*/ 0 w 15"/>
                  <a:gd name="T3" fmla="*/ 0 h 88"/>
                  <a:gd name="T4" fmla="*/ 0 w 15"/>
                  <a:gd name="T5" fmla="*/ 0 h 88"/>
                  <a:gd name="T6" fmla="*/ 0 w 15"/>
                  <a:gd name="T7" fmla="*/ 0 h 88"/>
                  <a:gd name="T8" fmla="*/ 0 w 15"/>
                  <a:gd name="T9" fmla="*/ 0 h 88"/>
                  <a:gd name="T10" fmla="*/ 0 w 15"/>
                  <a:gd name="T11" fmla="*/ 0 h 88"/>
                  <a:gd name="T12" fmla="*/ 0 w 15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88"/>
                  <a:gd name="T23" fmla="*/ 15 w 15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88">
                    <a:moveTo>
                      <a:pt x="15" y="22"/>
                    </a:moveTo>
                    <a:lnTo>
                      <a:pt x="15" y="0"/>
                    </a:lnTo>
                    <a:lnTo>
                      <a:pt x="15" y="22"/>
                    </a:lnTo>
                    <a:lnTo>
                      <a:pt x="15" y="44"/>
                    </a:lnTo>
                    <a:lnTo>
                      <a:pt x="0" y="66"/>
                    </a:lnTo>
                    <a:lnTo>
                      <a:pt x="0" y="88"/>
                    </a:lnTo>
                    <a:lnTo>
                      <a:pt x="15" y="88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Line 918"/>
              <p:cNvSpPr>
                <a:spLocks noChangeShapeType="1"/>
              </p:cNvSpPr>
              <p:nvPr/>
            </p:nvSpPr>
            <p:spPr bwMode="auto">
              <a:xfrm flipH="1">
                <a:off x="3719" y="2495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Line 919"/>
              <p:cNvSpPr>
                <a:spLocks noChangeShapeType="1"/>
              </p:cNvSpPr>
              <p:nvPr/>
            </p:nvSpPr>
            <p:spPr bwMode="auto">
              <a:xfrm flipH="1">
                <a:off x="3729" y="2495"/>
                <a:ext cx="1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Line 920"/>
              <p:cNvSpPr>
                <a:spLocks noChangeShapeType="1"/>
              </p:cNvSpPr>
              <p:nvPr/>
            </p:nvSpPr>
            <p:spPr bwMode="auto">
              <a:xfrm flipH="1">
                <a:off x="3765" y="2495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Line 921"/>
              <p:cNvSpPr>
                <a:spLocks noChangeShapeType="1"/>
              </p:cNvSpPr>
              <p:nvPr/>
            </p:nvSpPr>
            <p:spPr bwMode="auto">
              <a:xfrm flipH="1">
                <a:off x="3770" y="2495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Line 922"/>
              <p:cNvSpPr>
                <a:spLocks noChangeShapeType="1"/>
              </p:cNvSpPr>
              <p:nvPr/>
            </p:nvSpPr>
            <p:spPr bwMode="auto">
              <a:xfrm flipH="1">
                <a:off x="3780" y="2495"/>
                <a:ext cx="1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Line 923"/>
              <p:cNvSpPr>
                <a:spLocks noChangeShapeType="1"/>
              </p:cNvSpPr>
              <p:nvPr/>
            </p:nvSpPr>
            <p:spPr bwMode="auto">
              <a:xfrm flipH="1">
                <a:off x="3801" y="2464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924"/>
              <p:cNvSpPr>
                <a:spLocks/>
              </p:cNvSpPr>
              <p:nvPr/>
            </p:nvSpPr>
            <p:spPr bwMode="auto">
              <a:xfrm flipH="1">
                <a:off x="3811" y="2464"/>
                <a:ext cx="31" cy="10"/>
              </a:xfrm>
              <a:custGeom>
                <a:avLst/>
                <a:gdLst>
                  <a:gd name="T0" fmla="*/ 0 w 91"/>
                  <a:gd name="T1" fmla="*/ 0 h 44"/>
                  <a:gd name="T2" fmla="*/ 0 w 91"/>
                  <a:gd name="T3" fmla="*/ 0 h 44"/>
                  <a:gd name="T4" fmla="*/ 0 w 91"/>
                  <a:gd name="T5" fmla="*/ 0 h 4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44"/>
                  <a:gd name="T11" fmla="*/ 91 w 91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44">
                    <a:moveTo>
                      <a:pt x="91" y="0"/>
                    </a:moveTo>
                    <a:lnTo>
                      <a:pt x="15" y="0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925"/>
              <p:cNvSpPr>
                <a:spLocks/>
              </p:cNvSpPr>
              <p:nvPr/>
            </p:nvSpPr>
            <p:spPr bwMode="auto">
              <a:xfrm flipH="1">
                <a:off x="3806" y="2464"/>
                <a:ext cx="5" cy="10"/>
              </a:xfrm>
              <a:custGeom>
                <a:avLst/>
                <a:gdLst>
                  <a:gd name="T0" fmla="*/ 0 w 15"/>
                  <a:gd name="T1" fmla="*/ 0 h 44"/>
                  <a:gd name="T2" fmla="*/ 0 w 15"/>
                  <a:gd name="T3" fmla="*/ 0 h 44"/>
                  <a:gd name="T4" fmla="*/ 0 w 15"/>
                  <a:gd name="T5" fmla="*/ 0 h 44"/>
                  <a:gd name="T6" fmla="*/ 0 w 15"/>
                  <a:gd name="T7" fmla="*/ 0 h 44"/>
                  <a:gd name="T8" fmla="*/ 0 w 15"/>
                  <a:gd name="T9" fmla="*/ 0 h 44"/>
                  <a:gd name="T10" fmla="*/ 0 w 15"/>
                  <a:gd name="T11" fmla="*/ 0 h 44"/>
                  <a:gd name="T12" fmla="*/ 0 w 15"/>
                  <a:gd name="T13" fmla="*/ 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44"/>
                  <a:gd name="T23" fmla="*/ 15 w 15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44">
                    <a:moveTo>
                      <a:pt x="15" y="22"/>
                    </a:moveTo>
                    <a:lnTo>
                      <a:pt x="15" y="44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926"/>
              <p:cNvSpPr>
                <a:spLocks/>
              </p:cNvSpPr>
              <p:nvPr/>
            </p:nvSpPr>
            <p:spPr bwMode="auto">
              <a:xfrm flipH="1">
                <a:off x="3801" y="2469"/>
                <a:ext cx="10" cy="10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0 h 44"/>
                  <a:gd name="T4" fmla="*/ 0 w 30"/>
                  <a:gd name="T5" fmla="*/ 0 h 44"/>
                  <a:gd name="T6" fmla="*/ 0 w 30"/>
                  <a:gd name="T7" fmla="*/ 0 h 44"/>
                  <a:gd name="T8" fmla="*/ 0 w 30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44"/>
                  <a:gd name="T17" fmla="*/ 30 w 3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44">
                    <a:moveTo>
                      <a:pt x="0" y="0"/>
                    </a:moveTo>
                    <a:lnTo>
                      <a:pt x="0" y="22"/>
                    </a:lnTo>
                    <a:lnTo>
                      <a:pt x="0" y="44"/>
                    </a:lnTo>
                    <a:lnTo>
                      <a:pt x="3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927"/>
              <p:cNvSpPr>
                <a:spLocks/>
              </p:cNvSpPr>
              <p:nvPr/>
            </p:nvSpPr>
            <p:spPr bwMode="auto">
              <a:xfrm flipH="1">
                <a:off x="3791" y="2459"/>
                <a:ext cx="15" cy="5"/>
              </a:xfrm>
              <a:custGeom>
                <a:avLst/>
                <a:gdLst>
                  <a:gd name="T0" fmla="*/ 0 w 45"/>
                  <a:gd name="T1" fmla="*/ 0 h 22"/>
                  <a:gd name="T2" fmla="*/ 0 w 45"/>
                  <a:gd name="T3" fmla="*/ 0 h 22"/>
                  <a:gd name="T4" fmla="*/ 0 w 45"/>
                  <a:gd name="T5" fmla="*/ 0 h 22"/>
                  <a:gd name="T6" fmla="*/ 0 w 45"/>
                  <a:gd name="T7" fmla="*/ 0 h 22"/>
                  <a:gd name="T8" fmla="*/ 0 w 45"/>
                  <a:gd name="T9" fmla="*/ 0 h 22"/>
                  <a:gd name="T10" fmla="*/ 0 w 45"/>
                  <a:gd name="T11" fmla="*/ 0 h 22"/>
                  <a:gd name="T12" fmla="*/ 0 w 45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22"/>
                  <a:gd name="T23" fmla="*/ 45 w 45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22">
                    <a:moveTo>
                      <a:pt x="15" y="0"/>
                    </a:moveTo>
                    <a:lnTo>
                      <a:pt x="45" y="0"/>
                    </a:lnTo>
                    <a:lnTo>
                      <a:pt x="45" y="22"/>
                    </a:lnTo>
                    <a:lnTo>
                      <a:pt x="30" y="2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Line 928"/>
              <p:cNvSpPr>
                <a:spLocks noChangeShapeType="1"/>
              </p:cNvSpPr>
              <p:nvPr/>
            </p:nvSpPr>
            <p:spPr bwMode="auto">
              <a:xfrm flipH="1">
                <a:off x="3714" y="2495"/>
                <a:ext cx="0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Line 929"/>
              <p:cNvSpPr>
                <a:spLocks noChangeShapeType="1"/>
              </p:cNvSpPr>
              <p:nvPr/>
            </p:nvSpPr>
            <p:spPr bwMode="auto">
              <a:xfrm flipH="1">
                <a:off x="3729" y="2500"/>
                <a:ext cx="1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Line 930"/>
              <p:cNvSpPr>
                <a:spLocks noChangeShapeType="1"/>
              </p:cNvSpPr>
              <p:nvPr/>
            </p:nvSpPr>
            <p:spPr bwMode="auto">
              <a:xfrm flipH="1">
                <a:off x="3765" y="2500"/>
                <a:ext cx="0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Line 931"/>
              <p:cNvSpPr>
                <a:spLocks noChangeShapeType="1"/>
              </p:cNvSpPr>
              <p:nvPr/>
            </p:nvSpPr>
            <p:spPr bwMode="auto">
              <a:xfrm flipH="1">
                <a:off x="3780" y="2500"/>
                <a:ext cx="1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932"/>
              <p:cNvSpPr>
                <a:spLocks/>
              </p:cNvSpPr>
              <p:nvPr/>
            </p:nvSpPr>
            <p:spPr bwMode="auto">
              <a:xfrm flipH="1">
                <a:off x="3653" y="2464"/>
                <a:ext cx="10" cy="10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44"/>
                  <a:gd name="T14" fmla="*/ 31 w 31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44">
                    <a:moveTo>
                      <a:pt x="31" y="44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Oval 933"/>
              <p:cNvSpPr>
                <a:spLocks noChangeArrowheads="1"/>
              </p:cNvSpPr>
              <p:nvPr/>
            </p:nvSpPr>
            <p:spPr bwMode="auto">
              <a:xfrm flipH="1">
                <a:off x="3691" y="2466"/>
                <a:ext cx="11" cy="12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36" name="Oval 934"/>
              <p:cNvSpPr>
                <a:spLocks noChangeArrowheads="1"/>
              </p:cNvSpPr>
              <p:nvPr/>
            </p:nvSpPr>
            <p:spPr bwMode="auto">
              <a:xfrm flipH="1">
                <a:off x="3696" y="2466"/>
                <a:ext cx="6" cy="12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37" name="Line 935"/>
              <p:cNvSpPr>
                <a:spLocks noChangeShapeType="1"/>
              </p:cNvSpPr>
              <p:nvPr/>
            </p:nvSpPr>
            <p:spPr bwMode="auto">
              <a:xfrm flipH="1">
                <a:off x="3791" y="2474"/>
                <a:ext cx="5" cy="1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Line 936"/>
              <p:cNvSpPr>
                <a:spLocks noChangeShapeType="1"/>
              </p:cNvSpPr>
              <p:nvPr/>
            </p:nvSpPr>
            <p:spPr bwMode="auto">
              <a:xfrm flipH="1">
                <a:off x="3796" y="2479"/>
                <a:ext cx="5" cy="1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Line 937"/>
              <p:cNvSpPr>
                <a:spLocks noChangeShapeType="1"/>
              </p:cNvSpPr>
              <p:nvPr/>
            </p:nvSpPr>
            <p:spPr bwMode="auto">
              <a:xfrm>
                <a:off x="3847" y="2474"/>
                <a:ext cx="5" cy="1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Line 938"/>
              <p:cNvSpPr>
                <a:spLocks noChangeShapeType="1"/>
              </p:cNvSpPr>
              <p:nvPr/>
            </p:nvSpPr>
            <p:spPr bwMode="auto">
              <a:xfrm flipH="1">
                <a:off x="3852" y="2469"/>
                <a:ext cx="0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939"/>
              <p:cNvSpPr>
                <a:spLocks/>
              </p:cNvSpPr>
              <p:nvPr/>
            </p:nvSpPr>
            <p:spPr bwMode="auto">
              <a:xfrm flipH="1">
                <a:off x="3847" y="2469"/>
                <a:ext cx="0" cy="5"/>
              </a:xfrm>
              <a:custGeom>
                <a:avLst/>
                <a:gdLst>
                  <a:gd name="T0" fmla="*/ 0 h 22"/>
                  <a:gd name="T1" fmla="*/ 0 h 22"/>
                  <a:gd name="T2" fmla="*/ 0 h 22"/>
                  <a:gd name="T3" fmla="*/ 0 60000 65536"/>
                  <a:gd name="T4" fmla="*/ 0 60000 65536"/>
                  <a:gd name="T5" fmla="*/ 0 60000 65536"/>
                  <a:gd name="T6" fmla="*/ 0 h 22"/>
                  <a:gd name="T7" fmla="*/ 22 h 2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22">
                    <a:moveTo>
                      <a:pt x="0" y="0"/>
                    </a:move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940"/>
              <p:cNvSpPr>
                <a:spLocks/>
              </p:cNvSpPr>
              <p:nvPr/>
            </p:nvSpPr>
            <p:spPr bwMode="auto">
              <a:xfrm flipH="1">
                <a:off x="3826" y="2454"/>
                <a:ext cx="11" cy="10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0 h 44"/>
                  <a:gd name="T4" fmla="*/ 0 w 30"/>
                  <a:gd name="T5" fmla="*/ 0 h 44"/>
                  <a:gd name="T6" fmla="*/ 0 w 30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44"/>
                  <a:gd name="T14" fmla="*/ 30 w 30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44">
                    <a:moveTo>
                      <a:pt x="30" y="22"/>
                    </a:moveTo>
                    <a:lnTo>
                      <a:pt x="15" y="0"/>
                    </a:lnTo>
                    <a:lnTo>
                      <a:pt x="15" y="2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Rectangle 941"/>
              <p:cNvSpPr>
                <a:spLocks noChangeArrowheads="1"/>
              </p:cNvSpPr>
              <p:nvPr/>
            </p:nvSpPr>
            <p:spPr bwMode="auto">
              <a:xfrm flipH="1">
                <a:off x="3650" y="2398"/>
                <a:ext cx="93" cy="64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4" name="Rectangle 942"/>
              <p:cNvSpPr>
                <a:spLocks noChangeArrowheads="1"/>
              </p:cNvSpPr>
              <p:nvPr/>
            </p:nvSpPr>
            <p:spPr bwMode="auto">
              <a:xfrm flipH="1">
                <a:off x="3711" y="2398"/>
                <a:ext cx="21" cy="13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5" name="Rectangle 943"/>
              <p:cNvSpPr>
                <a:spLocks noChangeArrowheads="1"/>
              </p:cNvSpPr>
              <p:nvPr/>
            </p:nvSpPr>
            <p:spPr bwMode="auto">
              <a:xfrm flipH="1">
                <a:off x="3650" y="2398"/>
                <a:ext cx="21" cy="13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6" name="Rectangle 944"/>
              <p:cNvSpPr>
                <a:spLocks noChangeArrowheads="1"/>
              </p:cNvSpPr>
              <p:nvPr/>
            </p:nvSpPr>
            <p:spPr bwMode="auto">
              <a:xfrm flipH="1">
                <a:off x="3717" y="2430"/>
                <a:ext cx="21" cy="22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7" name="Rectangle 945"/>
              <p:cNvSpPr>
                <a:spLocks noChangeArrowheads="1"/>
              </p:cNvSpPr>
              <p:nvPr/>
            </p:nvSpPr>
            <p:spPr bwMode="auto">
              <a:xfrm flipH="1">
                <a:off x="3727" y="2435"/>
                <a:ext cx="11" cy="7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8" name="Rectangle 946"/>
              <p:cNvSpPr>
                <a:spLocks noChangeArrowheads="1"/>
              </p:cNvSpPr>
              <p:nvPr/>
            </p:nvSpPr>
            <p:spPr bwMode="auto">
              <a:xfrm flipH="1">
                <a:off x="3722" y="2435"/>
                <a:ext cx="5" cy="2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49" name="Oval 947"/>
              <p:cNvSpPr>
                <a:spLocks noChangeArrowheads="1"/>
              </p:cNvSpPr>
              <p:nvPr/>
            </p:nvSpPr>
            <p:spPr bwMode="auto">
              <a:xfrm flipH="1">
                <a:off x="3711" y="2445"/>
                <a:ext cx="11" cy="17"/>
              </a:xfrm>
              <a:prstGeom prst="ellipse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50" name="Line 948"/>
              <p:cNvSpPr>
                <a:spLocks noChangeShapeType="1"/>
              </p:cNvSpPr>
              <p:nvPr/>
            </p:nvSpPr>
            <p:spPr bwMode="auto">
              <a:xfrm flipH="1">
                <a:off x="3719" y="2443"/>
                <a:ext cx="0" cy="1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949"/>
              <p:cNvSpPr>
                <a:spLocks/>
              </p:cNvSpPr>
              <p:nvPr/>
            </p:nvSpPr>
            <p:spPr bwMode="auto">
              <a:xfrm flipH="1">
                <a:off x="3714" y="2438"/>
                <a:ext cx="10" cy="26"/>
              </a:xfrm>
              <a:custGeom>
                <a:avLst/>
                <a:gdLst>
                  <a:gd name="T0" fmla="*/ 0 w 30"/>
                  <a:gd name="T1" fmla="*/ 0 h 109"/>
                  <a:gd name="T2" fmla="*/ 0 w 30"/>
                  <a:gd name="T3" fmla="*/ 0 h 109"/>
                  <a:gd name="T4" fmla="*/ 0 w 30"/>
                  <a:gd name="T5" fmla="*/ 0 h 109"/>
                  <a:gd name="T6" fmla="*/ 0 w 30"/>
                  <a:gd name="T7" fmla="*/ 0 h 109"/>
                  <a:gd name="T8" fmla="*/ 0 w 30"/>
                  <a:gd name="T9" fmla="*/ 0 h 109"/>
                  <a:gd name="T10" fmla="*/ 0 w 30"/>
                  <a:gd name="T11" fmla="*/ 0 h 109"/>
                  <a:gd name="T12" fmla="*/ 0 w 30"/>
                  <a:gd name="T13" fmla="*/ 0 h 109"/>
                  <a:gd name="T14" fmla="*/ 0 w 30"/>
                  <a:gd name="T15" fmla="*/ 0 h 109"/>
                  <a:gd name="T16" fmla="*/ 0 w 30"/>
                  <a:gd name="T17" fmla="*/ 0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09"/>
                  <a:gd name="T29" fmla="*/ 30 w 30"/>
                  <a:gd name="T30" fmla="*/ 109 h 1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09">
                    <a:moveTo>
                      <a:pt x="15" y="0"/>
                    </a:moveTo>
                    <a:lnTo>
                      <a:pt x="30" y="21"/>
                    </a:lnTo>
                    <a:lnTo>
                      <a:pt x="30" y="43"/>
                    </a:lnTo>
                    <a:lnTo>
                      <a:pt x="30" y="65"/>
                    </a:lnTo>
                    <a:lnTo>
                      <a:pt x="30" y="87"/>
                    </a:lnTo>
                    <a:lnTo>
                      <a:pt x="30" y="109"/>
                    </a:lnTo>
                    <a:lnTo>
                      <a:pt x="15" y="109"/>
                    </a:lnTo>
                    <a:lnTo>
                      <a:pt x="0" y="109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950"/>
              <p:cNvSpPr>
                <a:spLocks/>
              </p:cNvSpPr>
              <p:nvPr/>
            </p:nvSpPr>
            <p:spPr bwMode="auto">
              <a:xfrm flipH="1">
                <a:off x="3704" y="2464"/>
                <a:ext cx="31" cy="31"/>
              </a:xfrm>
              <a:custGeom>
                <a:avLst/>
                <a:gdLst>
                  <a:gd name="T0" fmla="*/ 0 w 91"/>
                  <a:gd name="T1" fmla="*/ 0 h 132"/>
                  <a:gd name="T2" fmla="*/ 0 w 91"/>
                  <a:gd name="T3" fmla="*/ 0 h 132"/>
                  <a:gd name="T4" fmla="*/ 0 w 91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132"/>
                  <a:gd name="T11" fmla="*/ 91 w 91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132">
                    <a:moveTo>
                      <a:pt x="91" y="0"/>
                    </a:moveTo>
                    <a:lnTo>
                      <a:pt x="30" y="44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Line 951"/>
              <p:cNvSpPr>
                <a:spLocks noChangeShapeType="1"/>
              </p:cNvSpPr>
              <p:nvPr/>
            </p:nvSpPr>
            <p:spPr bwMode="auto">
              <a:xfrm flipH="1">
                <a:off x="3745" y="2433"/>
                <a:ext cx="0" cy="6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Rectangle 952"/>
              <p:cNvSpPr>
                <a:spLocks noChangeArrowheads="1"/>
              </p:cNvSpPr>
              <p:nvPr/>
            </p:nvSpPr>
            <p:spPr bwMode="auto">
              <a:xfrm flipH="1">
                <a:off x="3732" y="2471"/>
                <a:ext cx="11" cy="12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953"/>
              <p:cNvSpPr>
                <a:spLocks/>
              </p:cNvSpPr>
              <p:nvPr/>
            </p:nvSpPr>
            <p:spPr bwMode="auto">
              <a:xfrm flipH="1">
                <a:off x="3735" y="2443"/>
                <a:ext cx="10" cy="36"/>
              </a:xfrm>
              <a:custGeom>
                <a:avLst/>
                <a:gdLst>
                  <a:gd name="T0" fmla="*/ 0 w 31"/>
                  <a:gd name="T1" fmla="*/ 0 h 154"/>
                  <a:gd name="T2" fmla="*/ 0 w 31"/>
                  <a:gd name="T3" fmla="*/ 0 h 154"/>
                  <a:gd name="T4" fmla="*/ 0 w 31"/>
                  <a:gd name="T5" fmla="*/ 0 h 154"/>
                  <a:gd name="T6" fmla="*/ 0 w 31"/>
                  <a:gd name="T7" fmla="*/ 0 h 154"/>
                  <a:gd name="T8" fmla="*/ 0 w 31"/>
                  <a:gd name="T9" fmla="*/ 0 h 154"/>
                  <a:gd name="T10" fmla="*/ 0 w 31"/>
                  <a:gd name="T11" fmla="*/ 0 h 154"/>
                  <a:gd name="T12" fmla="*/ 0 w 31"/>
                  <a:gd name="T13" fmla="*/ 0 h 154"/>
                  <a:gd name="T14" fmla="*/ 0 w 31"/>
                  <a:gd name="T15" fmla="*/ 0 h 154"/>
                  <a:gd name="T16" fmla="*/ 0 w 31"/>
                  <a:gd name="T17" fmla="*/ 0 h 1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54"/>
                  <a:gd name="T29" fmla="*/ 31 w 31"/>
                  <a:gd name="T30" fmla="*/ 154 h 1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54">
                    <a:moveTo>
                      <a:pt x="31" y="0"/>
                    </a:moveTo>
                    <a:lnTo>
                      <a:pt x="31" y="22"/>
                    </a:lnTo>
                    <a:lnTo>
                      <a:pt x="31" y="44"/>
                    </a:lnTo>
                    <a:lnTo>
                      <a:pt x="31" y="66"/>
                    </a:lnTo>
                    <a:lnTo>
                      <a:pt x="31" y="88"/>
                    </a:lnTo>
                    <a:lnTo>
                      <a:pt x="31" y="110"/>
                    </a:lnTo>
                    <a:lnTo>
                      <a:pt x="15" y="132"/>
                    </a:lnTo>
                    <a:lnTo>
                      <a:pt x="0" y="132"/>
                    </a:lnTo>
                    <a:lnTo>
                      <a:pt x="0" y="154"/>
                    </a:lnTo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Rectangle 954"/>
              <p:cNvSpPr>
                <a:spLocks noChangeArrowheads="1"/>
              </p:cNvSpPr>
              <p:nvPr/>
            </p:nvSpPr>
            <p:spPr bwMode="auto">
              <a:xfrm flipH="1">
                <a:off x="3742" y="2435"/>
                <a:ext cx="36" cy="27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955"/>
              <p:cNvSpPr>
                <a:spLocks/>
              </p:cNvSpPr>
              <p:nvPr/>
            </p:nvSpPr>
            <p:spPr bwMode="auto">
              <a:xfrm flipH="1">
                <a:off x="3745" y="2464"/>
                <a:ext cx="10" cy="10"/>
              </a:xfrm>
              <a:custGeom>
                <a:avLst/>
                <a:gdLst>
                  <a:gd name="T0" fmla="*/ 0 w 30"/>
                  <a:gd name="T1" fmla="*/ 0 h 44"/>
                  <a:gd name="T2" fmla="*/ 0 w 30"/>
                  <a:gd name="T3" fmla="*/ 0 h 44"/>
                  <a:gd name="T4" fmla="*/ 0 w 30"/>
                  <a:gd name="T5" fmla="*/ 0 h 44"/>
                  <a:gd name="T6" fmla="*/ 0 w 30"/>
                  <a:gd name="T7" fmla="*/ 0 h 44"/>
                  <a:gd name="T8" fmla="*/ 0 w 30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44"/>
                  <a:gd name="T17" fmla="*/ 30 w 3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44">
                    <a:moveTo>
                      <a:pt x="30" y="44"/>
                    </a:moveTo>
                    <a:lnTo>
                      <a:pt x="0" y="44"/>
                    </a:lnTo>
                    <a:lnTo>
                      <a:pt x="0" y="22"/>
                    </a:lnTo>
                    <a:lnTo>
                      <a:pt x="30" y="0"/>
                    </a:lnTo>
                    <a:lnTo>
                      <a:pt x="30" y="44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956"/>
              <p:cNvSpPr>
                <a:spLocks/>
              </p:cNvSpPr>
              <p:nvPr/>
            </p:nvSpPr>
            <p:spPr bwMode="auto">
              <a:xfrm flipH="1">
                <a:off x="3750" y="2464"/>
                <a:ext cx="0" cy="5"/>
              </a:xfrm>
              <a:custGeom>
                <a:avLst/>
                <a:gdLst>
                  <a:gd name="T0" fmla="*/ 0 h 22"/>
                  <a:gd name="T1" fmla="*/ 0 h 22"/>
                  <a:gd name="T2" fmla="*/ 0 h 22"/>
                  <a:gd name="T3" fmla="*/ 0 60000 65536"/>
                  <a:gd name="T4" fmla="*/ 0 60000 65536"/>
                  <a:gd name="T5" fmla="*/ 0 60000 65536"/>
                  <a:gd name="T6" fmla="*/ 0 h 22"/>
                  <a:gd name="T7" fmla="*/ 22 h 2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22">
                    <a:moveTo>
                      <a:pt x="0" y="0"/>
                    </a:move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Line 957"/>
              <p:cNvSpPr>
                <a:spLocks noChangeShapeType="1"/>
              </p:cNvSpPr>
              <p:nvPr/>
            </p:nvSpPr>
            <p:spPr bwMode="auto">
              <a:xfrm flipH="1">
                <a:off x="3745" y="2459"/>
                <a:ext cx="4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Line 958"/>
              <p:cNvSpPr>
                <a:spLocks noChangeShapeType="1"/>
              </p:cNvSpPr>
              <p:nvPr/>
            </p:nvSpPr>
            <p:spPr bwMode="auto">
              <a:xfrm>
                <a:off x="3745" y="2459"/>
                <a:ext cx="41" cy="3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Line 959"/>
              <p:cNvSpPr>
                <a:spLocks noChangeShapeType="1"/>
              </p:cNvSpPr>
              <p:nvPr/>
            </p:nvSpPr>
            <p:spPr bwMode="auto">
              <a:xfrm flipH="1">
                <a:off x="3745" y="2459"/>
                <a:ext cx="41" cy="3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Rectangle 960"/>
              <p:cNvSpPr>
                <a:spLocks noChangeArrowheads="1"/>
              </p:cNvSpPr>
              <p:nvPr/>
            </p:nvSpPr>
            <p:spPr bwMode="auto">
              <a:xfrm flipH="1">
                <a:off x="3783" y="2466"/>
                <a:ext cx="6" cy="7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63" name="Rectangle 961"/>
              <p:cNvSpPr>
                <a:spLocks noChangeArrowheads="1"/>
              </p:cNvSpPr>
              <p:nvPr/>
            </p:nvSpPr>
            <p:spPr bwMode="auto">
              <a:xfrm flipH="1">
                <a:off x="3783" y="2486"/>
                <a:ext cx="6" cy="7"/>
              </a:xfrm>
              <a:prstGeom prst="rect">
                <a:avLst/>
              </a:prstGeom>
              <a:solidFill>
                <a:srgbClr val="009900"/>
              </a:solidFill>
              <a:ln w="238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962"/>
              <p:cNvSpPr>
                <a:spLocks/>
              </p:cNvSpPr>
              <p:nvPr/>
            </p:nvSpPr>
            <p:spPr bwMode="auto">
              <a:xfrm flipH="1">
                <a:off x="3679" y="2397"/>
                <a:ext cx="25" cy="62"/>
              </a:xfrm>
              <a:custGeom>
                <a:avLst/>
                <a:gdLst>
                  <a:gd name="T0" fmla="*/ 0 w 76"/>
                  <a:gd name="T1" fmla="*/ 0 h 263"/>
                  <a:gd name="T2" fmla="*/ 0 w 76"/>
                  <a:gd name="T3" fmla="*/ 0 h 263"/>
                  <a:gd name="T4" fmla="*/ 0 w 76"/>
                  <a:gd name="T5" fmla="*/ 0 h 263"/>
                  <a:gd name="T6" fmla="*/ 0 w 76"/>
                  <a:gd name="T7" fmla="*/ 0 h 263"/>
                  <a:gd name="T8" fmla="*/ 0 w 76"/>
                  <a:gd name="T9" fmla="*/ 0 h 263"/>
                  <a:gd name="T10" fmla="*/ 0 w 76"/>
                  <a:gd name="T11" fmla="*/ 0 h 263"/>
                  <a:gd name="T12" fmla="*/ 0 w 76"/>
                  <a:gd name="T13" fmla="*/ 0 h 263"/>
                  <a:gd name="T14" fmla="*/ 0 w 76"/>
                  <a:gd name="T15" fmla="*/ 0 h 263"/>
                  <a:gd name="T16" fmla="*/ 0 w 76"/>
                  <a:gd name="T17" fmla="*/ 0 h 263"/>
                  <a:gd name="T18" fmla="*/ 0 w 76"/>
                  <a:gd name="T19" fmla="*/ 0 h 263"/>
                  <a:gd name="T20" fmla="*/ 0 w 76"/>
                  <a:gd name="T21" fmla="*/ 0 h 263"/>
                  <a:gd name="T22" fmla="*/ 0 w 76"/>
                  <a:gd name="T23" fmla="*/ 0 h 2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"/>
                  <a:gd name="T37" fmla="*/ 0 h 263"/>
                  <a:gd name="T38" fmla="*/ 76 w 76"/>
                  <a:gd name="T39" fmla="*/ 263 h 2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" h="263">
                    <a:moveTo>
                      <a:pt x="76" y="44"/>
                    </a:moveTo>
                    <a:lnTo>
                      <a:pt x="76" y="132"/>
                    </a:lnTo>
                    <a:lnTo>
                      <a:pt x="76" y="219"/>
                    </a:lnTo>
                    <a:lnTo>
                      <a:pt x="45" y="241"/>
                    </a:lnTo>
                    <a:lnTo>
                      <a:pt x="30" y="263"/>
                    </a:lnTo>
                    <a:lnTo>
                      <a:pt x="15" y="197"/>
                    </a:lnTo>
                    <a:lnTo>
                      <a:pt x="30" y="110"/>
                    </a:lnTo>
                    <a:lnTo>
                      <a:pt x="15" y="66"/>
                    </a:lnTo>
                    <a:lnTo>
                      <a:pt x="0" y="22"/>
                    </a:lnTo>
                    <a:lnTo>
                      <a:pt x="30" y="0"/>
                    </a:lnTo>
                    <a:lnTo>
                      <a:pt x="60" y="22"/>
                    </a:lnTo>
                    <a:lnTo>
                      <a:pt x="76" y="44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963"/>
              <p:cNvSpPr>
                <a:spLocks/>
              </p:cNvSpPr>
              <p:nvPr/>
            </p:nvSpPr>
            <p:spPr bwMode="auto">
              <a:xfrm flipH="1">
                <a:off x="3673" y="2397"/>
                <a:ext cx="6" cy="62"/>
              </a:xfrm>
              <a:custGeom>
                <a:avLst/>
                <a:gdLst>
                  <a:gd name="T0" fmla="*/ 0 w 15"/>
                  <a:gd name="T1" fmla="*/ 0 h 263"/>
                  <a:gd name="T2" fmla="*/ 0 w 15"/>
                  <a:gd name="T3" fmla="*/ 0 h 263"/>
                  <a:gd name="T4" fmla="*/ 0 w 15"/>
                  <a:gd name="T5" fmla="*/ 0 h 263"/>
                  <a:gd name="T6" fmla="*/ 0 w 15"/>
                  <a:gd name="T7" fmla="*/ 0 h 263"/>
                  <a:gd name="T8" fmla="*/ 0 w 15"/>
                  <a:gd name="T9" fmla="*/ 0 h 263"/>
                  <a:gd name="T10" fmla="*/ 0 w 15"/>
                  <a:gd name="T11" fmla="*/ 0 h 263"/>
                  <a:gd name="T12" fmla="*/ 0 w 15"/>
                  <a:gd name="T13" fmla="*/ 0 h 263"/>
                  <a:gd name="T14" fmla="*/ 0 w 15"/>
                  <a:gd name="T15" fmla="*/ 0 h 263"/>
                  <a:gd name="T16" fmla="*/ 0 w 15"/>
                  <a:gd name="T17" fmla="*/ 0 h 263"/>
                  <a:gd name="T18" fmla="*/ 0 w 15"/>
                  <a:gd name="T19" fmla="*/ 0 h 263"/>
                  <a:gd name="T20" fmla="*/ 0 w 15"/>
                  <a:gd name="T21" fmla="*/ 0 h 263"/>
                  <a:gd name="T22" fmla="*/ 0 w 15"/>
                  <a:gd name="T23" fmla="*/ 0 h 263"/>
                  <a:gd name="T24" fmla="*/ 0 w 15"/>
                  <a:gd name="T25" fmla="*/ 0 h 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263"/>
                  <a:gd name="T41" fmla="*/ 15 w 15"/>
                  <a:gd name="T42" fmla="*/ 263 h 2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263">
                    <a:moveTo>
                      <a:pt x="15" y="0"/>
                    </a:moveTo>
                    <a:lnTo>
                      <a:pt x="0" y="0"/>
                    </a:lnTo>
                    <a:lnTo>
                      <a:pt x="0" y="44"/>
                    </a:lnTo>
                    <a:lnTo>
                      <a:pt x="15" y="132"/>
                    </a:lnTo>
                    <a:lnTo>
                      <a:pt x="15" y="197"/>
                    </a:lnTo>
                    <a:lnTo>
                      <a:pt x="0" y="241"/>
                    </a:lnTo>
                    <a:lnTo>
                      <a:pt x="0" y="263"/>
                    </a:lnTo>
                    <a:lnTo>
                      <a:pt x="15" y="241"/>
                    </a:lnTo>
                    <a:lnTo>
                      <a:pt x="15" y="197"/>
                    </a:lnTo>
                    <a:lnTo>
                      <a:pt x="15" y="110"/>
                    </a:lnTo>
                    <a:lnTo>
                      <a:pt x="15" y="44"/>
                    </a:lnTo>
                    <a:lnTo>
                      <a:pt x="15" y="2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964"/>
              <p:cNvSpPr>
                <a:spLocks/>
              </p:cNvSpPr>
              <p:nvPr/>
            </p:nvSpPr>
            <p:spPr bwMode="auto">
              <a:xfrm flipH="1">
                <a:off x="3653" y="2407"/>
                <a:ext cx="10" cy="36"/>
              </a:xfrm>
              <a:custGeom>
                <a:avLst/>
                <a:gdLst>
                  <a:gd name="T0" fmla="*/ 0 w 31"/>
                  <a:gd name="T1" fmla="*/ 0 h 153"/>
                  <a:gd name="T2" fmla="*/ 0 w 31"/>
                  <a:gd name="T3" fmla="*/ 0 h 153"/>
                  <a:gd name="T4" fmla="*/ 0 w 31"/>
                  <a:gd name="T5" fmla="*/ 0 h 153"/>
                  <a:gd name="T6" fmla="*/ 0 w 31"/>
                  <a:gd name="T7" fmla="*/ 0 h 153"/>
                  <a:gd name="T8" fmla="*/ 0 w 31"/>
                  <a:gd name="T9" fmla="*/ 0 h 153"/>
                  <a:gd name="T10" fmla="*/ 0 w 31"/>
                  <a:gd name="T11" fmla="*/ 0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153"/>
                  <a:gd name="T20" fmla="*/ 31 w 31"/>
                  <a:gd name="T21" fmla="*/ 153 h 1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153">
                    <a:moveTo>
                      <a:pt x="31" y="153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44"/>
                    </a:lnTo>
                    <a:lnTo>
                      <a:pt x="31" y="153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965"/>
              <p:cNvSpPr>
                <a:spLocks/>
              </p:cNvSpPr>
              <p:nvPr/>
            </p:nvSpPr>
            <p:spPr bwMode="auto">
              <a:xfrm flipH="1">
                <a:off x="3648" y="2392"/>
                <a:ext cx="10" cy="10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44"/>
                  <a:gd name="T20" fmla="*/ 31 w 31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44">
                    <a:moveTo>
                      <a:pt x="31" y="0"/>
                    </a:moveTo>
                    <a:lnTo>
                      <a:pt x="31" y="44"/>
                    </a:lnTo>
                    <a:lnTo>
                      <a:pt x="16" y="44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966"/>
              <p:cNvSpPr>
                <a:spLocks/>
              </p:cNvSpPr>
              <p:nvPr/>
            </p:nvSpPr>
            <p:spPr bwMode="auto">
              <a:xfrm flipH="1">
                <a:off x="3740" y="2397"/>
                <a:ext cx="5" cy="5"/>
              </a:xfrm>
              <a:custGeom>
                <a:avLst/>
                <a:gdLst>
                  <a:gd name="T0" fmla="*/ 0 w 15"/>
                  <a:gd name="T1" fmla="*/ 0 h 22"/>
                  <a:gd name="T2" fmla="*/ 0 w 15"/>
                  <a:gd name="T3" fmla="*/ 0 h 22"/>
                  <a:gd name="T4" fmla="*/ 0 w 15"/>
                  <a:gd name="T5" fmla="*/ 0 h 22"/>
                  <a:gd name="T6" fmla="*/ 0 w 15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2"/>
                  <a:gd name="T14" fmla="*/ 15 w 15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2">
                    <a:moveTo>
                      <a:pt x="15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967"/>
              <p:cNvSpPr>
                <a:spLocks/>
              </p:cNvSpPr>
              <p:nvPr/>
            </p:nvSpPr>
            <p:spPr bwMode="auto">
              <a:xfrm flipH="1">
                <a:off x="3648" y="2448"/>
                <a:ext cx="168" cy="46"/>
              </a:xfrm>
              <a:custGeom>
                <a:avLst/>
                <a:gdLst>
                  <a:gd name="T0" fmla="*/ 1 w 501"/>
                  <a:gd name="T1" fmla="*/ 0 h 197"/>
                  <a:gd name="T2" fmla="*/ 1 w 501"/>
                  <a:gd name="T3" fmla="*/ 0 h 197"/>
                  <a:gd name="T4" fmla="*/ 1 w 501"/>
                  <a:gd name="T5" fmla="*/ 0 h 197"/>
                  <a:gd name="T6" fmla="*/ 0 w 501"/>
                  <a:gd name="T7" fmla="*/ 0 h 197"/>
                  <a:gd name="T8" fmla="*/ 0 w 501"/>
                  <a:gd name="T9" fmla="*/ 0 h 197"/>
                  <a:gd name="T10" fmla="*/ 0 w 501"/>
                  <a:gd name="T11" fmla="*/ 0 h 197"/>
                  <a:gd name="T12" fmla="*/ 0 w 501"/>
                  <a:gd name="T13" fmla="*/ 0 h 197"/>
                  <a:gd name="T14" fmla="*/ 0 w 501"/>
                  <a:gd name="T15" fmla="*/ 0 h 197"/>
                  <a:gd name="T16" fmla="*/ 0 w 501"/>
                  <a:gd name="T17" fmla="*/ 0 h 197"/>
                  <a:gd name="T18" fmla="*/ 0 w 501"/>
                  <a:gd name="T19" fmla="*/ 0 h 197"/>
                  <a:gd name="T20" fmla="*/ 0 w 501"/>
                  <a:gd name="T21" fmla="*/ 0 h 197"/>
                  <a:gd name="T22" fmla="*/ 0 w 501"/>
                  <a:gd name="T23" fmla="*/ 0 h 197"/>
                  <a:gd name="T24" fmla="*/ 0 w 501"/>
                  <a:gd name="T25" fmla="*/ 0 h 197"/>
                  <a:gd name="T26" fmla="*/ 0 w 501"/>
                  <a:gd name="T27" fmla="*/ 0 h 197"/>
                  <a:gd name="T28" fmla="*/ 0 w 501"/>
                  <a:gd name="T29" fmla="*/ 0 h 197"/>
                  <a:gd name="T30" fmla="*/ 0 w 501"/>
                  <a:gd name="T31" fmla="*/ 0 h 197"/>
                  <a:gd name="T32" fmla="*/ 0 w 501"/>
                  <a:gd name="T33" fmla="*/ 0 h 197"/>
                  <a:gd name="T34" fmla="*/ 0 w 501"/>
                  <a:gd name="T35" fmla="*/ 0 h 197"/>
                  <a:gd name="T36" fmla="*/ 1 w 501"/>
                  <a:gd name="T37" fmla="*/ 0 h 197"/>
                  <a:gd name="T38" fmla="*/ 1 w 501"/>
                  <a:gd name="T39" fmla="*/ 0 h 197"/>
                  <a:gd name="T40" fmla="*/ 1 w 501"/>
                  <a:gd name="T41" fmla="*/ 0 h 197"/>
                  <a:gd name="T42" fmla="*/ 1 w 501"/>
                  <a:gd name="T43" fmla="*/ 0 h 1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01"/>
                  <a:gd name="T67" fmla="*/ 0 h 197"/>
                  <a:gd name="T68" fmla="*/ 501 w 501"/>
                  <a:gd name="T69" fmla="*/ 197 h 1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01" h="197">
                    <a:moveTo>
                      <a:pt x="470" y="132"/>
                    </a:moveTo>
                    <a:lnTo>
                      <a:pt x="501" y="110"/>
                    </a:lnTo>
                    <a:lnTo>
                      <a:pt x="501" y="0"/>
                    </a:lnTo>
                    <a:lnTo>
                      <a:pt x="334" y="0"/>
                    </a:lnTo>
                    <a:lnTo>
                      <a:pt x="303" y="132"/>
                    </a:lnTo>
                    <a:lnTo>
                      <a:pt x="288" y="154"/>
                    </a:lnTo>
                    <a:lnTo>
                      <a:pt x="91" y="154"/>
                    </a:lnTo>
                    <a:lnTo>
                      <a:pt x="91" y="22"/>
                    </a:lnTo>
                    <a:lnTo>
                      <a:pt x="75" y="0"/>
                    </a:lnTo>
                    <a:lnTo>
                      <a:pt x="75" y="44"/>
                    </a:lnTo>
                    <a:lnTo>
                      <a:pt x="30" y="88"/>
                    </a:lnTo>
                    <a:lnTo>
                      <a:pt x="15" y="88"/>
                    </a:lnTo>
                    <a:lnTo>
                      <a:pt x="0" y="66"/>
                    </a:lnTo>
                    <a:lnTo>
                      <a:pt x="0" y="88"/>
                    </a:lnTo>
                    <a:lnTo>
                      <a:pt x="45" y="197"/>
                    </a:lnTo>
                    <a:lnTo>
                      <a:pt x="288" y="197"/>
                    </a:lnTo>
                    <a:lnTo>
                      <a:pt x="319" y="197"/>
                    </a:lnTo>
                    <a:lnTo>
                      <a:pt x="349" y="88"/>
                    </a:lnTo>
                    <a:lnTo>
                      <a:pt x="364" y="66"/>
                    </a:lnTo>
                    <a:lnTo>
                      <a:pt x="440" y="66"/>
                    </a:lnTo>
                    <a:lnTo>
                      <a:pt x="455" y="88"/>
                    </a:lnTo>
                    <a:lnTo>
                      <a:pt x="470" y="132"/>
                    </a:lnTo>
                    <a:close/>
                  </a:path>
                </a:pathLst>
              </a:custGeom>
              <a:solidFill>
                <a:srgbClr val="009900"/>
              </a:solidFill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18" name="Picture 968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" y="2413"/>
              <a:ext cx="18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9" name="Group 969"/>
            <p:cNvGrpSpPr>
              <a:grpSpLocks/>
            </p:cNvGrpSpPr>
            <p:nvPr/>
          </p:nvGrpSpPr>
          <p:grpSpPr bwMode="auto">
            <a:xfrm>
              <a:off x="1589" y="2296"/>
              <a:ext cx="187" cy="112"/>
              <a:chOff x="1874" y="1442"/>
              <a:chExt cx="330" cy="281"/>
            </a:xfrm>
          </p:grpSpPr>
          <p:sp>
            <p:nvSpPr>
              <p:cNvPr id="172" name="Oval 970"/>
              <p:cNvSpPr>
                <a:spLocks noChangeArrowheads="1"/>
              </p:cNvSpPr>
              <p:nvPr/>
            </p:nvSpPr>
            <p:spPr bwMode="auto">
              <a:xfrm>
                <a:off x="1967" y="1676"/>
                <a:ext cx="21" cy="32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l 971"/>
              <p:cNvSpPr>
                <a:spLocks noChangeArrowheads="1"/>
              </p:cNvSpPr>
              <p:nvPr/>
            </p:nvSpPr>
            <p:spPr bwMode="auto">
              <a:xfrm>
                <a:off x="2015" y="1676"/>
                <a:ext cx="21" cy="32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972"/>
              <p:cNvSpPr>
                <a:spLocks/>
              </p:cNvSpPr>
              <p:nvPr/>
            </p:nvSpPr>
            <p:spPr bwMode="auto">
              <a:xfrm>
                <a:off x="2005" y="1663"/>
                <a:ext cx="39" cy="57"/>
              </a:xfrm>
              <a:custGeom>
                <a:avLst/>
                <a:gdLst>
                  <a:gd name="T0" fmla="*/ 0 w 156"/>
                  <a:gd name="T1" fmla="*/ 0 h 169"/>
                  <a:gd name="T2" fmla="*/ 0 w 156"/>
                  <a:gd name="T3" fmla="*/ 0 h 169"/>
                  <a:gd name="T4" fmla="*/ 0 w 156"/>
                  <a:gd name="T5" fmla="*/ 0 h 169"/>
                  <a:gd name="T6" fmla="*/ 0 w 156"/>
                  <a:gd name="T7" fmla="*/ 0 h 169"/>
                  <a:gd name="T8" fmla="*/ 0 w 156"/>
                  <a:gd name="T9" fmla="*/ 0 h 169"/>
                  <a:gd name="T10" fmla="*/ 0 w 156"/>
                  <a:gd name="T11" fmla="*/ 0 h 169"/>
                  <a:gd name="T12" fmla="*/ 0 w 156"/>
                  <a:gd name="T13" fmla="*/ 0 h 169"/>
                  <a:gd name="T14" fmla="*/ 0 w 156"/>
                  <a:gd name="T15" fmla="*/ 0 h 169"/>
                  <a:gd name="T16" fmla="*/ 0 w 156"/>
                  <a:gd name="T17" fmla="*/ 0 h 169"/>
                  <a:gd name="T18" fmla="*/ 0 w 156"/>
                  <a:gd name="T19" fmla="*/ 0 h 169"/>
                  <a:gd name="T20" fmla="*/ 0 w 156"/>
                  <a:gd name="T21" fmla="*/ 0 h 169"/>
                  <a:gd name="T22" fmla="*/ 0 w 156"/>
                  <a:gd name="T23" fmla="*/ 0 h 169"/>
                  <a:gd name="T24" fmla="*/ 0 w 156"/>
                  <a:gd name="T25" fmla="*/ 0 h 169"/>
                  <a:gd name="T26" fmla="*/ 0 w 156"/>
                  <a:gd name="T27" fmla="*/ 0 h 169"/>
                  <a:gd name="T28" fmla="*/ 0 w 156"/>
                  <a:gd name="T29" fmla="*/ 0 h 169"/>
                  <a:gd name="T30" fmla="*/ 0 w 156"/>
                  <a:gd name="T31" fmla="*/ 0 h 169"/>
                  <a:gd name="T32" fmla="*/ 0 w 156"/>
                  <a:gd name="T33" fmla="*/ 0 h 169"/>
                  <a:gd name="T34" fmla="*/ 0 w 156"/>
                  <a:gd name="T35" fmla="*/ 0 h 169"/>
                  <a:gd name="T36" fmla="*/ 0 w 156"/>
                  <a:gd name="T37" fmla="*/ 0 h 169"/>
                  <a:gd name="T38" fmla="*/ 0 w 156"/>
                  <a:gd name="T39" fmla="*/ 0 h 169"/>
                  <a:gd name="T40" fmla="*/ 0 w 156"/>
                  <a:gd name="T41" fmla="*/ 0 h 169"/>
                  <a:gd name="T42" fmla="*/ 0 w 156"/>
                  <a:gd name="T43" fmla="*/ 0 h 169"/>
                  <a:gd name="T44" fmla="*/ 0 w 156"/>
                  <a:gd name="T45" fmla="*/ 0 h 169"/>
                  <a:gd name="T46" fmla="*/ 0 w 156"/>
                  <a:gd name="T47" fmla="*/ 0 h 169"/>
                  <a:gd name="T48" fmla="*/ 0 w 156"/>
                  <a:gd name="T49" fmla="*/ 0 h 169"/>
                  <a:gd name="T50" fmla="*/ 0 w 156"/>
                  <a:gd name="T51" fmla="*/ 0 h 169"/>
                  <a:gd name="T52" fmla="*/ 0 w 156"/>
                  <a:gd name="T53" fmla="*/ 0 h 169"/>
                  <a:gd name="T54" fmla="*/ 0 w 156"/>
                  <a:gd name="T55" fmla="*/ 0 h 169"/>
                  <a:gd name="T56" fmla="*/ 0 w 156"/>
                  <a:gd name="T57" fmla="*/ 0 h 169"/>
                  <a:gd name="T58" fmla="*/ 0 w 156"/>
                  <a:gd name="T59" fmla="*/ 0 h 169"/>
                  <a:gd name="T60" fmla="*/ 0 w 156"/>
                  <a:gd name="T61" fmla="*/ 0 h 169"/>
                  <a:gd name="T62" fmla="*/ 0 w 156"/>
                  <a:gd name="T63" fmla="*/ 0 h 169"/>
                  <a:gd name="T64" fmla="*/ 0 w 156"/>
                  <a:gd name="T65" fmla="*/ 0 h 169"/>
                  <a:gd name="T66" fmla="*/ 0 w 156"/>
                  <a:gd name="T67" fmla="*/ 0 h 169"/>
                  <a:gd name="T68" fmla="*/ 0 w 156"/>
                  <a:gd name="T69" fmla="*/ 0 h 169"/>
                  <a:gd name="T70" fmla="*/ 0 w 156"/>
                  <a:gd name="T71" fmla="*/ 0 h 169"/>
                  <a:gd name="T72" fmla="*/ 0 w 156"/>
                  <a:gd name="T73" fmla="*/ 0 h 169"/>
                  <a:gd name="T74" fmla="*/ 0 w 156"/>
                  <a:gd name="T75" fmla="*/ 0 h 169"/>
                  <a:gd name="T76" fmla="*/ 0 w 156"/>
                  <a:gd name="T77" fmla="*/ 0 h 169"/>
                  <a:gd name="T78" fmla="*/ 0 w 156"/>
                  <a:gd name="T79" fmla="*/ 0 h 169"/>
                  <a:gd name="T80" fmla="*/ 0 w 156"/>
                  <a:gd name="T81" fmla="*/ 0 h 169"/>
                  <a:gd name="T82" fmla="*/ 0 w 156"/>
                  <a:gd name="T83" fmla="*/ 0 h 169"/>
                  <a:gd name="T84" fmla="*/ 0 w 156"/>
                  <a:gd name="T85" fmla="*/ 0 h 169"/>
                  <a:gd name="T86" fmla="*/ 0 w 156"/>
                  <a:gd name="T87" fmla="*/ 0 h 169"/>
                  <a:gd name="T88" fmla="*/ 0 w 156"/>
                  <a:gd name="T89" fmla="*/ 0 h 169"/>
                  <a:gd name="T90" fmla="*/ 0 w 156"/>
                  <a:gd name="T91" fmla="*/ 0 h 169"/>
                  <a:gd name="T92" fmla="*/ 0 w 156"/>
                  <a:gd name="T93" fmla="*/ 0 h 169"/>
                  <a:gd name="T94" fmla="*/ 0 w 156"/>
                  <a:gd name="T95" fmla="*/ 0 h 169"/>
                  <a:gd name="T96" fmla="*/ 0 w 156"/>
                  <a:gd name="T97" fmla="*/ 0 h 16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6"/>
                  <a:gd name="T148" fmla="*/ 0 h 169"/>
                  <a:gd name="T149" fmla="*/ 156 w 156"/>
                  <a:gd name="T150" fmla="*/ 169 h 16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6" h="169">
                    <a:moveTo>
                      <a:pt x="146" y="42"/>
                    </a:moveTo>
                    <a:lnTo>
                      <a:pt x="142" y="36"/>
                    </a:lnTo>
                    <a:lnTo>
                      <a:pt x="138" y="30"/>
                    </a:lnTo>
                    <a:lnTo>
                      <a:pt x="134" y="25"/>
                    </a:lnTo>
                    <a:lnTo>
                      <a:pt x="129" y="20"/>
                    </a:lnTo>
                    <a:lnTo>
                      <a:pt x="123" y="15"/>
                    </a:lnTo>
                    <a:lnTo>
                      <a:pt x="117" y="12"/>
                    </a:lnTo>
                    <a:lnTo>
                      <a:pt x="111" y="8"/>
                    </a:lnTo>
                    <a:lnTo>
                      <a:pt x="105" y="4"/>
                    </a:lnTo>
                    <a:lnTo>
                      <a:pt x="99" y="2"/>
                    </a:lnTo>
                    <a:lnTo>
                      <a:pt x="92" y="1"/>
                    </a:lnTo>
                    <a:lnTo>
                      <a:pt x="86" y="0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5" y="1"/>
                    </a:lnTo>
                    <a:lnTo>
                      <a:pt x="59" y="2"/>
                    </a:lnTo>
                    <a:lnTo>
                      <a:pt x="52" y="4"/>
                    </a:lnTo>
                    <a:lnTo>
                      <a:pt x="45" y="8"/>
                    </a:lnTo>
                    <a:lnTo>
                      <a:pt x="39" y="12"/>
                    </a:lnTo>
                    <a:lnTo>
                      <a:pt x="34" y="15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19" y="30"/>
                    </a:lnTo>
                    <a:lnTo>
                      <a:pt x="15" y="36"/>
                    </a:lnTo>
                    <a:lnTo>
                      <a:pt x="12" y="42"/>
                    </a:lnTo>
                    <a:lnTo>
                      <a:pt x="9" y="49"/>
                    </a:lnTo>
                    <a:lnTo>
                      <a:pt x="5" y="55"/>
                    </a:lnTo>
                    <a:lnTo>
                      <a:pt x="3" y="62"/>
                    </a:lnTo>
                    <a:lnTo>
                      <a:pt x="2" y="69"/>
                    </a:lnTo>
                    <a:lnTo>
                      <a:pt x="1" y="76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2" y="99"/>
                    </a:lnTo>
                    <a:lnTo>
                      <a:pt x="3" y="106"/>
                    </a:lnTo>
                    <a:lnTo>
                      <a:pt x="5" y="114"/>
                    </a:lnTo>
                    <a:lnTo>
                      <a:pt x="9" y="120"/>
                    </a:lnTo>
                    <a:lnTo>
                      <a:pt x="12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8" y="150"/>
                    </a:lnTo>
                    <a:lnTo>
                      <a:pt x="34" y="153"/>
                    </a:lnTo>
                    <a:lnTo>
                      <a:pt x="39" y="157"/>
                    </a:lnTo>
                    <a:lnTo>
                      <a:pt x="45" y="160"/>
                    </a:lnTo>
                    <a:lnTo>
                      <a:pt x="52" y="164"/>
                    </a:lnTo>
                    <a:lnTo>
                      <a:pt x="59" y="165"/>
                    </a:lnTo>
                    <a:lnTo>
                      <a:pt x="65" y="168"/>
                    </a:lnTo>
                    <a:lnTo>
                      <a:pt x="71" y="169"/>
                    </a:lnTo>
                    <a:lnTo>
                      <a:pt x="78" y="169"/>
                    </a:lnTo>
                    <a:lnTo>
                      <a:pt x="86" y="169"/>
                    </a:lnTo>
                    <a:lnTo>
                      <a:pt x="92" y="168"/>
                    </a:lnTo>
                    <a:lnTo>
                      <a:pt x="99" y="165"/>
                    </a:lnTo>
                    <a:lnTo>
                      <a:pt x="105" y="164"/>
                    </a:lnTo>
                    <a:lnTo>
                      <a:pt x="111" y="160"/>
                    </a:lnTo>
                    <a:lnTo>
                      <a:pt x="117" y="157"/>
                    </a:lnTo>
                    <a:lnTo>
                      <a:pt x="123" y="153"/>
                    </a:lnTo>
                    <a:lnTo>
                      <a:pt x="129" y="150"/>
                    </a:lnTo>
                    <a:lnTo>
                      <a:pt x="134" y="144"/>
                    </a:lnTo>
                    <a:lnTo>
                      <a:pt x="138" y="139"/>
                    </a:lnTo>
                    <a:lnTo>
                      <a:pt x="142" y="133"/>
                    </a:lnTo>
                    <a:lnTo>
                      <a:pt x="146" y="127"/>
                    </a:lnTo>
                    <a:lnTo>
                      <a:pt x="149" y="120"/>
                    </a:lnTo>
                    <a:lnTo>
                      <a:pt x="151" y="114"/>
                    </a:lnTo>
                    <a:lnTo>
                      <a:pt x="153" y="106"/>
                    </a:lnTo>
                    <a:lnTo>
                      <a:pt x="155" y="99"/>
                    </a:lnTo>
                    <a:lnTo>
                      <a:pt x="155" y="92"/>
                    </a:lnTo>
                    <a:lnTo>
                      <a:pt x="156" y="85"/>
                    </a:lnTo>
                    <a:lnTo>
                      <a:pt x="155" y="76"/>
                    </a:lnTo>
                    <a:lnTo>
                      <a:pt x="155" y="69"/>
                    </a:lnTo>
                    <a:lnTo>
                      <a:pt x="153" y="62"/>
                    </a:lnTo>
                    <a:lnTo>
                      <a:pt x="151" y="55"/>
                    </a:lnTo>
                    <a:lnTo>
                      <a:pt x="149" y="49"/>
                    </a:lnTo>
                    <a:lnTo>
                      <a:pt x="146" y="42"/>
                    </a:lnTo>
                    <a:lnTo>
                      <a:pt x="116" y="55"/>
                    </a:lnTo>
                    <a:lnTo>
                      <a:pt x="118" y="60"/>
                    </a:lnTo>
                    <a:lnTo>
                      <a:pt x="121" y="62"/>
                    </a:lnTo>
                    <a:lnTo>
                      <a:pt x="123" y="67"/>
                    </a:lnTo>
                    <a:lnTo>
                      <a:pt x="124" y="72"/>
                    </a:lnTo>
                    <a:lnTo>
                      <a:pt x="125" y="75"/>
                    </a:lnTo>
                    <a:lnTo>
                      <a:pt x="125" y="80"/>
                    </a:lnTo>
                    <a:lnTo>
                      <a:pt x="125" y="85"/>
                    </a:lnTo>
                    <a:lnTo>
                      <a:pt x="125" y="88"/>
                    </a:lnTo>
                    <a:lnTo>
                      <a:pt x="125" y="93"/>
                    </a:lnTo>
                    <a:lnTo>
                      <a:pt x="124" y="97"/>
                    </a:lnTo>
                    <a:lnTo>
                      <a:pt x="123" y="102"/>
                    </a:lnTo>
                    <a:lnTo>
                      <a:pt x="121" y="105"/>
                    </a:lnTo>
                    <a:lnTo>
                      <a:pt x="118" y="109"/>
                    </a:lnTo>
                    <a:lnTo>
                      <a:pt x="116" y="114"/>
                    </a:lnTo>
                    <a:lnTo>
                      <a:pt x="114" y="116"/>
                    </a:lnTo>
                    <a:lnTo>
                      <a:pt x="111" y="120"/>
                    </a:lnTo>
                    <a:lnTo>
                      <a:pt x="108" y="123"/>
                    </a:lnTo>
                    <a:lnTo>
                      <a:pt x="105" y="126"/>
                    </a:lnTo>
                    <a:lnTo>
                      <a:pt x="102" y="128"/>
                    </a:lnTo>
                    <a:lnTo>
                      <a:pt x="98" y="130"/>
                    </a:lnTo>
                    <a:lnTo>
                      <a:pt x="95" y="132"/>
                    </a:lnTo>
                    <a:lnTo>
                      <a:pt x="91" y="133"/>
                    </a:lnTo>
                    <a:lnTo>
                      <a:pt x="87" y="134"/>
                    </a:lnTo>
                    <a:lnTo>
                      <a:pt x="82" y="134"/>
                    </a:lnTo>
                    <a:lnTo>
                      <a:pt x="78" y="135"/>
                    </a:lnTo>
                    <a:lnTo>
                      <a:pt x="74" y="134"/>
                    </a:lnTo>
                    <a:lnTo>
                      <a:pt x="70" y="134"/>
                    </a:lnTo>
                    <a:lnTo>
                      <a:pt x="67" y="133"/>
                    </a:lnTo>
                    <a:lnTo>
                      <a:pt x="63" y="132"/>
                    </a:lnTo>
                    <a:lnTo>
                      <a:pt x="59" y="130"/>
                    </a:lnTo>
                    <a:lnTo>
                      <a:pt x="55" y="128"/>
                    </a:lnTo>
                    <a:lnTo>
                      <a:pt x="52" y="126"/>
                    </a:lnTo>
                    <a:lnTo>
                      <a:pt x="49" y="123"/>
                    </a:lnTo>
                    <a:lnTo>
                      <a:pt x="45" y="120"/>
                    </a:lnTo>
                    <a:lnTo>
                      <a:pt x="42" y="116"/>
                    </a:lnTo>
                    <a:lnTo>
                      <a:pt x="40" y="114"/>
                    </a:lnTo>
                    <a:lnTo>
                      <a:pt x="38" y="109"/>
                    </a:lnTo>
                    <a:lnTo>
                      <a:pt x="36" y="105"/>
                    </a:lnTo>
                    <a:lnTo>
                      <a:pt x="34" y="102"/>
                    </a:lnTo>
                    <a:lnTo>
                      <a:pt x="33" y="97"/>
                    </a:lnTo>
                    <a:lnTo>
                      <a:pt x="32" y="93"/>
                    </a:lnTo>
                    <a:lnTo>
                      <a:pt x="32" y="88"/>
                    </a:lnTo>
                    <a:lnTo>
                      <a:pt x="32" y="85"/>
                    </a:lnTo>
                    <a:lnTo>
                      <a:pt x="32" y="80"/>
                    </a:lnTo>
                    <a:lnTo>
                      <a:pt x="32" y="75"/>
                    </a:lnTo>
                    <a:lnTo>
                      <a:pt x="33" y="72"/>
                    </a:lnTo>
                    <a:lnTo>
                      <a:pt x="34" y="67"/>
                    </a:lnTo>
                    <a:lnTo>
                      <a:pt x="36" y="62"/>
                    </a:lnTo>
                    <a:lnTo>
                      <a:pt x="38" y="60"/>
                    </a:lnTo>
                    <a:lnTo>
                      <a:pt x="40" y="55"/>
                    </a:lnTo>
                    <a:lnTo>
                      <a:pt x="42" y="52"/>
                    </a:lnTo>
                    <a:lnTo>
                      <a:pt x="45" y="49"/>
                    </a:lnTo>
                    <a:lnTo>
                      <a:pt x="49" y="45"/>
                    </a:lnTo>
                    <a:lnTo>
                      <a:pt x="52" y="43"/>
                    </a:lnTo>
                    <a:lnTo>
                      <a:pt x="55" y="40"/>
                    </a:lnTo>
                    <a:lnTo>
                      <a:pt x="59" y="38"/>
                    </a:lnTo>
                    <a:lnTo>
                      <a:pt x="63" y="37"/>
                    </a:lnTo>
                    <a:lnTo>
                      <a:pt x="67" y="36"/>
                    </a:lnTo>
                    <a:lnTo>
                      <a:pt x="70" y="34"/>
                    </a:lnTo>
                    <a:lnTo>
                      <a:pt x="74" y="33"/>
                    </a:lnTo>
                    <a:lnTo>
                      <a:pt x="78" y="33"/>
                    </a:lnTo>
                    <a:lnTo>
                      <a:pt x="82" y="33"/>
                    </a:lnTo>
                    <a:lnTo>
                      <a:pt x="87" y="34"/>
                    </a:lnTo>
                    <a:lnTo>
                      <a:pt x="91" y="36"/>
                    </a:lnTo>
                    <a:lnTo>
                      <a:pt x="95" y="37"/>
                    </a:lnTo>
                    <a:lnTo>
                      <a:pt x="98" y="38"/>
                    </a:lnTo>
                    <a:lnTo>
                      <a:pt x="102" y="40"/>
                    </a:lnTo>
                    <a:lnTo>
                      <a:pt x="105" y="43"/>
                    </a:lnTo>
                    <a:lnTo>
                      <a:pt x="108" y="45"/>
                    </a:lnTo>
                    <a:lnTo>
                      <a:pt x="111" y="49"/>
                    </a:lnTo>
                    <a:lnTo>
                      <a:pt x="114" y="52"/>
                    </a:lnTo>
                    <a:lnTo>
                      <a:pt x="116" y="55"/>
                    </a:lnTo>
                    <a:lnTo>
                      <a:pt x="146" y="42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973"/>
              <p:cNvSpPr>
                <a:spLocks/>
              </p:cNvSpPr>
              <p:nvPr/>
            </p:nvSpPr>
            <p:spPr bwMode="auto">
              <a:xfrm>
                <a:off x="1958" y="1663"/>
                <a:ext cx="39" cy="57"/>
              </a:xfrm>
              <a:custGeom>
                <a:avLst/>
                <a:gdLst>
                  <a:gd name="T0" fmla="*/ 0 w 155"/>
                  <a:gd name="T1" fmla="*/ 0 h 169"/>
                  <a:gd name="T2" fmla="*/ 0 w 155"/>
                  <a:gd name="T3" fmla="*/ 0 h 169"/>
                  <a:gd name="T4" fmla="*/ 0 w 155"/>
                  <a:gd name="T5" fmla="*/ 0 h 169"/>
                  <a:gd name="T6" fmla="*/ 0 w 155"/>
                  <a:gd name="T7" fmla="*/ 0 h 169"/>
                  <a:gd name="T8" fmla="*/ 0 w 155"/>
                  <a:gd name="T9" fmla="*/ 0 h 169"/>
                  <a:gd name="T10" fmla="*/ 0 w 155"/>
                  <a:gd name="T11" fmla="*/ 0 h 169"/>
                  <a:gd name="T12" fmla="*/ 0 w 155"/>
                  <a:gd name="T13" fmla="*/ 0 h 169"/>
                  <a:gd name="T14" fmla="*/ 0 w 155"/>
                  <a:gd name="T15" fmla="*/ 0 h 169"/>
                  <a:gd name="T16" fmla="*/ 0 w 155"/>
                  <a:gd name="T17" fmla="*/ 0 h 169"/>
                  <a:gd name="T18" fmla="*/ 0 w 155"/>
                  <a:gd name="T19" fmla="*/ 0 h 169"/>
                  <a:gd name="T20" fmla="*/ 0 w 155"/>
                  <a:gd name="T21" fmla="*/ 0 h 169"/>
                  <a:gd name="T22" fmla="*/ 0 w 155"/>
                  <a:gd name="T23" fmla="*/ 0 h 169"/>
                  <a:gd name="T24" fmla="*/ 0 w 155"/>
                  <a:gd name="T25" fmla="*/ 0 h 169"/>
                  <a:gd name="T26" fmla="*/ 0 w 155"/>
                  <a:gd name="T27" fmla="*/ 0 h 169"/>
                  <a:gd name="T28" fmla="*/ 0 w 155"/>
                  <a:gd name="T29" fmla="*/ 0 h 169"/>
                  <a:gd name="T30" fmla="*/ 0 w 155"/>
                  <a:gd name="T31" fmla="*/ 0 h 169"/>
                  <a:gd name="T32" fmla="*/ 0 w 155"/>
                  <a:gd name="T33" fmla="*/ 0 h 169"/>
                  <a:gd name="T34" fmla="*/ 0 w 155"/>
                  <a:gd name="T35" fmla="*/ 0 h 169"/>
                  <a:gd name="T36" fmla="*/ 0 w 155"/>
                  <a:gd name="T37" fmla="*/ 0 h 169"/>
                  <a:gd name="T38" fmla="*/ 0 w 155"/>
                  <a:gd name="T39" fmla="*/ 0 h 169"/>
                  <a:gd name="T40" fmla="*/ 0 w 155"/>
                  <a:gd name="T41" fmla="*/ 0 h 169"/>
                  <a:gd name="T42" fmla="*/ 0 w 155"/>
                  <a:gd name="T43" fmla="*/ 0 h 169"/>
                  <a:gd name="T44" fmla="*/ 0 w 155"/>
                  <a:gd name="T45" fmla="*/ 0 h 169"/>
                  <a:gd name="T46" fmla="*/ 0 w 155"/>
                  <a:gd name="T47" fmla="*/ 0 h 169"/>
                  <a:gd name="T48" fmla="*/ 0 w 155"/>
                  <a:gd name="T49" fmla="*/ 0 h 169"/>
                  <a:gd name="T50" fmla="*/ 0 w 155"/>
                  <a:gd name="T51" fmla="*/ 0 h 169"/>
                  <a:gd name="T52" fmla="*/ 0 w 155"/>
                  <a:gd name="T53" fmla="*/ 0 h 169"/>
                  <a:gd name="T54" fmla="*/ 0 w 155"/>
                  <a:gd name="T55" fmla="*/ 0 h 169"/>
                  <a:gd name="T56" fmla="*/ 0 w 155"/>
                  <a:gd name="T57" fmla="*/ 0 h 169"/>
                  <a:gd name="T58" fmla="*/ 0 w 155"/>
                  <a:gd name="T59" fmla="*/ 0 h 169"/>
                  <a:gd name="T60" fmla="*/ 0 w 155"/>
                  <a:gd name="T61" fmla="*/ 0 h 169"/>
                  <a:gd name="T62" fmla="*/ 0 w 155"/>
                  <a:gd name="T63" fmla="*/ 0 h 169"/>
                  <a:gd name="T64" fmla="*/ 0 w 155"/>
                  <a:gd name="T65" fmla="*/ 0 h 169"/>
                  <a:gd name="T66" fmla="*/ 0 w 155"/>
                  <a:gd name="T67" fmla="*/ 0 h 169"/>
                  <a:gd name="T68" fmla="*/ 0 w 155"/>
                  <a:gd name="T69" fmla="*/ 0 h 169"/>
                  <a:gd name="T70" fmla="*/ 0 w 155"/>
                  <a:gd name="T71" fmla="*/ 0 h 169"/>
                  <a:gd name="T72" fmla="*/ 0 w 155"/>
                  <a:gd name="T73" fmla="*/ 0 h 169"/>
                  <a:gd name="T74" fmla="*/ 0 w 155"/>
                  <a:gd name="T75" fmla="*/ 0 h 169"/>
                  <a:gd name="T76" fmla="*/ 0 w 155"/>
                  <a:gd name="T77" fmla="*/ 0 h 169"/>
                  <a:gd name="T78" fmla="*/ 0 w 155"/>
                  <a:gd name="T79" fmla="*/ 0 h 169"/>
                  <a:gd name="T80" fmla="*/ 0 w 155"/>
                  <a:gd name="T81" fmla="*/ 0 h 169"/>
                  <a:gd name="T82" fmla="*/ 0 w 155"/>
                  <a:gd name="T83" fmla="*/ 0 h 169"/>
                  <a:gd name="T84" fmla="*/ 0 w 155"/>
                  <a:gd name="T85" fmla="*/ 0 h 169"/>
                  <a:gd name="T86" fmla="*/ 0 w 155"/>
                  <a:gd name="T87" fmla="*/ 0 h 169"/>
                  <a:gd name="T88" fmla="*/ 0 w 155"/>
                  <a:gd name="T89" fmla="*/ 0 h 169"/>
                  <a:gd name="T90" fmla="*/ 0 w 155"/>
                  <a:gd name="T91" fmla="*/ 0 h 169"/>
                  <a:gd name="T92" fmla="*/ 0 w 155"/>
                  <a:gd name="T93" fmla="*/ 0 h 169"/>
                  <a:gd name="T94" fmla="*/ 0 w 155"/>
                  <a:gd name="T95" fmla="*/ 0 h 169"/>
                  <a:gd name="T96" fmla="*/ 0 w 155"/>
                  <a:gd name="T97" fmla="*/ 0 h 16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5"/>
                  <a:gd name="T148" fmla="*/ 0 h 169"/>
                  <a:gd name="T149" fmla="*/ 155 w 155"/>
                  <a:gd name="T150" fmla="*/ 169 h 16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5" h="169">
                    <a:moveTo>
                      <a:pt x="5" y="52"/>
                    </a:moveTo>
                    <a:lnTo>
                      <a:pt x="3" y="61"/>
                    </a:lnTo>
                    <a:lnTo>
                      <a:pt x="1" y="69"/>
                    </a:lnTo>
                    <a:lnTo>
                      <a:pt x="0" y="76"/>
                    </a:lnTo>
                    <a:lnTo>
                      <a:pt x="0" y="85"/>
                    </a:lnTo>
                    <a:lnTo>
                      <a:pt x="0" y="92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4"/>
                    </a:lnTo>
                    <a:lnTo>
                      <a:pt x="7" y="120"/>
                    </a:lnTo>
                    <a:lnTo>
                      <a:pt x="10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3" y="144"/>
                    </a:lnTo>
                    <a:lnTo>
                      <a:pt x="28" y="150"/>
                    </a:lnTo>
                    <a:lnTo>
                      <a:pt x="33" y="153"/>
                    </a:lnTo>
                    <a:lnTo>
                      <a:pt x="39" y="157"/>
                    </a:lnTo>
                    <a:lnTo>
                      <a:pt x="45" y="160"/>
                    </a:lnTo>
                    <a:lnTo>
                      <a:pt x="52" y="164"/>
                    </a:lnTo>
                    <a:lnTo>
                      <a:pt x="58" y="166"/>
                    </a:lnTo>
                    <a:lnTo>
                      <a:pt x="64" y="168"/>
                    </a:lnTo>
                    <a:lnTo>
                      <a:pt x="71" y="169"/>
                    </a:lnTo>
                    <a:lnTo>
                      <a:pt x="78" y="169"/>
                    </a:lnTo>
                    <a:lnTo>
                      <a:pt x="84" y="169"/>
                    </a:lnTo>
                    <a:lnTo>
                      <a:pt x="92" y="168"/>
                    </a:lnTo>
                    <a:lnTo>
                      <a:pt x="98" y="166"/>
                    </a:lnTo>
                    <a:lnTo>
                      <a:pt x="105" y="164"/>
                    </a:lnTo>
                    <a:lnTo>
                      <a:pt x="111" y="160"/>
                    </a:lnTo>
                    <a:lnTo>
                      <a:pt x="117" y="157"/>
                    </a:lnTo>
                    <a:lnTo>
                      <a:pt x="122" y="153"/>
                    </a:lnTo>
                    <a:lnTo>
                      <a:pt x="128" y="150"/>
                    </a:lnTo>
                    <a:lnTo>
                      <a:pt x="133" y="144"/>
                    </a:lnTo>
                    <a:lnTo>
                      <a:pt x="138" y="139"/>
                    </a:lnTo>
                    <a:lnTo>
                      <a:pt x="142" y="133"/>
                    </a:lnTo>
                    <a:lnTo>
                      <a:pt x="145" y="127"/>
                    </a:lnTo>
                    <a:lnTo>
                      <a:pt x="148" y="120"/>
                    </a:lnTo>
                    <a:lnTo>
                      <a:pt x="151" y="114"/>
                    </a:lnTo>
                    <a:lnTo>
                      <a:pt x="153" y="106"/>
                    </a:lnTo>
                    <a:lnTo>
                      <a:pt x="154" y="99"/>
                    </a:lnTo>
                    <a:lnTo>
                      <a:pt x="155" y="92"/>
                    </a:lnTo>
                    <a:lnTo>
                      <a:pt x="155" y="85"/>
                    </a:lnTo>
                    <a:lnTo>
                      <a:pt x="155" y="76"/>
                    </a:lnTo>
                    <a:lnTo>
                      <a:pt x="154" y="69"/>
                    </a:lnTo>
                    <a:lnTo>
                      <a:pt x="153" y="62"/>
                    </a:lnTo>
                    <a:lnTo>
                      <a:pt x="151" y="55"/>
                    </a:lnTo>
                    <a:lnTo>
                      <a:pt x="148" y="49"/>
                    </a:lnTo>
                    <a:lnTo>
                      <a:pt x="145" y="42"/>
                    </a:lnTo>
                    <a:lnTo>
                      <a:pt x="118" y="60"/>
                    </a:lnTo>
                    <a:lnTo>
                      <a:pt x="120" y="63"/>
                    </a:lnTo>
                    <a:lnTo>
                      <a:pt x="121" y="67"/>
                    </a:lnTo>
                    <a:lnTo>
                      <a:pt x="122" y="72"/>
                    </a:lnTo>
                    <a:lnTo>
                      <a:pt x="124" y="75"/>
                    </a:lnTo>
                    <a:lnTo>
                      <a:pt x="125" y="80"/>
                    </a:lnTo>
                    <a:lnTo>
                      <a:pt x="125" y="85"/>
                    </a:lnTo>
                    <a:lnTo>
                      <a:pt x="125" y="88"/>
                    </a:lnTo>
                    <a:lnTo>
                      <a:pt x="124" y="93"/>
                    </a:lnTo>
                    <a:lnTo>
                      <a:pt x="122" y="97"/>
                    </a:lnTo>
                    <a:lnTo>
                      <a:pt x="121" y="102"/>
                    </a:lnTo>
                    <a:lnTo>
                      <a:pt x="120" y="105"/>
                    </a:lnTo>
                    <a:lnTo>
                      <a:pt x="118" y="109"/>
                    </a:lnTo>
                    <a:lnTo>
                      <a:pt x="116" y="114"/>
                    </a:lnTo>
                    <a:lnTo>
                      <a:pt x="113" y="116"/>
                    </a:lnTo>
                    <a:lnTo>
                      <a:pt x="111" y="120"/>
                    </a:lnTo>
                    <a:lnTo>
                      <a:pt x="108" y="123"/>
                    </a:lnTo>
                    <a:lnTo>
                      <a:pt x="105" y="126"/>
                    </a:lnTo>
                    <a:lnTo>
                      <a:pt x="101" y="128"/>
                    </a:lnTo>
                    <a:lnTo>
                      <a:pt x="98" y="130"/>
                    </a:lnTo>
                    <a:lnTo>
                      <a:pt x="94" y="132"/>
                    </a:lnTo>
                    <a:lnTo>
                      <a:pt x="90" y="133"/>
                    </a:lnTo>
                    <a:lnTo>
                      <a:pt x="87" y="134"/>
                    </a:lnTo>
                    <a:lnTo>
                      <a:pt x="82" y="134"/>
                    </a:lnTo>
                    <a:lnTo>
                      <a:pt x="78" y="135"/>
                    </a:lnTo>
                    <a:lnTo>
                      <a:pt x="74" y="134"/>
                    </a:lnTo>
                    <a:lnTo>
                      <a:pt x="70" y="134"/>
                    </a:lnTo>
                    <a:lnTo>
                      <a:pt x="66" y="133"/>
                    </a:lnTo>
                    <a:lnTo>
                      <a:pt x="62" y="132"/>
                    </a:lnTo>
                    <a:lnTo>
                      <a:pt x="59" y="130"/>
                    </a:lnTo>
                    <a:lnTo>
                      <a:pt x="55" y="128"/>
                    </a:lnTo>
                    <a:lnTo>
                      <a:pt x="52" y="126"/>
                    </a:lnTo>
                    <a:lnTo>
                      <a:pt x="49" y="123"/>
                    </a:lnTo>
                    <a:lnTo>
                      <a:pt x="45" y="120"/>
                    </a:lnTo>
                    <a:lnTo>
                      <a:pt x="42" y="116"/>
                    </a:lnTo>
                    <a:lnTo>
                      <a:pt x="40" y="114"/>
                    </a:lnTo>
                    <a:lnTo>
                      <a:pt x="38" y="109"/>
                    </a:lnTo>
                    <a:lnTo>
                      <a:pt x="36" y="105"/>
                    </a:lnTo>
                    <a:lnTo>
                      <a:pt x="34" y="102"/>
                    </a:lnTo>
                    <a:lnTo>
                      <a:pt x="33" y="97"/>
                    </a:lnTo>
                    <a:lnTo>
                      <a:pt x="32" y="93"/>
                    </a:lnTo>
                    <a:lnTo>
                      <a:pt x="32" y="88"/>
                    </a:lnTo>
                    <a:lnTo>
                      <a:pt x="32" y="85"/>
                    </a:lnTo>
                    <a:lnTo>
                      <a:pt x="32" y="80"/>
                    </a:lnTo>
                    <a:lnTo>
                      <a:pt x="32" y="75"/>
                    </a:lnTo>
                    <a:lnTo>
                      <a:pt x="33" y="72"/>
                    </a:lnTo>
                    <a:lnTo>
                      <a:pt x="34" y="67"/>
                    </a:lnTo>
                    <a:lnTo>
                      <a:pt x="36" y="63"/>
                    </a:lnTo>
                    <a:lnTo>
                      <a:pt x="38" y="60"/>
                    </a:lnTo>
                    <a:lnTo>
                      <a:pt x="40" y="55"/>
                    </a:lnTo>
                    <a:lnTo>
                      <a:pt x="42" y="52"/>
                    </a:lnTo>
                    <a:lnTo>
                      <a:pt x="45" y="49"/>
                    </a:lnTo>
                    <a:lnTo>
                      <a:pt x="49" y="45"/>
                    </a:lnTo>
                    <a:lnTo>
                      <a:pt x="52" y="43"/>
                    </a:lnTo>
                    <a:lnTo>
                      <a:pt x="55" y="40"/>
                    </a:lnTo>
                    <a:lnTo>
                      <a:pt x="59" y="38"/>
                    </a:lnTo>
                    <a:lnTo>
                      <a:pt x="62" y="37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4"/>
                    </a:lnTo>
                    <a:lnTo>
                      <a:pt x="78" y="33"/>
                    </a:lnTo>
                    <a:lnTo>
                      <a:pt x="82" y="34"/>
                    </a:lnTo>
                    <a:lnTo>
                      <a:pt x="87" y="34"/>
                    </a:lnTo>
                    <a:lnTo>
                      <a:pt x="90" y="36"/>
                    </a:lnTo>
                    <a:lnTo>
                      <a:pt x="94" y="37"/>
                    </a:lnTo>
                    <a:lnTo>
                      <a:pt x="98" y="38"/>
                    </a:lnTo>
                    <a:lnTo>
                      <a:pt x="101" y="40"/>
                    </a:lnTo>
                    <a:lnTo>
                      <a:pt x="105" y="43"/>
                    </a:lnTo>
                    <a:lnTo>
                      <a:pt x="108" y="45"/>
                    </a:lnTo>
                    <a:lnTo>
                      <a:pt x="111" y="49"/>
                    </a:lnTo>
                    <a:lnTo>
                      <a:pt x="113" y="52"/>
                    </a:lnTo>
                    <a:lnTo>
                      <a:pt x="116" y="55"/>
                    </a:lnTo>
                    <a:lnTo>
                      <a:pt x="118" y="60"/>
                    </a:lnTo>
                    <a:lnTo>
                      <a:pt x="145" y="42"/>
                    </a:lnTo>
                    <a:lnTo>
                      <a:pt x="142" y="36"/>
                    </a:lnTo>
                    <a:lnTo>
                      <a:pt x="138" y="30"/>
                    </a:lnTo>
                    <a:lnTo>
                      <a:pt x="133" y="25"/>
                    </a:lnTo>
                    <a:lnTo>
                      <a:pt x="128" y="20"/>
                    </a:lnTo>
                    <a:lnTo>
                      <a:pt x="122" y="15"/>
                    </a:lnTo>
                    <a:lnTo>
                      <a:pt x="117" y="12"/>
                    </a:lnTo>
                    <a:lnTo>
                      <a:pt x="111" y="8"/>
                    </a:lnTo>
                    <a:lnTo>
                      <a:pt x="105" y="4"/>
                    </a:lnTo>
                    <a:lnTo>
                      <a:pt x="98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4" y="1"/>
                    </a:lnTo>
                    <a:lnTo>
                      <a:pt x="58" y="2"/>
                    </a:lnTo>
                    <a:lnTo>
                      <a:pt x="52" y="4"/>
                    </a:lnTo>
                    <a:lnTo>
                      <a:pt x="45" y="8"/>
                    </a:lnTo>
                    <a:lnTo>
                      <a:pt x="39" y="12"/>
                    </a:lnTo>
                    <a:lnTo>
                      <a:pt x="33" y="15"/>
                    </a:lnTo>
                    <a:lnTo>
                      <a:pt x="28" y="20"/>
                    </a:lnTo>
                    <a:lnTo>
                      <a:pt x="23" y="25"/>
                    </a:lnTo>
                    <a:lnTo>
                      <a:pt x="19" y="30"/>
                    </a:lnTo>
                    <a:lnTo>
                      <a:pt x="15" y="36"/>
                    </a:lnTo>
                    <a:lnTo>
                      <a:pt x="10" y="42"/>
                    </a:lnTo>
                    <a:lnTo>
                      <a:pt x="7" y="49"/>
                    </a:lnTo>
                    <a:lnTo>
                      <a:pt x="5" y="52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Oval 974"/>
              <p:cNvSpPr>
                <a:spLocks noChangeArrowheads="1"/>
              </p:cNvSpPr>
              <p:nvPr/>
            </p:nvSpPr>
            <p:spPr bwMode="auto">
              <a:xfrm>
                <a:off x="2021" y="1686"/>
                <a:ext cx="8" cy="10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77" name="Oval 975"/>
              <p:cNvSpPr>
                <a:spLocks noChangeArrowheads="1"/>
              </p:cNvSpPr>
              <p:nvPr/>
            </p:nvSpPr>
            <p:spPr bwMode="auto">
              <a:xfrm>
                <a:off x="1974" y="1687"/>
                <a:ext cx="7" cy="11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976"/>
              <p:cNvSpPr>
                <a:spLocks/>
              </p:cNvSpPr>
              <p:nvPr/>
            </p:nvSpPr>
            <p:spPr bwMode="auto">
              <a:xfrm>
                <a:off x="1987" y="1677"/>
                <a:ext cx="8" cy="8"/>
              </a:xfrm>
              <a:custGeom>
                <a:avLst/>
                <a:gdLst>
                  <a:gd name="T0" fmla="*/ 0 w 32"/>
                  <a:gd name="T1" fmla="*/ 0 h 24"/>
                  <a:gd name="T2" fmla="*/ 0 w 32"/>
                  <a:gd name="T3" fmla="*/ 0 h 24"/>
                  <a:gd name="T4" fmla="*/ 0 w 32"/>
                  <a:gd name="T5" fmla="*/ 0 h 24"/>
                  <a:gd name="T6" fmla="*/ 0 w 32"/>
                  <a:gd name="T7" fmla="*/ 0 h 24"/>
                  <a:gd name="T8" fmla="*/ 0 w 3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4"/>
                  <a:gd name="T17" fmla="*/ 32 w 3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4">
                    <a:moveTo>
                      <a:pt x="0" y="16"/>
                    </a:moveTo>
                    <a:lnTo>
                      <a:pt x="4" y="24"/>
                    </a:lnTo>
                    <a:lnTo>
                      <a:pt x="32" y="5"/>
                    </a:lnTo>
                    <a:lnTo>
                      <a:pt x="28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977"/>
              <p:cNvSpPr>
                <a:spLocks/>
              </p:cNvSpPr>
              <p:nvPr/>
            </p:nvSpPr>
            <p:spPr bwMode="auto">
              <a:xfrm>
                <a:off x="2034" y="1676"/>
                <a:ext cx="8" cy="8"/>
              </a:xfrm>
              <a:custGeom>
                <a:avLst/>
                <a:gdLst>
                  <a:gd name="T0" fmla="*/ 0 w 32"/>
                  <a:gd name="T1" fmla="*/ 0 h 25"/>
                  <a:gd name="T2" fmla="*/ 0 w 32"/>
                  <a:gd name="T3" fmla="*/ 0 h 25"/>
                  <a:gd name="T4" fmla="*/ 0 w 32"/>
                  <a:gd name="T5" fmla="*/ 0 h 25"/>
                  <a:gd name="T6" fmla="*/ 0 w 32"/>
                  <a:gd name="T7" fmla="*/ 0 h 25"/>
                  <a:gd name="T8" fmla="*/ 0 w 32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5"/>
                  <a:gd name="T17" fmla="*/ 32 w 32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5">
                    <a:moveTo>
                      <a:pt x="0" y="17"/>
                    </a:moveTo>
                    <a:lnTo>
                      <a:pt x="4" y="25"/>
                    </a:lnTo>
                    <a:lnTo>
                      <a:pt x="32" y="7"/>
                    </a:lnTo>
                    <a:lnTo>
                      <a:pt x="28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978"/>
              <p:cNvSpPr>
                <a:spLocks/>
              </p:cNvSpPr>
              <p:nvPr/>
            </p:nvSpPr>
            <p:spPr bwMode="auto">
              <a:xfrm>
                <a:off x="1874" y="1624"/>
                <a:ext cx="249" cy="82"/>
              </a:xfrm>
              <a:custGeom>
                <a:avLst/>
                <a:gdLst>
                  <a:gd name="T0" fmla="*/ 0 w 997"/>
                  <a:gd name="T1" fmla="*/ 0 h 247"/>
                  <a:gd name="T2" fmla="*/ 0 w 997"/>
                  <a:gd name="T3" fmla="*/ 0 h 247"/>
                  <a:gd name="T4" fmla="*/ 0 w 997"/>
                  <a:gd name="T5" fmla="*/ 0 h 247"/>
                  <a:gd name="T6" fmla="*/ 0 w 997"/>
                  <a:gd name="T7" fmla="*/ 0 h 247"/>
                  <a:gd name="T8" fmla="*/ 0 w 997"/>
                  <a:gd name="T9" fmla="*/ 0 h 247"/>
                  <a:gd name="T10" fmla="*/ 0 w 997"/>
                  <a:gd name="T11" fmla="*/ 0 h 247"/>
                  <a:gd name="T12" fmla="*/ 0 w 997"/>
                  <a:gd name="T13" fmla="*/ 0 h 247"/>
                  <a:gd name="T14" fmla="*/ 0 w 997"/>
                  <a:gd name="T15" fmla="*/ 0 h 247"/>
                  <a:gd name="T16" fmla="*/ 0 w 997"/>
                  <a:gd name="T17" fmla="*/ 0 h 2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7"/>
                  <a:gd name="T28" fmla="*/ 0 h 247"/>
                  <a:gd name="T29" fmla="*/ 997 w 997"/>
                  <a:gd name="T30" fmla="*/ 247 h 2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7" h="247">
                    <a:moveTo>
                      <a:pt x="234" y="247"/>
                    </a:moveTo>
                    <a:lnTo>
                      <a:pt x="345" y="109"/>
                    </a:lnTo>
                    <a:lnTo>
                      <a:pt x="671" y="109"/>
                    </a:lnTo>
                    <a:lnTo>
                      <a:pt x="748" y="247"/>
                    </a:lnTo>
                    <a:lnTo>
                      <a:pt x="997" y="247"/>
                    </a:lnTo>
                    <a:lnTo>
                      <a:pt x="997" y="0"/>
                    </a:lnTo>
                    <a:lnTo>
                      <a:pt x="0" y="0"/>
                    </a:lnTo>
                    <a:lnTo>
                      <a:pt x="0" y="247"/>
                    </a:lnTo>
                    <a:lnTo>
                      <a:pt x="234" y="247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979"/>
              <p:cNvSpPr>
                <a:spLocks/>
              </p:cNvSpPr>
              <p:nvPr/>
            </p:nvSpPr>
            <p:spPr bwMode="auto">
              <a:xfrm>
                <a:off x="2123" y="1609"/>
                <a:ext cx="42" cy="97"/>
              </a:xfrm>
              <a:custGeom>
                <a:avLst/>
                <a:gdLst>
                  <a:gd name="T0" fmla="*/ 0 w 167"/>
                  <a:gd name="T1" fmla="*/ 0 h 290"/>
                  <a:gd name="T2" fmla="*/ 0 w 167"/>
                  <a:gd name="T3" fmla="*/ 0 h 290"/>
                  <a:gd name="T4" fmla="*/ 0 w 167"/>
                  <a:gd name="T5" fmla="*/ 0 h 290"/>
                  <a:gd name="T6" fmla="*/ 0 w 167"/>
                  <a:gd name="T7" fmla="*/ 0 h 290"/>
                  <a:gd name="T8" fmla="*/ 0 w 167"/>
                  <a:gd name="T9" fmla="*/ 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7"/>
                  <a:gd name="T16" fmla="*/ 0 h 290"/>
                  <a:gd name="T17" fmla="*/ 167 w 167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7" h="290">
                    <a:moveTo>
                      <a:pt x="0" y="43"/>
                    </a:moveTo>
                    <a:lnTo>
                      <a:pt x="167" y="0"/>
                    </a:lnTo>
                    <a:lnTo>
                      <a:pt x="167" y="235"/>
                    </a:lnTo>
                    <a:lnTo>
                      <a:pt x="0" y="29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980"/>
              <p:cNvSpPr>
                <a:spLocks/>
              </p:cNvSpPr>
              <p:nvPr/>
            </p:nvSpPr>
            <p:spPr bwMode="auto">
              <a:xfrm>
                <a:off x="2142" y="1688"/>
                <a:ext cx="62" cy="9"/>
              </a:xfrm>
              <a:custGeom>
                <a:avLst/>
                <a:gdLst>
                  <a:gd name="T0" fmla="*/ 0 w 248"/>
                  <a:gd name="T1" fmla="*/ 0 h 27"/>
                  <a:gd name="T2" fmla="*/ 0 w 248"/>
                  <a:gd name="T3" fmla="*/ 0 h 27"/>
                  <a:gd name="T4" fmla="*/ 0 w 248"/>
                  <a:gd name="T5" fmla="*/ 0 h 27"/>
                  <a:gd name="T6" fmla="*/ 0 w 248"/>
                  <a:gd name="T7" fmla="*/ 0 h 27"/>
                  <a:gd name="T8" fmla="*/ 0 w 24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27"/>
                  <a:gd name="T17" fmla="*/ 248 w 24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27">
                    <a:moveTo>
                      <a:pt x="0" y="27"/>
                    </a:moveTo>
                    <a:lnTo>
                      <a:pt x="0" y="12"/>
                    </a:lnTo>
                    <a:lnTo>
                      <a:pt x="248" y="0"/>
                    </a:lnTo>
                    <a:lnTo>
                      <a:pt x="248" y="1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981"/>
              <p:cNvSpPr>
                <a:spLocks/>
              </p:cNvSpPr>
              <p:nvPr/>
            </p:nvSpPr>
            <p:spPr bwMode="auto">
              <a:xfrm>
                <a:off x="2141" y="1686"/>
                <a:ext cx="63" cy="6"/>
              </a:xfrm>
              <a:custGeom>
                <a:avLst/>
                <a:gdLst>
                  <a:gd name="T0" fmla="*/ 0 w 252"/>
                  <a:gd name="T1" fmla="*/ 0 h 16"/>
                  <a:gd name="T2" fmla="*/ 0 w 252"/>
                  <a:gd name="T3" fmla="*/ 0 h 16"/>
                  <a:gd name="T4" fmla="*/ 0 w 252"/>
                  <a:gd name="T5" fmla="*/ 0 h 16"/>
                  <a:gd name="T6" fmla="*/ 0 w 252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2"/>
                  <a:gd name="T13" fmla="*/ 0 h 16"/>
                  <a:gd name="T14" fmla="*/ 252 w 252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2" h="16">
                    <a:moveTo>
                      <a:pt x="0" y="16"/>
                    </a:moveTo>
                    <a:lnTo>
                      <a:pt x="34" y="4"/>
                    </a:lnTo>
                    <a:lnTo>
                      <a:pt x="25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Rectangle 982"/>
              <p:cNvSpPr>
                <a:spLocks noChangeArrowheads="1"/>
              </p:cNvSpPr>
              <p:nvPr/>
            </p:nvSpPr>
            <p:spPr bwMode="auto">
              <a:xfrm>
                <a:off x="2122" y="1707"/>
                <a:ext cx="0" cy="16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85" name="Rectangle 983"/>
              <p:cNvSpPr>
                <a:spLocks noChangeArrowheads="1"/>
              </p:cNvSpPr>
              <p:nvPr/>
            </p:nvSpPr>
            <p:spPr bwMode="auto">
              <a:xfrm>
                <a:off x="2162" y="1697"/>
                <a:ext cx="1" cy="8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86" name="Line 984"/>
              <p:cNvSpPr>
                <a:spLocks noChangeShapeType="1"/>
              </p:cNvSpPr>
              <p:nvPr/>
            </p:nvSpPr>
            <p:spPr bwMode="auto">
              <a:xfrm>
                <a:off x="1937" y="1698"/>
                <a:ext cx="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Line 985"/>
              <p:cNvSpPr>
                <a:spLocks noChangeShapeType="1"/>
              </p:cNvSpPr>
              <p:nvPr/>
            </p:nvSpPr>
            <p:spPr bwMode="auto">
              <a:xfrm>
                <a:off x="1997" y="1696"/>
                <a:ext cx="1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Line 986"/>
              <p:cNvSpPr>
                <a:spLocks noChangeShapeType="1"/>
              </p:cNvSpPr>
              <p:nvPr/>
            </p:nvSpPr>
            <p:spPr bwMode="auto">
              <a:xfrm>
                <a:off x="2044" y="1696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Rectangle 987"/>
              <p:cNvSpPr>
                <a:spLocks noChangeArrowheads="1"/>
              </p:cNvSpPr>
              <p:nvPr/>
            </p:nvSpPr>
            <p:spPr bwMode="auto">
              <a:xfrm>
                <a:off x="2060" y="1639"/>
                <a:ext cx="54" cy="48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0" name="Rectangle 988"/>
              <p:cNvSpPr>
                <a:spLocks noChangeArrowheads="1"/>
              </p:cNvSpPr>
              <p:nvPr/>
            </p:nvSpPr>
            <p:spPr bwMode="auto">
              <a:xfrm>
                <a:off x="2066" y="1674"/>
                <a:ext cx="4" cy="2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1" name="Rectangle 989"/>
              <p:cNvSpPr>
                <a:spLocks noChangeArrowheads="1"/>
              </p:cNvSpPr>
              <p:nvPr/>
            </p:nvSpPr>
            <p:spPr bwMode="auto">
              <a:xfrm>
                <a:off x="2103" y="1674"/>
                <a:ext cx="5" cy="2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2" name="Rectangle 990"/>
              <p:cNvSpPr>
                <a:spLocks noChangeArrowheads="1"/>
              </p:cNvSpPr>
              <p:nvPr/>
            </p:nvSpPr>
            <p:spPr bwMode="auto">
              <a:xfrm>
                <a:off x="1961" y="1630"/>
                <a:ext cx="78" cy="21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991"/>
              <p:cNvSpPr>
                <a:spLocks/>
              </p:cNvSpPr>
              <p:nvPr/>
            </p:nvSpPr>
            <p:spPr bwMode="auto">
              <a:xfrm>
                <a:off x="1874" y="1609"/>
                <a:ext cx="291" cy="15"/>
              </a:xfrm>
              <a:custGeom>
                <a:avLst/>
                <a:gdLst>
                  <a:gd name="T0" fmla="*/ 0 w 1164"/>
                  <a:gd name="T1" fmla="*/ 0 h 43"/>
                  <a:gd name="T2" fmla="*/ 0 w 1164"/>
                  <a:gd name="T3" fmla="*/ 0 h 43"/>
                  <a:gd name="T4" fmla="*/ 0 w 1164"/>
                  <a:gd name="T5" fmla="*/ 0 h 43"/>
                  <a:gd name="T6" fmla="*/ 0 w 1164"/>
                  <a:gd name="T7" fmla="*/ 0 h 43"/>
                  <a:gd name="T8" fmla="*/ 0 w 116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4"/>
                  <a:gd name="T16" fmla="*/ 0 h 43"/>
                  <a:gd name="T17" fmla="*/ 1164 w 116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4" h="43">
                    <a:moveTo>
                      <a:pt x="0" y="43"/>
                    </a:moveTo>
                    <a:lnTo>
                      <a:pt x="157" y="0"/>
                    </a:lnTo>
                    <a:lnTo>
                      <a:pt x="1164" y="3"/>
                    </a:lnTo>
                    <a:lnTo>
                      <a:pt x="99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Rectangle 992"/>
              <p:cNvSpPr>
                <a:spLocks noChangeArrowheads="1"/>
              </p:cNvSpPr>
              <p:nvPr/>
            </p:nvSpPr>
            <p:spPr bwMode="auto">
              <a:xfrm>
                <a:off x="2049" y="1608"/>
                <a:ext cx="74" cy="9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5" name="Rectangle 993"/>
              <p:cNvSpPr>
                <a:spLocks noChangeArrowheads="1"/>
              </p:cNvSpPr>
              <p:nvPr/>
            </p:nvSpPr>
            <p:spPr bwMode="auto">
              <a:xfrm>
                <a:off x="2064" y="1597"/>
                <a:ext cx="45" cy="13"/>
              </a:xfrm>
              <a:prstGeom prst="rect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6" name="Oval 994"/>
              <p:cNvSpPr>
                <a:spLocks noChangeArrowheads="1"/>
              </p:cNvSpPr>
              <p:nvPr/>
            </p:nvSpPr>
            <p:spPr bwMode="auto">
              <a:xfrm>
                <a:off x="2109" y="1597"/>
                <a:ext cx="4" cy="13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7" name="Oval 995"/>
              <p:cNvSpPr>
                <a:spLocks noChangeArrowheads="1"/>
              </p:cNvSpPr>
              <p:nvPr/>
            </p:nvSpPr>
            <p:spPr bwMode="auto">
              <a:xfrm>
                <a:off x="2062" y="1462"/>
                <a:ext cx="47" cy="142"/>
              </a:xfrm>
              <a:prstGeom prst="ellipse">
                <a:avLst/>
              </a:pr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996"/>
              <p:cNvSpPr>
                <a:spLocks/>
              </p:cNvSpPr>
              <p:nvPr/>
            </p:nvSpPr>
            <p:spPr bwMode="auto">
              <a:xfrm>
                <a:off x="2036" y="1569"/>
                <a:ext cx="64" cy="24"/>
              </a:xfrm>
              <a:custGeom>
                <a:avLst/>
                <a:gdLst>
                  <a:gd name="T0" fmla="*/ 0 w 254"/>
                  <a:gd name="T1" fmla="*/ 0 h 72"/>
                  <a:gd name="T2" fmla="*/ 0 w 254"/>
                  <a:gd name="T3" fmla="*/ 0 h 72"/>
                  <a:gd name="T4" fmla="*/ 0 w 254"/>
                  <a:gd name="T5" fmla="*/ 0 h 72"/>
                  <a:gd name="T6" fmla="*/ 0 w 254"/>
                  <a:gd name="T7" fmla="*/ 0 h 72"/>
                  <a:gd name="T8" fmla="*/ 0 w 25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72"/>
                  <a:gd name="T17" fmla="*/ 254 w 25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72">
                    <a:moveTo>
                      <a:pt x="254" y="53"/>
                    </a:moveTo>
                    <a:lnTo>
                      <a:pt x="105" y="10"/>
                    </a:lnTo>
                    <a:lnTo>
                      <a:pt x="0" y="0"/>
                    </a:lnTo>
                    <a:lnTo>
                      <a:pt x="16" y="39"/>
                    </a:lnTo>
                    <a:lnTo>
                      <a:pt x="146" y="72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997"/>
              <p:cNvSpPr>
                <a:spLocks/>
              </p:cNvSpPr>
              <p:nvPr/>
            </p:nvSpPr>
            <p:spPr bwMode="auto">
              <a:xfrm>
                <a:off x="2066" y="1585"/>
                <a:ext cx="31" cy="6"/>
              </a:xfrm>
              <a:custGeom>
                <a:avLst/>
                <a:gdLst>
                  <a:gd name="T0" fmla="*/ 0 w 125"/>
                  <a:gd name="T1" fmla="*/ 0 h 20"/>
                  <a:gd name="T2" fmla="*/ 0 w 125"/>
                  <a:gd name="T3" fmla="*/ 0 h 20"/>
                  <a:gd name="T4" fmla="*/ 0 w 125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25"/>
                  <a:gd name="T10" fmla="*/ 0 h 20"/>
                  <a:gd name="T11" fmla="*/ 125 w 125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" h="20">
                    <a:moveTo>
                      <a:pt x="0" y="20"/>
                    </a:moveTo>
                    <a:lnTo>
                      <a:pt x="125" y="0"/>
                    </a:lnTo>
                    <a:lnTo>
                      <a:pt x="121" y="0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Line 998"/>
              <p:cNvSpPr>
                <a:spLocks noChangeShapeType="1"/>
              </p:cNvSpPr>
              <p:nvPr/>
            </p:nvSpPr>
            <p:spPr bwMode="auto">
              <a:xfrm flipV="1">
                <a:off x="2042" y="1575"/>
                <a:ext cx="29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Line 999"/>
              <p:cNvSpPr>
                <a:spLocks noChangeShapeType="1"/>
              </p:cNvSpPr>
              <p:nvPr/>
            </p:nvSpPr>
            <p:spPr bwMode="auto">
              <a:xfrm flipV="1">
                <a:off x="2078" y="1550"/>
                <a:ext cx="32" cy="2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Line 1000"/>
              <p:cNvSpPr>
                <a:spLocks noChangeShapeType="1"/>
              </p:cNvSpPr>
              <p:nvPr/>
            </p:nvSpPr>
            <p:spPr bwMode="auto">
              <a:xfrm flipV="1">
                <a:off x="2055" y="1563"/>
                <a:ext cx="7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1001"/>
              <p:cNvSpPr>
                <a:spLocks/>
              </p:cNvSpPr>
              <p:nvPr/>
            </p:nvSpPr>
            <p:spPr bwMode="auto">
              <a:xfrm>
                <a:off x="2035" y="1562"/>
                <a:ext cx="18" cy="12"/>
              </a:xfrm>
              <a:custGeom>
                <a:avLst/>
                <a:gdLst>
                  <a:gd name="T0" fmla="*/ 0 w 70"/>
                  <a:gd name="T1" fmla="*/ 0 h 37"/>
                  <a:gd name="T2" fmla="*/ 0 w 70"/>
                  <a:gd name="T3" fmla="*/ 0 h 37"/>
                  <a:gd name="T4" fmla="*/ 0 w 70"/>
                  <a:gd name="T5" fmla="*/ 0 h 37"/>
                  <a:gd name="T6" fmla="*/ 0 w 70"/>
                  <a:gd name="T7" fmla="*/ 0 h 37"/>
                  <a:gd name="T8" fmla="*/ 0 w 7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37"/>
                  <a:gd name="T17" fmla="*/ 70 w 7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37">
                    <a:moveTo>
                      <a:pt x="6" y="37"/>
                    </a:moveTo>
                    <a:lnTo>
                      <a:pt x="0" y="15"/>
                    </a:lnTo>
                    <a:lnTo>
                      <a:pt x="64" y="0"/>
                    </a:lnTo>
                    <a:lnTo>
                      <a:pt x="70" y="21"/>
                    </a:lnTo>
                    <a:lnTo>
                      <a:pt x="6" y="37"/>
                    </a:lnTo>
                    <a:close/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1002"/>
              <p:cNvSpPr>
                <a:spLocks/>
              </p:cNvSpPr>
              <p:nvPr/>
            </p:nvSpPr>
            <p:spPr bwMode="auto">
              <a:xfrm>
                <a:off x="2087" y="1460"/>
                <a:ext cx="31" cy="145"/>
              </a:xfrm>
              <a:custGeom>
                <a:avLst/>
                <a:gdLst>
                  <a:gd name="T0" fmla="*/ 0 w 122"/>
                  <a:gd name="T1" fmla="*/ 0 h 434"/>
                  <a:gd name="T2" fmla="*/ 0 w 122"/>
                  <a:gd name="T3" fmla="*/ 0 h 434"/>
                  <a:gd name="T4" fmla="*/ 0 w 122"/>
                  <a:gd name="T5" fmla="*/ 0 h 434"/>
                  <a:gd name="T6" fmla="*/ 0 w 122"/>
                  <a:gd name="T7" fmla="*/ 0 h 434"/>
                  <a:gd name="T8" fmla="*/ 0 w 122"/>
                  <a:gd name="T9" fmla="*/ 0 h 434"/>
                  <a:gd name="T10" fmla="*/ 0 w 122"/>
                  <a:gd name="T11" fmla="*/ 0 h 434"/>
                  <a:gd name="T12" fmla="*/ 0 w 122"/>
                  <a:gd name="T13" fmla="*/ 0 h 434"/>
                  <a:gd name="T14" fmla="*/ 0 w 122"/>
                  <a:gd name="T15" fmla="*/ 0 h 434"/>
                  <a:gd name="T16" fmla="*/ 0 w 122"/>
                  <a:gd name="T17" fmla="*/ 0 h 434"/>
                  <a:gd name="T18" fmla="*/ 0 w 122"/>
                  <a:gd name="T19" fmla="*/ 0 h 434"/>
                  <a:gd name="T20" fmla="*/ 0 w 122"/>
                  <a:gd name="T21" fmla="*/ 0 h 434"/>
                  <a:gd name="T22" fmla="*/ 0 w 122"/>
                  <a:gd name="T23" fmla="*/ 0 h 434"/>
                  <a:gd name="T24" fmla="*/ 0 w 122"/>
                  <a:gd name="T25" fmla="*/ 0 h 434"/>
                  <a:gd name="T26" fmla="*/ 0 w 122"/>
                  <a:gd name="T27" fmla="*/ 0 h 434"/>
                  <a:gd name="T28" fmla="*/ 0 w 122"/>
                  <a:gd name="T29" fmla="*/ 0 h 434"/>
                  <a:gd name="T30" fmla="*/ 0 w 122"/>
                  <a:gd name="T31" fmla="*/ 0 h 434"/>
                  <a:gd name="T32" fmla="*/ 0 w 122"/>
                  <a:gd name="T33" fmla="*/ 0 h 434"/>
                  <a:gd name="T34" fmla="*/ 0 w 122"/>
                  <a:gd name="T35" fmla="*/ 0 h 434"/>
                  <a:gd name="T36" fmla="*/ 0 w 122"/>
                  <a:gd name="T37" fmla="*/ 0 h 434"/>
                  <a:gd name="T38" fmla="*/ 0 w 122"/>
                  <a:gd name="T39" fmla="*/ 0 h 434"/>
                  <a:gd name="T40" fmla="*/ 0 w 122"/>
                  <a:gd name="T41" fmla="*/ 0 h 434"/>
                  <a:gd name="T42" fmla="*/ 0 w 122"/>
                  <a:gd name="T43" fmla="*/ 0 h 434"/>
                  <a:gd name="T44" fmla="*/ 0 w 122"/>
                  <a:gd name="T45" fmla="*/ 0 h 434"/>
                  <a:gd name="T46" fmla="*/ 0 w 122"/>
                  <a:gd name="T47" fmla="*/ 0 h 434"/>
                  <a:gd name="T48" fmla="*/ 0 w 122"/>
                  <a:gd name="T49" fmla="*/ 0 h 434"/>
                  <a:gd name="T50" fmla="*/ 0 w 122"/>
                  <a:gd name="T51" fmla="*/ 0 h 434"/>
                  <a:gd name="T52" fmla="*/ 0 w 122"/>
                  <a:gd name="T53" fmla="*/ 0 h 434"/>
                  <a:gd name="T54" fmla="*/ 0 w 122"/>
                  <a:gd name="T55" fmla="*/ 0 h 434"/>
                  <a:gd name="T56" fmla="*/ 0 w 122"/>
                  <a:gd name="T57" fmla="*/ 0 h 434"/>
                  <a:gd name="T58" fmla="*/ 0 w 122"/>
                  <a:gd name="T59" fmla="*/ 0 h 434"/>
                  <a:gd name="T60" fmla="*/ 0 w 122"/>
                  <a:gd name="T61" fmla="*/ 0 h 434"/>
                  <a:gd name="T62" fmla="*/ 0 w 122"/>
                  <a:gd name="T63" fmla="*/ 0 h 434"/>
                  <a:gd name="T64" fmla="*/ 0 w 122"/>
                  <a:gd name="T65" fmla="*/ 0 h 434"/>
                  <a:gd name="T66" fmla="*/ 0 w 122"/>
                  <a:gd name="T67" fmla="*/ 0 h 434"/>
                  <a:gd name="T68" fmla="*/ 0 w 122"/>
                  <a:gd name="T69" fmla="*/ 0 h 434"/>
                  <a:gd name="T70" fmla="*/ 0 w 122"/>
                  <a:gd name="T71" fmla="*/ 0 h 434"/>
                  <a:gd name="T72" fmla="*/ 0 w 122"/>
                  <a:gd name="T73" fmla="*/ 0 h 434"/>
                  <a:gd name="T74" fmla="*/ 0 w 122"/>
                  <a:gd name="T75" fmla="*/ 0 h 434"/>
                  <a:gd name="T76" fmla="*/ 0 w 122"/>
                  <a:gd name="T77" fmla="*/ 0 h 434"/>
                  <a:gd name="T78" fmla="*/ 0 w 122"/>
                  <a:gd name="T79" fmla="*/ 1 h 434"/>
                  <a:gd name="T80" fmla="*/ 0 w 122"/>
                  <a:gd name="T81" fmla="*/ 1 h 434"/>
                  <a:gd name="T82" fmla="*/ 0 w 122"/>
                  <a:gd name="T83" fmla="*/ 1 h 434"/>
                  <a:gd name="T84" fmla="*/ 0 w 122"/>
                  <a:gd name="T85" fmla="*/ 1 h 434"/>
                  <a:gd name="T86" fmla="*/ 0 w 122"/>
                  <a:gd name="T87" fmla="*/ 1 h 434"/>
                  <a:gd name="T88" fmla="*/ 0 w 122"/>
                  <a:gd name="T89" fmla="*/ 1 h 434"/>
                  <a:gd name="T90" fmla="*/ 0 w 122"/>
                  <a:gd name="T91" fmla="*/ 1 h 434"/>
                  <a:gd name="T92" fmla="*/ 0 w 122"/>
                  <a:gd name="T93" fmla="*/ 1 h 434"/>
                  <a:gd name="T94" fmla="*/ 0 w 122"/>
                  <a:gd name="T95" fmla="*/ 1 h 434"/>
                  <a:gd name="T96" fmla="*/ 0 w 122"/>
                  <a:gd name="T97" fmla="*/ 1 h 4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2"/>
                  <a:gd name="T148" fmla="*/ 0 h 434"/>
                  <a:gd name="T149" fmla="*/ 122 w 122"/>
                  <a:gd name="T150" fmla="*/ 434 h 4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2" h="434">
                    <a:moveTo>
                      <a:pt x="0" y="0"/>
                    </a:moveTo>
                    <a:lnTo>
                      <a:pt x="6" y="2"/>
                    </a:lnTo>
                    <a:lnTo>
                      <a:pt x="12" y="7"/>
                    </a:lnTo>
                    <a:lnTo>
                      <a:pt x="19" y="11"/>
                    </a:lnTo>
                    <a:lnTo>
                      <a:pt x="26" y="14"/>
                    </a:lnTo>
                    <a:lnTo>
                      <a:pt x="32" y="19"/>
                    </a:lnTo>
                    <a:lnTo>
                      <a:pt x="37" y="24"/>
                    </a:lnTo>
                    <a:lnTo>
                      <a:pt x="48" y="35"/>
                    </a:lnTo>
                    <a:lnTo>
                      <a:pt x="60" y="46"/>
                    </a:lnTo>
                    <a:lnTo>
                      <a:pt x="70" y="58"/>
                    </a:lnTo>
                    <a:lnTo>
                      <a:pt x="79" y="71"/>
                    </a:lnTo>
                    <a:lnTo>
                      <a:pt x="83" y="78"/>
                    </a:lnTo>
                    <a:lnTo>
                      <a:pt x="87" y="85"/>
                    </a:lnTo>
                    <a:lnTo>
                      <a:pt x="96" y="100"/>
                    </a:lnTo>
                    <a:lnTo>
                      <a:pt x="102" y="115"/>
                    </a:lnTo>
                    <a:lnTo>
                      <a:pt x="108" y="131"/>
                    </a:lnTo>
                    <a:lnTo>
                      <a:pt x="110" y="138"/>
                    </a:lnTo>
                    <a:lnTo>
                      <a:pt x="113" y="146"/>
                    </a:lnTo>
                    <a:lnTo>
                      <a:pt x="115" y="155"/>
                    </a:lnTo>
                    <a:lnTo>
                      <a:pt x="116" y="163"/>
                    </a:lnTo>
                    <a:lnTo>
                      <a:pt x="118" y="172"/>
                    </a:lnTo>
                    <a:lnTo>
                      <a:pt x="119" y="181"/>
                    </a:lnTo>
                    <a:lnTo>
                      <a:pt x="121" y="199"/>
                    </a:lnTo>
                    <a:lnTo>
                      <a:pt x="121" y="208"/>
                    </a:lnTo>
                    <a:lnTo>
                      <a:pt x="122" y="217"/>
                    </a:lnTo>
                    <a:lnTo>
                      <a:pt x="121" y="227"/>
                    </a:lnTo>
                    <a:lnTo>
                      <a:pt x="121" y="235"/>
                    </a:lnTo>
                    <a:lnTo>
                      <a:pt x="119" y="253"/>
                    </a:lnTo>
                    <a:lnTo>
                      <a:pt x="118" y="262"/>
                    </a:lnTo>
                    <a:lnTo>
                      <a:pt x="116" y="270"/>
                    </a:lnTo>
                    <a:lnTo>
                      <a:pt x="115" y="278"/>
                    </a:lnTo>
                    <a:lnTo>
                      <a:pt x="113" y="287"/>
                    </a:lnTo>
                    <a:lnTo>
                      <a:pt x="108" y="304"/>
                    </a:lnTo>
                    <a:lnTo>
                      <a:pt x="102" y="319"/>
                    </a:lnTo>
                    <a:lnTo>
                      <a:pt x="96" y="335"/>
                    </a:lnTo>
                    <a:lnTo>
                      <a:pt x="91" y="342"/>
                    </a:lnTo>
                    <a:lnTo>
                      <a:pt x="87" y="349"/>
                    </a:lnTo>
                    <a:lnTo>
                      <a:pt x="83" y="356"/>
                    </a:lnTo>
                    <a:lnTo>
                      <a:pt x="79" y="362"/>
                    </a:lnTo>
                    <a:lnTo>
                      <a:pt x="70" y="376"/>
                    </a:lnTo>
                    <a:lnTo>
                      <a:pt x="60" y="389"/>
                    </a:lnTo>
                    <a:lnTo>
                      <a:pt x="48" y="400"/>
                    </a:lnTo>
                    <a:lnTo>
                      <a:pt x="37" y="409"/>
                    </a:lnTo>
                    <a:lnTo>
                      <a:pt x="32" y="414"/>
                    </a:lnTo>
                    <a:lnTo>
                      <a:pt x="26" y="419"/>
                    </a:lnTo>
                    <a:lnTo>
                      <a:pt x="19" y="424"/>
                    </a:lnTo>
                    <a:lnTo>
                      <a:pt x="12" y="427"/>
                    </a:lnTo>
                    <a:lnTo>
                      <a:pt x="6" y="431"/>
                    </a:lnTo>
                    <a:lnTo>
                      <a:pt x="0" y="434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1003"/>
              <p:cNvSpPr>
                <a:spLocks/>
              </p:cNvSpPr>
              <p:nvPr/>
            </p:nvSpPr>
            <p:spPr bwMode="auto">
              <a:xfrm>
                <a:off x="1945" y="1442"/>
                <a:ext cx="100" cy="71"/>
              </a:xfrm>
              <a:custGeom>
                <a:avLst/>
                <a:gdLst>
                  <a:gd name="T0" fmla="*/ 0 w 396"/>
                  <a:gd name="T1" fmla="*/ 0 h 213"/>
                  <a:gd name="T2" fmla="*/ 0 w 396"/>
                  <a:gd name="T3" fmla="*/ 0 h 213"/>
                  <a:gd name="T4" fmla="*/ 0 w 396"/>
                  <a:gd name="T5" fmla="*/ 0 h 213"/>
                  <a:gd name="T6" fmla="*/ 0 w 396"/>
                  <a:gd name="T7" fmla="*/ 0 h 2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6"/>
                  <a:gd name="T13" fmla="*/ 0 h 213"/>
                  <a:gd name="T14" fmla="*/ 396 w 396"/>
                  <a:gd name="T15" fmla="*/ 213 h 2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6" h="213">
                    <a:moveTo>
                      <a:pt x="396" y="213"/>
                    </a:moveTo>
                    <a:lnTo>
                      <a:pt x="171" y="75"/>
                    </a:lnTo>
                    <a:lnTo>
                      <a:pt x="225" y="1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9966">
                  <a:alpha val="50195"/>
                </a:srgb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20" name="Picture 1004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" y="2464"/>
              <a:ext cx="19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1" name="Group 1005"/>
            <p:cNvGrpSpPr>
              <a:grpSpLocks/>
            </p:cNvGrpSpPr>
            <p:nvPr/>
          </p:nvGrpSpPr>
          <p:grpSpPr bwMode="auto">
            <a:xfrm rot="39119">
              <a:off x="1524" y="2424"/>
              <a:ext cx="65" cy="62"/>
              <a:chOff x="2304" y="2784"/>
              <a:chExt cx="209" cy="219"/>
            </a:xfrm>
          </p:grpSpPr>
          <p:sp>
            <p:nvSpPr>
              <p:cNvPr id="158" name="Line 1006"/>
              <p:cNvSpPr>
                <a:spLocks noChangeShapeType="1"/>
              </p:cNvSpPr>
              <p:nvPr/>
            </p:nvSpPr>
            <p:spPr bwMode="auto">
              <a:xfrm flipH="1">
                <a:off x="2387" y="2895"/>
                <a:ext cx="22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3" name="Group 1007"/>
              <p:cNvGrpSpPr>
                <a:grpSpLocks/>
              </p:cNvGrpSpPr>
              <p:nvPr/>
            </p:nvGrpSpPr>
            <p:grpSpPr bwMode="auto">
              <a:xfrm>
                <a:off x="2304" y="2784"/>
                <a:ext cx="209" cy="219"/>
                <a:chOff x="2304" y="2784"/>
                <a:chExt cx="209" cy="219"/>
              </a:xfrm>
            </p:grpSpPr>
            <p:grpSp>
              <p:nvGrpSpPr>
                <p:cNvPr id="166" name="Group 1008"/>
                <p:cNvGrpSpPr>
                  <a:grpSpLocks/>
                </p:cNvGrpSpPr>
                <p:nvPr/>
              </p:nvGrpSpPr>
              <p:grpSpPr bwMode="auto">
                <a:xfrm>
                  <a:off x="2362" y="2784"/>
                  <a:ext cx="151" cy="172"/>
                  <a:chOff x="2362" y="2784"/>
                  <a:chExt cx="151" cy="172"/>
                </a:xfrm>
              </p:grpSpPr>
              <p:sp>
                <p:nvSpPr>
                  <p:cNvPr id="169" name="Freeform 1009"/>
                  <p:cNvSpPr>
                    <a:spLocks/>
                  </p:cNvSpPr>
                  <p:nvPr/>
                </p:nvSpPr>
                <p:spPr bwMode="auto">
                  <a:xfrm>
                    <a:off x="2455" y="2784"/>
                    <a:ext cx="58" cy="168"/>
                  </a:xfrm>
                  <a:custGeom>
                    <a:avLst/>
                    <a:gdLst>
                      <a:gd name="T0" fmla="*/ 42 w 62"/>
                      <a:gd name="T1" fmla="*/ 0 h 199"/>
                      <a:gd name="T2" fmla="*/ 33 w 62"/>
                      <a:gd name="T3" fmla="*/ 3 h 199"/>
                      <a:gd name="T4" fmla="*/ 26 w 62"/>
                      <a:gd name="T5" fmla="*/ 7 h 199"/>
                      <a:gd name="T6" fmla="*/ 19 w 62"/>
                      <a:gd name="T7" fmla="*/ 11 h 199"/>
                      <a:gd name="T8" fmla="*/ 11 w 62"/>
                      <a:gd name="T9" fmla="*/ 15 h 199"/>
                      <a:gd name="T10" fmla="*/ 7 w 62"/>
                      <a:gd name="T11" fmla="*/ 20 h 199"/>
                      <a:gd name="T12" fmla="*/ 6 w 62"/>
                      <a:gd name="T13" fmla="*/ 25 h 199"/>
                      <a:gd name="T14" fmla="*/ 3 w 62"/>
                      <a:gd name="T15" fmla="*/ 30 h 199"/>
                      <a:gd name="T16" fmla="*/ 0 w 62"/>
                      <a:gd name="T17" fmla="*/ 36 h 199"/>
                      <a:gd name="T18" fmla="*/ 0 w 62"/>
                      <a:gd name="T19" fmla="*/ 41 h 199"/>
                      <a:gd name="T20" fmla="*/ 3 w 62"/>
                      <a:gd name="T21" fmla="*/ 46 h 199"/>
                      <a:gd name="T22" fmla="*/ 5 w 62"/>
                      <a:gd name="T23" fmla="*/ 48 h 199"/>
                      <a:gd name="T24" fmla="*/ 6 w 62"/>
                      <a:gd name="T25" fmla="*/ 51 h 199"/>
                      <a:gd name="T26" fmla="*/ 7 w 62"/>
                      <a:gd name="T27" fmla="*/ 57 h 199"/>
                      <a:gd name="T28" fmla="*/ 15 w 62"/>
                      <a:gd name="T29" fmla="*/ 60 h 199"/>
                      <a:gd name="T30" fmla="*/ 20 w 62"/>
                      <a:gd name="T31" fmla="*/ 64 h 199"/>
                      <a:gd name="T32" fmla="*/ 28 w 62"/>
                      <a:gd name="T33" fmla="*/ 68 h 199"/>
                      <a:gd name="T34" fmla="*/ 35 w 62"/>
                      <a:gd name="T35" fmla="*/ 72 h 19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62"/>
                      <a:gd name="T55" fmla="*/ 0 h 199"/>
                      <a:gd name="T56" fmla="*/ 62 w 62"/>
                      <a:gd name="T57" fmla="*/ 199 h 19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62" h="199">
                        <a:moveTo>
                          <a:pt x="62" y="0"/>
                        </a:moveTo>
                        <a:lnTo>
                          <a:pt x="49" y="10"/>
                        </a:lnTo>
                        <a:lnTo>
                          <a:pt x="38" y="18"/>
                        </a:lnTo>
                        <a:lnTo>
                          <a:pt x="27" y="30"/>
                        </a:lnTo>
                        <a:lnTo>
                          <a:pt x="17" y="43"/>
                        </a:lnTo>
                        <a:lnTo>
                          <a:pt x="10" y="54"/>
                        </a:lnTo>
                        <a:lnTo>
                          <a:pt x="6" y="67"/>
                        </a:lnTo>
                        <a:lnTo>
                          <a:pt x="3" y="83"/>
                        </a:lnTo>
                        <a:lnTo>
                          <a:pt x="0" y="99"/>
                        </a:lnTo>
                        <a:lnTo>
                          <a:pt x="0" y="112"/>
                        </a:lnTo>
                        <a:lnTo>
                          <a:pt x="3" y="127"/>
                        </a:lnTo>
                        <a:lnTo>
                          <a:pt x="5" y="134"/>
                        </a:lnTo>
                        <a:lnTo>
                          <a:pt x="6" y="140"/>
                        </a:lnTo>
                        <a:lnTo>
                          <a:pt x="13" y="155"/>
                        </a:lnTo>
                        <a:lnTo>
                          <a:pt x="21" y="166"/>
                        </a:lnTo>
                        <a:lnTo>
                          <a:pt x="30" y="178"/>
                        </a:lnTo>
                        <a:lnTo>
                          <a:pt x="41" y="190"/>
                        </a:lnTo>
                        <a:lnTo>
                          <a:pt x="52" y="199"/>
                        </a:lnTo>
                      </a:path>
                    </a:pathLst>
                  </a:cu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0" name="Line 10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08" y="2788"/>
                    <a:ext cx="5" cy="16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1" name="Freeform 1011"/>
                  <p:cNvSpPr>
                    <a:spLocks/>
                  </p:cNvSpPr>
                  <p:nvPr/>
                </p:nvSpPr>
                <p:spPr bwMode="auto">
                  <a:xfrm>
                    <a:off x="2362" y="2836"/>
                    <a:ext cx="85" cy="59"/>
                  </a:xfrm>
                  <a:custGeom>
                    <a:avLst/>
                    <a:gdLst>
                      <a:gd name="T0" fmla="*/ 0 w 88"/>
                      <a:gd name="T1" fmla="*/ 26 h 69"/>
                      <a:gd name="T2" fmla="*/ 3 w 88"/>
                      <a:gd name="T3" fmla="*/ 0 h 69"/>
                      <a:gd name="T4" fmla="*/ 71 w 88"/>
                      <a:gd name="T5" fmla="*/ 3 h 69"/>
                      <a:gd name="T6" fmla="*/ 69 w 88"/>
                      <a:gd name="T7" fmla="*/ 27 h 69"/>
                      <a:gd name="T8" fmla="*/ 0 w 88"/>
                      <a:gd name="T9" fmla="*/ 26 h 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69"/>
                      <a:gd name="T17" fmla="*/ 88 w 88"/>
                      <a:gd name="T18" fmla="*/ 69 h 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69">
                        <a:moveTo>
                          <a:pt x="0" y="65"/>
                        </a:moveTo>
                        <a:lnTo>
                          <a:pt x="3" y="0"/>
                        </a:lnTo>
                        <a:lnTo>
                          <a:pt x="88" y="4"/>
                        </a:lnTo>
                        <a:lnTo>
                          <a:pt x="86" y="69"/>
                        </a:lnTo>
                        <a:lnTo>
                          <a:pt x="0" y="65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7" name="Line 1012"/>
                <p:cNvSpPr>
                  <a:spLocks noChangeShapeType="1"/>
                </p:cNvSpPr>
                <p:nvPr/>
              </p:nvSpPr>
              <p:spPr bwMode="auto">
                <a:xfrm>
                  <a:off x="2413" y="2897"/>
                  <a:ext cx="64" cy="10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" name="Line 1013"/>
                <p:cNvSpPr>
                  <a:spLocks noChangeShapeType="1"/>
                </p:cNvSpPr>
                <p:nvPr/>
              </p:nvSpPr>
              <p:spPr bwMode="auto">
                <a:xfrm flipH="1">
                  <a:off x="2304" y="2902"/>
                  <a:ext cx="101" cy="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22" name="Group 1014"/>
            <p:cNvGrpSpPr>
              <a:grpSpLocks/>
            </p:cNvGrpSpPr>
            <p:nvPr/>
          </p:nvGrpSpPr>
          <p:grpSpPr bwMode="auto">
            <a:xfrm rot="-125059">
              <a:off x="1970" y="2410"/>
              <a:ext cx="44" cy="64"/>
              <a:chOff x="3107" y="2800"/>
              <a:chExt cx="205" cy="224"/>
            </a:xfrm>
          </p:grpSpPr>
          <p:sp>
            <p:nvSpPr>
              <p:cNvPr id="128" name="Line 1015"/>
              <p:cNvSpPr>
                <a:spLocks noChangeShapeType="1"/>
              </p:cNvSpPr>
              <p:nvPr/>
            </p:nvSpPr>
            <p:spPr bwMode="auto">
              <a:xfrm>
                <a:off x="3209" y="2918"/>
                <a:ext cx="12" cy="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2" name="Group 1016"/>
              <p:cNvGrpSpPr>
                <a:grpSpLocks/>
              </p:cNvGrpSpPr>
              <p:nvPr/>
            </p:nvGrpSpPr>
            <p:grpSpPr bwMode="auto">
              <a:xfrm>
                <a:off x="3107" y="2800"/>
                <a:ext cx="205" cy="224"/>
                <a:chOff x="3107" y="2800"/>
                <a:chExt cx="205" cy="224"/>
              </a:xfrm>
            </p:grpSpPr>
            <p:sp>
              <p:nvSpPr>
                <p:cNvPr id="133" name="Freeform 1017"/>
                <p:cNvSpPr>
                  <a:spLocks/>
                </p:cNvSpPr>
                <p:nvPr/>
              </p:nvSpPr>
              <p:spPr bwMode="auto">
                <a:xfrm>
                  <a:off x="3107" y="2800"/>
                  <a:ext cx="58" cy="170"/>
                </a:xfrm>
                <a:custGeom>
                  <a:avLst/>
                  <a:gdLst>
                    <a:gd name="T0" fmla="*/ 7 w 60"/>
                    <a:gd name="T1" fmla="*/ 0 h 201"/>
                    <a:gd name="T2" fmla="*/ 15 w 60"/>
                    <a:gd name="T3" fmla="*/ 4 h 201"/>
                    <a:gd name="T4" fmla="*/ 23 w 60"/>
                    <a:gd name="T5" fmla="*/ 8 h 201"/>
                    <a:gd name="T6" fmla="*/ 31 w 60"/>
                    <a:gd name="T7" fmla="*/ 13 h 201"/>
                    <a:gd name="T8" fmla="*/ 40 w 60"/>
                    <a:gd name="T9" fmla="*/ 17 h 201"/>
                    <a:gd name="T10" fmla="*/ 43 w 60"/>
                    <a:gd name="T11" fmla="*/ 21 h 201"/>
                    <a:gd name="T12" fmla="*/ 43 w 60"/>
                    <a:gd name="T13" fmla="*/ 25 h 201"/>
                    <a:gd name="T14" fmla="*/ 45 w 60"/>
                    <a:gd name="T15" fmla="*/ 26 h 201"/>
                    <a:gd name="T16" fmla="*/ 46 w 60"/>
                    <a:gd name="T17" fmla="*/ 32 h 201"/>
                    <a:gd name="T18" fmla="*/ 48 w 60"/>
                    <a:gd name="T19" fmla="*/ 38 h 201"/>
                    <a:gd name="T20" fmla="*/ 46 w 60"/>
                    <a:gd name="T21" fmla="*/ 44 h 201"/>
                    <a:gd name="T22" fmla="*/ 43 w 60"/>
                    <a:gd name="T23" fmla="*/ 49 h 201"/>
                    <a:gd name="T24" fmla="*/ 40 w 60"/>
                    <a:gd name="T25" fmla="*/ 53 h 201"/>
                    <a:gd name="T26" fmla="*/ 35 w 60"/>
                    <a:gd name="T27" fmla="*/ 58 h 201"/>
                    <a:gd name="T28" fmla="*/ 26 w 60"/>
                    <a:gd name="T29" fmla="*/ 63 h 201"/>
                    <a:gd name="T30" fmla="*/ 17 w 60"/>
                    <a:gd name="T31" fmla="*/ 66 h 201"/>
                    <a:gd name="T32" fmla="*/ 11 w 60"/>
                    <a:gd name="T33" fmla="*/ 70 h 201"/>
                    <a:gd name="T34" fmla="*/ 0 w 60"/>
                    <a:gd name="T35" fmla="*/ 74 h 20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0"/>
                    <a:gd name="T55" fmla="*/ 0 h 201"/>
                    <a:gd name="T56" fmla="*/ 60 w 60"/>
                    <a:gd name="T57" fmla="*/ 201 h 20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0" h="201">
                      <a:moveTo>
                        <a:pt x="7" y="0"/>
                      </a:moveTo>
                      <a:lnTo>
                        <a:pt x="19" y="11"/>
                      </a:lnTo>
                      <a:lnTo>
                        <a:pt x="29" y="21"/>
                      </a:lnTo>
                      <a:lnTo>
                        <a:pt x="37" y="34"/>
                      </a:lnTo>
                      <a:lnTo>
                        <a:pt x="47" y="46"/>
                      </a:lnTo>
                      <a:lnTo>
                        <a:pt x="53" y="59"/>
                      </a:lnTo>
                      <a:lnTo>
                        <a:pt x="54" y="65"/>
                      </a:lnTo>
                      <a:lnTo>
                        <a:pt x="57" y="73"/>
                      </a:lnTo>
                      <a:lnTo>
                        <a:pt x="58" y="89"/>
                      </a:lnTo>
                      <a:lnTo>
                        <a:pt x="60" y="103"/>
                      </a:lnTo>
                      <a:lnTo>
                        <a:pt x="58" y="119"/>
                      </a:lnTo>
                      <a:lnTo>
                        <a:pt x="54" y="132"/>
                      </a:lnTo>
                      <a:lnTo>
                        <a:pt x="48" y="146"/>
                      </a:lnTo>
                      <a:lnTo>
                        <a:pt x="41" y="159"/>
                      </a:lnTo>
                      <a:lnTo>
                        <a:pt x="32" y="171"/>
                      </a:lnTo>
                      <a:lnTo>
                        <a:pt x="23" y="181"/>
                      </a:lnTo>
                      <a:lnTo>
                        <a:pt x="11" y="192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CCFF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" name="Line 1018"/>
                <p:cNvSpPr>
                  <a:spLocks noChangeShapeType="1"/>
                </p:cNvSpPr>
                <p:nvPr/>
              </p:nvSpPr>
              <p:spPr bwMode="auto">
                <a:xfrm flipH="1">
                  <a:off x="3108" y="2805"/>
                  <a:ext cx="6" cy="16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" name="Freeform 1019"/>
                <p:cNvSpPr>
                  <a:spLocks/>
                </p:cNvSpPr>
                <p:nvPr/>
              </p:nvSpPr>
              <p:spPr bwMode="auto">
                <a:xfrm>
                  <a:off x="3170" y="2860"/>
                  <a:ext cx="86" cy="59"/>
                </a:xfrm>
                <a:custGeom>
                  <a:avLst/>
                  <a:gdLst>
                    <a:gd name="T0" fmla="*/ 66 w 90"/>
                    <a:gd name="T1" fmla="*/ 25 h 70"/>
                    <a:gd name="T2" fmla="*/ 69 w 90"/>
                    <a:gd name="T3" fmla="*/ 3 h 70"/>
                    <a:gd name="T4" fmla="*/ 4 w 90"/>
                    <a:gd name="T5" fmla="*/ 0 h 70"/>
                    <a:gd name="T6" fmla="*/ 0 w 90"/>
                    <a:gd name="T7" fmla="*/ 24 h 70"/>
                    <a:gd name="T8" fmla="*/ 66 w 90"/>
                    <a:gd name="T9" fmla="*/ 25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70"/>
                    <a:gd name="T17" fmla="*/ 90 w 90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70">
                      <a:moveTo>
                        <a:pt x="87" y="70"/>
                      </a:moveTo>
                      <a:lnTo>
                        <a:pt x="90" y="4"/>
                      </a:lnTo>
                      <a:lnTo>
                        <a:pt x="4" y="0"/>
                      </a:lnTo>
                      <a:lnTo>
                        <a:pt x="0" y="66"/>
                      </a:lnTo>
                      <a:lnTo>
                        <a:pt x="87" y="7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" name="Line 1020"/>
                <p:cNvSpPr>
                  <a:spLocks noChangeShapeType="1"/>
                </p:cNvSpPr>
                <p:nvPr/>
              </p:nvSpPr>
              <p:spPr bwMode="auto">
                <a:xfrm flipH="1">
                  <a:off x="3132" y="2920"/>
                  <a:ext cx="71" cy="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7" name="Line 1021"/>
                <p:cNvSpPr>
                  <a:spLocks noChangeShapeType="1"/>
                </p:cNvSpPr>
                <p:nvPr/>
              </p:nvSpPr>
              <p:spPr bwMode="auto">
                <a:xfrm>
                  <a:off x="3211" y="2927"/>
                  <a:ext cx="101" cy="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aphicFrame>
        <p:nvGraphicFramePr>
          <p:cNvPr id="563" name="Object 1606"/>
          <p:cNvGraphicFramePr>
            <a:graphicFrameLocks noChangeAspect="1"/>
          </p:cNvGraphicFramePr>
          <p:nvPr>
            <p:extLst/>
          </p:nvPr>
        </p:nvGraphicFramePr>
        <p:xfrm>
          <a:off x="3333592" y="5527547"/>
          <a:ext cx="768964" cy="70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Clip" r:id="rId17" imgW="425450" imgH="375920" progId="MS_ClipArt_Gallery.2">
                  <p:embed/>
                </p:oleObj>
              </mc:Choice>
              <mc:Fallback>
                <p:oleObj name="Clip" r:id="rId17" imgW="425450" imgH="375920" progId="MS_ClipArt_Gallery.2">
                  <p:embed/>
                  <p:pic>
                    <p:nvPicPr>
                      <p:cNvPr id="563" name="Object 1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592" y="5527547"/>
                        <a:ext cx="768964" cy="706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" name="Picture 11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30" y="5497770"/>
            <a:ext cx="1524251" cy="70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2" name="Рисунок 5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64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5" name="Группа 564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566" name="Рисунок 5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67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568" name="Рисунок 5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69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70" name="Группа 569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571" name="Рисунок 5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72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3" name="Группа 572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574" name="Рисунок 5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75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576" name="Рисунок 5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577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78" name="Группа 577"/>
          <p:cNvGrpSpPr/>
          <p:nvPr/>
        </p:nvGrpSpPr>
        <p:grpSpPr>
          <a:xfrm>
            <a:off x="14098" y="-18375"/>
            <a:ext cx="12223029" cy="876792"/>
            <a:chOff x="42" y="-18897"/>
            <a:chExt cx="12244482" cy="669857"/>
          </a:xfrm>
        </p:grpSpPr>
        <p:pic>
          <p:nvPicPr>
            <p:cNvPr id="580" name="Рисунок 5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581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82" name="TextBox 581"/>
            <p:cNvSpPr txBox="1"/>
            <p:nvPr/>
          </p:nvSpPr>
          <p:spPr>
            <a:xfrm>
              <a:off x="52532" y="8046"/>
              <a:ext cx="12191992" cy="41779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РАЗМЕР</a:t>
              </a:r>
            </a:p>
            <a:p>
              <a:pPr lvl="0" algn="ctr" defTabSz="1034349">
                <a:lnSpc>
                  <a:spcPct val="95000"/>
                </a:lnSpc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дополнительных выплат за уничтожение </a:t>
              </a:r>
              <a:r>
                <a:rPr lang="ru-RU" sz="2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ВВСТ </a:t>
              </a: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(значимых объектов) противника</a:t>
              </a:r>
              <a:endPara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0" y="622376"/>
            <a:ext cx="12192000" cy="6235624"/>
          </a:xfrm>
          <a:prstGeom prst="rect">
            <a:avLst/>
          </a:prstGeom>
          <a:solidFill>
            <a:srgbClr val="FFCC99">
              <a:alpha val="16000"/>
            </a:srgb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lIns="0" tIns="0" rIns="0" bIns="0" anchor="ctr"/>
          <a:lstStyle/>
          <a:p>
            <a:pPr marL="468313" marR="0" lvl="0" indent="-285750" algn="just" defTabSz="1285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92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152400" y="899592"/>
          <a:ext cx="5883327" cy="5501456"/>
        </p:xfrm>
        <a:graphic>
          <a:graphicData uri="http://schemas.openxmlformats.org/drawingml/2006/table">
            <a:tbl>
              <a:tblPr/>
              <a:tblGrid>
                <a:gridCol w="36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округ, субъект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Российской Федерации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предприятия,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организации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Возможности по подготовке</a:t>
                      </a:r>
                    </a:p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единоразовые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ЛЕНИНГРАДСКИЙ ВОЕННЫЙ ОКРУГ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предпр</a:t>
                      </a: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промышленности, 2 обществен. организации</a:t>
                      </a:r>
                    </a:p>
                  </a:txBody>
                  <a:tcPr marL="72000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Вологодская область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"Прорыв"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Новгородская область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АНО "НПЦ "Ушкуйник"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Псковская область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Благотворительный фонд "Сокол"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7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 Санкт-Петербург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"СТЦ"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"НПО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ТАиП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МОСКОВСКИЙ ВОЕННЫЙ ОКРУГ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 </a:t>
                      </a:r>
                      <a:r>
                        <a:rPr lang="ru-RU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предпр</a:t>
                      </a: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промышленности, 8 обществен. организаций, 3 </a:t>
                      </a:r>
                      <a:r>
                        <a:rPr lang="ru-RU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образоват</a:t>
                      </a: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организации ДОСААФ</a:t>
                      </a:r>
                    </a:p>
                  </a:txBody>
                  <a:tcPr marL="72000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651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68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Белгородская область 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Центр подготовки специалистов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БпЛА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"Летно-испытательный </a:t>
                      </a:r>
                    </a:p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комплекс-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Руднево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"Транспорт будущего"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Белгородский педагогический университет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ООО "Стилус"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Центр 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БпЛА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ООО "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Кодлаб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3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Брянская область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Финко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3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Курская область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"Сапсан -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Золотухино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3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Московская область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"НТП "Исток"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"Центр комплексных беспилотных решений"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Центр подготовки БПЛА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Московский городской аэроклуб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3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Рязанская область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Региональное отделение ДОСААФ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3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Смоленская область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"НИИ СТТ"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Ярославская область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Ярославская академия беспилотных систем ДОСААФ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3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 Москва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ФЦ "Беспилотных авиационных систем"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"Кронштадт"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Московский политехнический университет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ЦПВД "Сокол"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736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ЮЖНЫЙ ВОЕННЫЙ ОКРУГ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предпр</a:t>
                      </a: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промышленности, 16 обществен. организаций</a:t>
                      </a:r>
                    </a:p>
                  </a:txBody>
                  <a:tcPr marL="72000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532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371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Донецкая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Народная Республика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РОО "РЦ БС им. В.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Жоги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"Ахмат"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"Дракон"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ЦВ ГВ "ДВ-Ветра"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Центр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СпН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"Буревестник"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37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18" marR="3818" marT="38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Луганская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Народная Республика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"Антрацит"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"Ахмат"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"Беркут"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"Небесный воин"</a:t>
                      </a:r>
                    </a:p>
                  </a:txBody>
                  <a:tcPr marL="36000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18" marR="3818" marT="38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6403503" y="883849"/>
          <a:ext cx="5636097" cy="5490887"/>
        </p:xfrm>
        <a:graphic>
          <a:graphicData uri="http://schemas.openxmlformats.org/drawingml/2006/table">
            <a:tbl>
              <a:tblPr/>
              <a:tblGrid>
                <a:gridCol w="40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0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округ, субъект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Российской Федерации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предприятия,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организации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Возможности по подготовке</a:t>
                      </a:r>
                    </a:p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единоразовые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Краснодарский край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"Бора"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"Рубеж"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6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Ставропольский край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"Новые технологии"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"Щит" ООО "Новые технологии"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Запорожская область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"Университет-2035"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64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Ростовская область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"Атлант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Аэро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"Атлант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Аэро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Робо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Авиа"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"Рой-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Аэро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Метрологический техникум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"Пилотаж"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6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 Севастополь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"Алтын"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"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Алсу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388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ЦЕНТРАЛЬНЫЙ ВОЕННЫЙ ОКРУГ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 </a:t>
                      </a:r>
                      <a:r>
                        <a:rPr lang="ru-RU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предпр</a:t>
                      </a: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промышленности, 3 обществен. организация, 2 </a:t>
                      </a:r>
                      <a:r>
                        <a:rPr lang="ru-RU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образоват</a:t>
                      </a: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организация ДОСААФ</a:t>
                      </a:r>
                    </a:p>
                  </a:txBody>
                  <a:tcPr marL="72000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285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Башкортостан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Уфимский авиационно-спортивный клуб ДОСААФ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6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Татарстан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"Альбатрос"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Эникс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Тыва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АНО ДПО "Гранит"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064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Удмуртская Республика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Аэроскан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"ИАЗ"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"Ижевский ЭМЗ "Купол"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Финко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06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Иркутская область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УЦ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БпЛА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"Сокол"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7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Иркутский учебный авиационный центр ДОСААФ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8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Свердловская область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ООО "Лаборатория будущего"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43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Технопарк "Университетский"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АО "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Уралдронзавод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5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Ульяновская область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АНО ДПО "Центр НВП Рокот"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329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ВОСТОЧНЫЙ ВОЕННЫЙ ОКРУГ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9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предпр</a:t>
                      </a: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. промышленности, 2 обществен. организации</a:t>
                      </a:r>
                    </a:p>
                  </a:txBody>
                  <a:tcPr marL="72000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7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Саха (Якутия)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НПЦ "Беспилотных авиационных систем"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06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259" marR="4259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Приморский край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АНО "Де-Фриз"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0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АНО "Тигр"</a:t>
                      </a:r>
                    </a:p>
                  </a:txBody>
                  <a:tcPr marL="36000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259" marR="4259" marT="42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30" name="Скругленный прямоугольник 29"/>
          <p:cNvSpPr/>
          <p:nvPr/>
        </p:nvSpPr>
        <p:spPr>
          <a:xfrm>
            <a:off x="195741" y="6498348"/>
            <a:ext cx="11808000" cy="270000"/>
          </a:xfrm>
          <a:prstGeom prst="roundRect">
            <a:avLst>
              <a:gd name="adj" fmla="val 3854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9999">
                <a:schemeClr val="accent2">
                  <a:lumMod val="60000"/>
                  <a:lumOff val="40000"/>
                </a:schemeClr>
              </a:gs>
              <a:gs pos="7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Всего: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предприятий промышленности,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общественная организация, 5 образовательных организаций ДОСААФ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15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20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25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098" y="-18375"/>
            <a:ext cx="12167022" cy="876791"/>
            <a:chOff x="42" y="-18897"/>
            <a:chExt cx="12188377" cy="66985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78" y="35971"/>
            <a:ext cx="562353" cy="581384"/>
          </a:xfrm>
          <a:prstGeom prst="rect">
            <a:avLst/>
          </a:prstGeom>
        </p:spPr>
      </p:pic>
      <p:sp>
        <p:nvSpPr>
          <p:cNvPr id="34" name="Прямоугольник 226"/>
          <p:cNvSpPr/>
          <p:nvPr/>
        </p:nvSpPr>
        <p:spPr>
          <a:xfrm>
            <a:off x="10837915" y="59571"/>
            <a:ext cx="1292512" cy="480053"/>
          </a:xfrm>
          <a:custGeom>
            <a:avLst/>
            <a:gdLst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0 w 1259632"/>
              <a:gd name="connsiteY3" fmla="*/ 357969 h 357969"/>
              <a:gd name="connsiteX4" fmla="*/ 0 w 1259632"/>
              <a:gd name="connsiteY4" fmla="*/ 0 h 357969"/>
              <a:gd name="connsiteX0" fmla="*/ 0 w 1259632"/>
              <a:gd name="connsiteY0" fmla="*/ 0 h 357969"/>
              <a:gd name="connsiteX1" fmla="*/ 1259632 w 1259632"/>
              <a:gd name="connsiteY1" fmla="*/ 0 h 357969"/>
              <a:gd name="connsiteX2" fmla="*/ 1259632 w 1259632"/>
              <a:gd name="connsiteY2" fmla="*/ 357969 h 357969"/>
              <a:gd name="connsiteX3" fmla="*/ 411907 w 1259632"/>
              <a:gd name="connsiteY3" fmla="*/ 355150 h 357969"/>
              <a:gd name="connsiteX4" fmla="*/ 0 w 1259632"/>
              <a:gd name="connsiteY4" fmla="*/ 357969 h 357969"/>
              <a:gd name="connsiteX5" fmla="*/ 0 w 1259632"/>
              <a:gd name="connsiteY5" fmla="*/ 0 h 357969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357969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219075 w 1259632"/>
              <a:gd name="connsiteY5" fmla="*/ 305582 h 443257"/>
              <a:gd name="connsiteX6" fmla="*/ 0 w 1259632"/>
              <a:gd name="connsiteY6" fmla="*/ 0 h 443257"/>
              <a:gd name="connsiteX0" fmla="*/ 0 w 1259632"/>
              <a:gd name="connsiteY0" fmla="*/ 0 h 443257"/>
              <a:gd name="connsiteX1" fmla="*/ 1259632 w 1259632"/>
              <a:gd name="connsiteY1" fmla="*/ 0 h 443257"/>
              <a:gd name="connsiteX2" fmla="*/ 1259632 w 1259632"/>
              <a:gd name="connsiteY2" fmla="*/ 357969 h 443257"/>
              <a:gd name="connsiteX3" fmla="*/ 411907 w 1259632"/>
              <a:gd name="connsiteY3" fmla="*/ 355150 h 443257"/>
              <a:gd name="connsiteX4" fmla="*/ 28526 w 1259632"/>
              <a:gd name="connsiteY4" fmla="*/ 443257 h 443257"/>
              <a:gd name="connsiteX5" fmla="*/ 0 w 1259632"/>
              <a:gd name="connsiteY5" fmla="*/ 0 h 443257"/>
              <a:gd name="connsiteX0" fmla="*/ 28624 w 1231106"/>
              <a:gd name="connsiteY0" fmla="*/ 0 h 443257"/>
              <a:gd name="connsiteX1" fmla="*/ 1231106 w 1231106"/>
              <a:gd name="connsiteY1" fmla="*/ 0 h 443257"/>
              <a:gd name="connsiteX2" fmla="*/ 1231106 w 1231106"/>
              <a:gd name="connsiteY2" fmla="*/ 357969 h 443257"/>
              <a:gd name="connsiteX3" fmla="*/ 383381 w 1231106"/>
              <a:gd name="connsiteY3" fmla="*/ 355150 h 443257"/>
              <a:gd name="connsiteX4" fmla="*/ 0 w 1231106"/>
              <a:gd name="connsiteY4" fmla="*/ 443257 h 443257"/>
              <a:gd name="connsiteX5" fmla="*/ 28624 w 1231106"/>
              <a:gd name="connsiteY5" fmla="*/ 0 h 443257"/>
              <a:gd name="connsiteX0" fmla="*/ 0 w 1202482"/>
              <a:gd name="connsiteY0" fmla="*/ 0 h 357969"/>
              <a:gd name="connsiteX1" fmla="*/ 1202482 w 1202482"/>
              <a:gd name="connsiteY1" fmla="*/ 0 h 357969"/>
              <a:gd name="connsiteX2" fmla="*/ 1202482 w 1202482"/>
              <a:gd name="connsiteY2" fmla="*/ 357969 h 357969"/>
              <a:gd name="connsiteX3" fmla="*/ 354757 w 1202482"/>
              <a:gd name="connsiteY3" fmla="*/ 355150 h 357969"/>
              <a:gd name="connsiteX4" fmla="*/ 34876 w 1202482"/>
              <a:gd name="connsiteY4" fmla="*/ 128932 h 357969"/>
              <a:gd name="connsiteX5" fmla="*/ 0 w 1202482"/>
              <a:gd name="connsiteY5" fmla="*/ 0 h 357969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44401 w 1212007"/>
              <a:gd name="connsiteY4" fmla="*/ 131313 h 360350"/>
              <a:gd name="connsiteX5" fmla="*/ 0 w 1212007"/>
              <a:gd name="connsiteY5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171402 w 1212007"/>
              <a:gd name="connsiteY4" fmla="*/ 2146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4746 w 1212007"/>
              <a:gd name="connsiteY4" fmla="*/ 145600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0350"/>
              <a:gd name="connsiteX1" fmla="*/ 1212007 w 1212007"/>
              <a:gd name="connsiteY1" fmla="*/ 2381 h 360350"/>
              <a:gd name="connsiteX2" fmla="*/ 1212007 w 1212007"/>
              <a:gd name="connsiteY2" fmla="*/ 360350 h 360350"/>
              <a:gd name="connsiteX3" fmla="*/ 364282 w 1212007"/>
              <a:gd name="connsiteY3" fmla="*/ 357531 h 360350"/>
              <a:gd name="connsiteX4" fmla="*/ 259508 w 1212007"/>
              <a:gd name="connsiteY4" fmla="*/ 138456 h 360350"/>
              <a:gd name="connsiteX5" fmla="*/ 44401 w 1212007"/>
              <a:gd name="connsiteY5" fmla="*/ 131313 h 360350"/>
              <a:gd name="connsiteX6" fmla="*/ 0 w 1212007"/>
              <a:gd name="connsiteY6" fmla="*/ 0 h 360350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59508 w 1212007"/>
              <a:gd name="connsiteY4" fmla="*/ 143219 h 365113"/>
              <a:gd name="connsiteX5" fmla="*/ 44401 w 1212007"/>
              <a:gd name="connsiteY5" fmla="*/ 136076 h 365113"/>
              <a:gd name="connsiteX6" fmla="*/ 0 w 1212007"/>
              <a:gd name="connsiteY6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266652 w 1212007"/>
              <a:gd name="connsiteY4" fmla="*/ 257520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59508 w 1212007"/>
              <a:gd name="connsiteY5" fmla="*/ 143219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76177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92821 w 1212007"/>
              <a:gd name="connsiteY4" fmla="*/ 317051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3296 w 1212007"/>
              <a:gd name="connsiteY4" fmla="*/ 309907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4401 w 1212007"/>
              <a:gd name="connsiteY6" fmla="*/ 136076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364282 w 1212007"/>
              <a:gd name="connsiteY3" fmla="*/ 362294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14251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85677 w 1212007"/>
              <a:gd name="connsiteY4" fmla="*/ 295620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5113"/>
              <a:gd name="connsiteX1" fmla="*/ 1212007 w 1212007"/>
              <a:gd name="connsiteY1" fmla="*/ 7144 h 365113"/>
              <a:gd name="connsiteX2" fmla="*/ 1212007 w 1212007"/>
              <a:gd name="connsiteY2" fmla="*/ 365113 h 365113"/>
              <a:gd name="connsiteX3" fmla="*/ 109488 w 1212007"/>
              <a:gd name="connsiteY3" fmla="*/ 359913 h 365113"/>
              <a:gd name="connsiteX4" fmla="*/ 92821 w 1212007"/>
              <a:gd name="connsiteY4" fmla="*/ 290858 h 365113"/>
              <a:gd name="connsiteX5" fmla="*/ 290464 w 1212007"/>
              <a:gd name="connsiteY5" fmla="*/ 140838 h 365113"/>
              <a:gd name="connsiteX6" fmla="*/ 46782 w 1212007"/>
              <a:gd name="connsiteY6" fmla="*/ 138457 h 365113"/>
              <a:gd name="connsiteX7" fmla="*/ 0 w 1212007"/>
              <a:gd name="connsiteY7" fmla="*/ 0 h 365113"/>
              <a:gd name="connsiteX0" fmla="*/ 0 w 1212007"/>
              <a:gd name="connsiteY0" fmla="*/ 0 h 367057"/>
              <a:gd name="connsiteX1" fmla="*/ 1212007 w 1212007"/>
              <a:gd name="connsiteY1" fmla="*/ 7144 h 367057"/>
              <a:gd name="connsiteX2" fmla="*/ 1212007 w 1212007"/>
              <a:gd name="connsiteY2" fmla="*/ 365113 h 367057"/>
              <a:gd name="connsiteX3" fmla="*/ 126157 w 1212007"/>
              <a:gd name="connsiteY3" fmla="*/ 367057 h 367057"/>
              <a:gd name="connsiteX4" fmla="*/ 92821 w 1212007"/>
              <a:gd name="connsiteY4" fmla="*/ 290858 h 367057"/>
              <a:gd name="connsiteX5" fmla="*/ 290464 w 1212007"/>
              <a:gd name="connsiteY5" fmla="*/ 140838 h 367057"/>
              <a:gd name="connsiteX6" fmla="*/ 46782 w 1212007"/>
              <a:gd name="connsiteY6" fmla="*/ 138457 h 367057"/>
              <a:gd name="connsiteX7" fmla="*/ 0 w 1212007"/>
              <a:gd name="connsiteY7" fmla="*/ 0 h 367057"/>
              <a:gd name="connsiteX0" fmla="*/ 0 w 1212007"/>
              <a:gd name="connsiteY0" fmla="*/ 0 h 378963"/>
              <a:gd name="connsiteX1" fmla="*/ 1212007 w 1212007"/>
              <a:gd name="connsiteY1" fmla="*/ 7144 h 378963"/>
              <a:gd name="connsiteX2" fmla="*/ 1212007 w 1212007"/>
              <a:gd name="connsiteY2" fmla="*/ 365113 h 378963"/>
              <a:gd name="connsiteX3" fmla="*/ 116632 w 1212007"/>
              <a:gd name="connsiteY3" fmla="*/ 378963 h 378963"/>
              <a:gd name="connsiteX4" fmla="*/ 92821 w 1212007"/>
              <a:gd name="connsiteY4" fmla="*/ 290858 h 378963"/>
              <a:gd name="connsiteX5" fmla="*/ 290464 w 1212007"/>
              <a:gd name="connsiteY5" fmla="*/ 140838 h 378963"/>
              <a:gd name="connsiteX6" fmla="*/ 46782 w 1212007"/>
              <a:gd name="connsiteY6" fmla="*/ 138457 h 378963"/>
              <a:gd name="connsiteX7" fmla="*/ 0 w 1212007"/>
              <a:gd name="connsiteY7" fmla="*/ 0 h 378963"/>
              <a:gd name="connsiteX0" fmla="*/ 0 w 1212007"/>
              <a:gd name="connsiteY0" fmla="*/ 0 h 371819"/>
              <a:gd name="connsiteX1" fmla="*/ 1212007 w 1212007"/>
              <a:gd name="connsiteY1" fmla="*/ 7144 h 371819"/>
              <a:gd name="connsiteX2" fmla="*/ 1212007 w 1212007"/>
              <a:gd name="connsiteY2" fmla="*/ 365113 h 371819"/>
              <a:gd name="connsiteX3" fmla="*/ 119013 w 1212007"/>
              <a:gd name="connsiteY3" fmla="*/ 371819 h 371819"/>
              <a:gd name="connsiteX4" fmla="*/ 92821 w 1212007"/>
              <a:gd name="connsiteY4" fmla="*/ 290858 h 371819"/>
              <a:gd name="connsiteX5" fmla="*/ 290464 w 1212007"/>
              <a:gd name="connsiteY5" fmla="*/ 140838 h 371819"/>
              <a:gd name="connsiteX6" fmla="*/ 46782 w 1212007"/>
              <a:gd name="connsiteY6" fmla="*/ 138457 h 371819"/>
              <a:gd name="connsiteX7" fmla="*/ 0 w 1212007"/>
              <a:gd name="connsiteY7" fmla="*/ 0 h 371819"/>
              <a:gd name="connsiteX0" fmla="*/ 0 w 1212007"/>
              <a:gd name="connsiteY0" fmla="*/ 2381 h 374200"/>
              <a:gd name="connsiteX1" fmla="*/ 1212007 w 1212007"/>
              <a:gd name="connsiteY1" fmla="*/ 0 h 374200"/>
              <a:gd name="connsiteX2" fmla="*/ 1212007 w 1212007"/>
              <a:gd name="connsiteY2" fmla="*/ 367494 h 374200"/>
              <a:gd name="connsiteX3" fmla="*/ 119013 w 1212007"/>
              <a:gd name="connsiteY3" fmla="*/ 374200 h 374200"/>
              <a:gd name="connsiteX4" fmla="*/ 92821 w 1212007"/>
              <a:gd name="connsiteY4" fmla="*/ 293239 h 374200"/>
              <a:gd name="connsiteX5" fmla="*/ 290464 w 1212007"/>
              <a:gd name="connsiteY5" fmla="*/ 143219 h 374200"/>
              <a:gd name="connsiteX6" fmla="*/ 46782 w 1212007"/>
              <a:gd name="connsiteY6" fmla="*/ 140838 h 374200"/>
              <a:gd name="connsiteX7" fmla="*/ 0 w 1212007"/>
              <a:gd name="connsiteY7" fmla="*/ 2381 h 374200"/>
              <a:gd name="connsiteX0" fmla="*/ 0 w 1202501"/>
              <a:gd name="connsiteY0" fmla="*/ 24606 h 374200"/>
              <a:gd name="connsiteX1" fmla="*/ 1202501 w 1202501"/>
              <a:gd name="connsiteY1" fmla="*/ 0 h 374200"/>
              <a:gd name="connsiteX2" fmla="*/ 1202501 w 1202501"/>
              <a:gd name="connsiteY2" fmla="*/ 367494 h 374200"/>
              <a:gd name="connsiteX3" fmla="*/ 109507 w 1202501"/>
              <a:gd name="connsiteY3" fmla="*/ 374200 h 374200"/>
              <a:gd name="connsiteX4" fmla="*/ 83315 w 1202501"/>
              <a:gd name="connsiteY4" fmla="*/ 293239 h 374200"/>
              <a:gd name="connsiteX5" fmla="*/ 280958 w 1202501"/>
              <a:gd name="connsiteY5" fmla="*/ 143219 h 374200"/>
              <a:gd name="connsiteX6" fmla="*/ 37276 w 1202501"/>
              <a:gd name="connsiteY6" fmla="*/ 140838 h 374200"/>
              <a:gd name="connsiteX7" fmla="*/ 0 w 1202501"/>
              <a:gd name="connsiteY7" fmla="*/ 24606 h 374200"/>
              <a:gd name="connsiteX0" fmla="*/ 0 w 1202501"/>
              <a:gd name="connsiteY0" fmla="*/ 0 h 349594"/>
              <a:gd name="connsiteX1" fmla="*/ 1202501 w 1202501"/>
              <a:gd name="connsiteY1" fmla="*/ 794 h 349594"/>
              <a:gd name="connsiteX2" fmla="*/ 1202501 w 1202501"/>
              <a:gd name="connsiteY2" fmla="*/ 342888 h 349594"/>
              <a:gd name="connsiteX3" fmla="*/ 109507 w 1202501"/>
              <a:gd name="connsiteY3" fmla="*/ 349594 h 349594"/>
              <a:gd name="connsiteX4" fmla="*/ 83315 w 1202501"/>
              <a:gd name="connsiteY4" fmla="*/ 268633 h 349594"/>
              <a:gd name="connsiteX5" fmla="*/ 280958 w 1202501"/>
              <a:gd name="connsiteY5" fmla="*/ 118613 h 349594"/>
              <a:gd name="connsiteX6" fmla="*/ 37276 w 1202501"/>
              <a:gd name="connsiteY6" fmla="*/ 116232 h 349594"/>
              <a:gd name="connsiteX7" fmla="*/ 0 w 1202501"/>
              <a:gd name="connsiteY7" fmla="*/ 0 h 3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2501" h="349594">
                <a:moveTo>
                  <a:pt x="0" y="0"/>
                </a:moveTo>
                <a:lnTo>
                  <a:pt x="1202501" y="794"/>
                </a:lnTo>
                <a:lnTo>
                  <a:pt x="1202501" y="342888"/>
                </a:lnTo>
                <a:lnTo>
                  <a:pt x="109507" y="349594"/>
                </a:lnTo>
                <a:lnTo>
                  <a:pt x="83315" y="268633"/>
                </a:lnTo>
                <a:lnTo>
                  <a:pt x="280958" y="118613"/>
                </a:lnTo>
                <a:lnTo>
                  <a:pt x="37276" y="1162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58000"/>
                </a:sysClr>
              </a:gs>
              <a:gs pos="57000">
                <a:srgbClr val="FFFFFF">
                  <a:alpha val="58000"/>
                </a:srgbClr>
              </a:gs>
              <a:gs pos="10000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218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4098" y="-18375"/>
            <a:ext cx="12177902" cy="876790"/>
            <a:chOff x="42" y="-18897"/>
            <a:chExt cx="12199276" cy="669857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199" y="-18897"/>
              <a:ext cx="1622220" cy="669857"/>
            </a:xfrm>
            <a:prstGeom prst="rect">
              <a:avLst/>
            </a:prstGeom>
            <a:ln>
              <a:noFill/>
            </a:ln>
          </p:spPr>
        </p:pic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2" y="58919"/>
              <a:ext cx="245179" cy="49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21372" tIns="60690" rIns="121372" bIns="606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1906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26" y="21548"/>
              <a:ext cx="12191992" cy="41779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indent="227543" algn="ctr" defTabSz="875231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ВОЗМОЖНОСТИ</a:t>
              </a:r>
            </a:p>
            <a:p>
              <a:pPr indent="227543" algn="ctr" defTabSz="875231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подготовки специалистов </a:t>
              </a:r>
              <a:r>
                <a:rPr lang="ru-RU" sz="20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БпЛА</a:t>
              </a:r>
              <a:r>
                <a:rPr lang="ru-RU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в субъектах Российской Федерации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2701337"/>
      </p:ext>
    </p:extLst>
  </p:cSld>
  <p:clrMapOvr>
    <a:masterClrMapping/>
  </p:clrMapOvr>
</p:sld>
</file>

<file path=ppt/theme/theme1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20376</TotalTime>
  <Words>1152</Words>
  <Application>Microsoft Office PowerPoint</Application>
  <PresentationFormat>Широкоэкранный</PresentationFormat>
  <Paragraphs>288</Paragraphs>
  <Slides>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Arial </vt:lpstr>
      <vt:lpstr>Calibri</vt:lpstr>
      <vt:lpstr>Calibri Light</vt:lpstr>
      <vt:lpstr>Times New Roman</vt:lpstr>
      <vt:lpstr>Wingdings</vt:lpstr>
      <vt:lpstr>4_Тема Office</vt:lpstr>
      <vt:lpstr>Clip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2025-11-27T04:22:27Z</cp:lastPrinted>
  <dcterms:created xsi:type="dcterms:W3CDTF">2021-08-13T10:45:42Z</dcterms:created>
  <dcterms:modified xsi:type="dcterms:W3CDTF">2025-11-27T08:38:47Z</dcterms:modified>
</cp:coreProperties>
</file>