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79" r:id="rId3"/>
    <p:sldId id="288" r:id="rId4"/>
    <p:sldId id="295" r:id="rId5"/>
    <p:sldId id="291" r:id="rId6"/>
    <p:sldId id="293" r:id="rId7"/>
    <p:sldId id="270" r:id="rId8"/>
    <p:sldId id="263" r:id="rId9"/>
    <p:sldId id="266" r:id="rId10"/>
    <p:sldId id="278" r:id="rId11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11CE80-6219-4A00-84B4-2E485CD28FC8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26E89-483F-4045-AFB6-43B39CCA0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84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996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9143999" cy="685799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99872" y="5946647"/>
            <a:ext cx="4892040" cy="911860"/>
          </a:xfrm>
          <a:custGeom>
            <a:avLst/>
            <a:gdLst/>
            <a:ahLst/>
            <a:cxnLst/>
            <a:rect l="l" t="t" r="r" b="b"/>
            <a:pathLst>
              <a:path w="4892040" h="911859">
                <a:moveTo>
                  <a:pt x="85583" y="21310"/>
                </a:moveTo>
                <a:lnTo>
                  <a:pt x="3632326" y="911348"/>
                </a:lnTo>
                <a:lnTo>
                  <a:pt x="4891419" y="911348"/>
                </a:lnTo>
                <a:lnTo>
                  <a:pt x="85583" y="21310"/>
                </a:lnTo>
                <a:close/>
              </a:path>
              <a:path w="4892040" h="911859">
                <a:moveTo>
                  <a:pt x="660" y="0"/>
                </a:moveTo>
                <a:lnTo>
                  <a:pt x="0" y="5460"/>
                </a:lnTo>
                <a:lnTo>
                  <a:pt x="85583" y="21310"/>
                </a:lnTo>
                <a:lnTo>
                  <a:pt x="660" y="0"/>
                </a:lnTo>
                <a:close/>
              </a:path>
            </a:pathLst>
          </a:custGeom>
          <a:solidFill>
            <a:srgbClr val="9FCADC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84631" y="5937503"/>
            <a:ext cx="3649979" cy="920750"/>
          </a:xfrm>
          <a:custGeom>
            <a:avLst/>
            <a:gdLst/>
            <a:ahLst/>
            <a:cxnLst/>
            <a:rect l="l" t="t" r="r" b="b"/>
            <a:pathLst>
              <a:path w="3649979" h="920750">
                <a:moveTo>
                  <a:pt x="0" y="0"/>
                </a:moveTo>
                <a:lnTo>
                  <a:pt x="7924" y="6362"/>
                </a:lnTo>
                <a:lnTo>
                  <a:pt x="2867105" y="920494"/>
                </a:lnTo>
                <a:lnTo>
                  <a:pt x="3649625" y="92049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5788149"/>
            <a:ext cx="3393821" cy="1065072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0" y="5784670"/>
            <a:ext cx="3370852" cy="107332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06424" y="323088"/>
            <a:ext cx="7004684" cy="3563620"/>
            <a:chOff x="1106424" y="323088"/>
            <a:chExt cx="7004684" cy="35636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15568" y="332232"/>
              <a:ext cx="6986016" cy="3544824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110996" y="327660"/>
              <a:ext cx="6995159" cy="3554095"/>
            </a:xfrm>
            <a:custGeom>
              <a:avLst/>
              <a:gdLst/>
              <a:ahLst/>
              <a:cxnLst/>
              <a:rect l="l" t="t" r="r" b="b"/>
              <a:pathLst>
                <a:path w="6995159" h="3554095">
                  <a:moveTo>
                    <a:pt x="0" y="3553968"/>
                  </a:moveTo>
                  <a:lnTo>
                    <a:pt x="6995159" y="3553968"/>
                  </a:lnTo>
                  <a:lnTo>
                    <a:pt x="6995159" y="0"/>
                  </a:lnTo>
                  <a:lnTo>
                    <a:pt x="0" y="0"/>
                  </a:lnTo>
                  <a:lnTo>
                    <a:pt x="0" y="3553968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385304" y="4276343"/>
            <a:ext cx="1758695" cy="258165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286000" y="4191000"/>
            <a:ext cx="4572000" cy="64633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1 сентября 2023 года по 31 августа 2029 года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836712"/>
            <a:ext cx="6512511" cy="1143000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всем за работу!</a:t>
            </a:r>
            <a:b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utoShape 2" descr="https://golos.ua/images/items/2020-01/15/7DPRDecnJ8Nsxpib/img_top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6" name="Picture 4" descr="https://golos.ua/images/items/2020-01/15/7DPRDecnJ8Nsxpib/img_to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198281"/>
            <a:ext cx="5549189" cy="4161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11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1299" b="67126"/>
          <a:stretch/>
        </p:blipFill>
        <p:spPr bwMode="auto">
          <a:xfrm>
            <a:off x="994920" y="609600"/>
            <a:ext cx="7412185" cy="135271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242" y="2362200"/>
            <a:ext cx="7535863" cy="1858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587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64463" y="618744"/>
            <a:ext cx="7635240" cy="1731645"/>
            <a:chOff x="664463" y="618744"/>
            <a:chExt cx="7635240" cy="1731645"/>
          </a:xfrm>
        </p:grpSpPr>
        <p:sp>
          <p:nvSpPr>
            <p:cNvPr id="3" name="object 3"/>
            <p:cNvSpPr/>
            <p:nvPr/>
          </p:nvSpPr>
          <p:spPr>
            <a:xfrm>
              <a:off x="669035" y="623316"/>
              <a:ext cx="7626350" cy="1722120"/>
            </a:xfrm>
            <a:custGeom>
              <a:avLst/>
              <a:gdLst/>
              <a:ahLst/>
              <a:cxnLst/>
              <a:rect l="l" t="t" r="r" b="b"/>
              <a:pathLst>
                <a:path w="7626350" h="1722120">
                  <a:moveTo>
                    <a:pt x="7626096" y="0"/>
                  </a:moveTo>
                  <a:lnTo>
                    <a:pt x="0" y="0"/>
                  </a:lnTo>
                  <a:lnTo>
                    <a:pt x="0" y="1722119"/>
                  </a:lnTo>
                  <a:lnTo>
                    <a:pt x="7626096" y="1722119"/>
                  </a:lnTo>
                  <a:lnTo>
                    <a:pt x="7626096" y="0"/>
                  </a:lnTo>
                  <a:close/>
                </a:path>
              </a:pathLst>
            </a:custGeom>
            <a:solidFill>
              <a:srgbClr val="D6D7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69035" y="623316"/>
              <a:ext cx="7626350" cy="1722120"/>
            </a:xfrm>
            <a:custGeom>
              <a:avLst/>
              <a:gdLst/>
              <a:ahLst/>
              <a:cxnLst/>
              <a:rect l="l" t="t" r="r" b="b"/>
              <a:pathLst>
                <a:path w="7626350" h="1722120">
                  <a:moveTo>
                    <a:pt x="0" y="1722119"/>
                  </a:moveTo>
                  <a:lnTo>
                    <a:pt x="7626096" y="1722119"/>
                  </a:lnTo>
                  <a:lnTo>
                    <a:pt x="7626096" y="0"/>
                  </a:lnTo>
                  <a:lnTo>
                    <a:pt x="0" y="0"/>
                  </a:lnTo>
                  <a:lnTo>
                    <a:pt x="0" y="1722119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669036" y="623316"/>
            <a:ext cx="7626350" cy="1722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905"/>
              </a:lnSpc>
            </a:pP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МИНИСТЕРСТВО</a:t>
            </a:r>
            <a:r>
              <a:rPr sz="1600" b="1" spc="-9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ОБРАЗОВАНИЯ</a:t>
            </a:r>
            <a:r>
              <a:rPr sz="16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НАУКИ</a:t>
            </a:r>
            <a:r>
              <a:rPr sz="16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РОССИЙСКОЙ</a:t>
            </a:r>
            <a:r>
              <a:rPr sz="16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ФЕДЕРАЦИИ</a:t>
            </a:r>
            <a:endParaRPr sz="16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16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ПРИКАЗ</a:t>
            </a:r>
            <a:endParaRPr sz="16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b="1" spc="5" dirty="0" smtClean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1600" b="1" spc="-4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sz="1600" b="1" spc="5" dirty="0" smtClean="0">
                <a:solidFill>
                  <a:srgbClr val="FF0000"/>
                </a:solidFill>
                <a:latin typeface="Times New Roman"/>
                <a:cs typeface="Times New Roman"/>
              </a:rPr>
              <a:t>196 </a:t>
            </a:r>
            <a:r>
              <a:rPr lang="ru-RU" sz="1600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от</a:t>
            </a:r>
            <a:r>
              <a:rPr lang="ru-RU" sz="1600" b="1" spc="-2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24</a:t>
            </a:r>
            <a:r>
              <a:rPr lang="ru-RU" sz="1600" b="1" spc="-2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марта</a:t>
            </a:r>
            <a:r>
              <a:rPr lang="ru-RU" sz="1600" b="1" spc="-5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sz="1600" b="1" spc="5" dirty="0" smtClean="0">
                <a:solidFill>
                  <a:srgbClr val="FF0000"/>
                </a:solidFill>
                <a:latin typeface="Times New Roman"/>
                <a:cs typeface="Times New Roman"/>
              </a:rPr>
              <a:t>2023</a:t>
            </a:r>
            <a:r>
              <a:rPr lang="ru-RU" sz="1600" b="1" spc="-6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ru-RU" sz="1600" b="1" spc="-100" dirty="0">
                <a:solidFill>
                  <a:srgbClr val="FF0000"/>
                </a:solidFill>
                <a:latin typeface="Times New Roman"/>
                <a:cs typeface="Times New Roman"/>
              </a:rPr>
              <a:t>г.</a:t>
            </a:r>
            <a:r>
              <a:rPr lang="ru-RU"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endParaRPr sz="16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ОБ</a:t>
            </a:r>
            <a:r>
              <a:rPr sz="16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УТВЕРЖДЕНИИ</a:t>
            </a:r>
            <a:r>
              <a:rPr sz="1600" b="1" spc="-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ПОРЯДКА</a:t>
            </a:r>
            <a:endParaRPr sz="16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П</a:t>
            </a: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ВЕДЕН</a:t>
            </a:r>
            <a:r>
              <a:rPr sz="16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Я</a:t>
            </a:r>
            <a:r>
              <a:rPr sz="1600" b="1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150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ТТЕ</a:t>
            </a:r>
            <a:r>
              <a:rPr sz="16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600" b="1" spc="-65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16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ЦИ</a:t>
            </a: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600" b="1" spc="-7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П</a:t>
            </a: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ЕД</a:t>
            </a:r>
            <a:r>
              <a:rPr sz="16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600" b="1" spc="-40" dirty="0">
                <a:solidFill>
                  <a:srgbClr val="FF0000"/>
                </a:solidFill>
                <a:latin typeface="Times New Roman"/>
                <a:cs typeface="Times New Roman"/>
              </a:rPr>
              <a:t>Г</a:t>
            </a: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6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Г</a:t>
            </a: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6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Ч</a:t>
            </a: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sz="16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С</a:t>
            </a:r>
            <a:r>
              <a:rPr sz="16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И</a:t>
            </a: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Х</a:t>
            </a:r>
            <a:r>
              <a:rPr sz="1600" b="1" spc="-7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spc="-215" dirty="0">
                <a:solidFill>
                  <a:srgbClr val="FF0000"/>
                </a:solidFill>
                <a:latin typeface="Times New Roman"/>
                <a:cs typeface="Times New Roman"/>
              </a:rPr>
              <a:t>Р</a:t>
            </a:r>
            <a:r>
              <a:rPr sz="16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А</a:t>
            </a:r>
            <a:r>
              <a:rPr sz="16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Б</a:t>
            </a: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Т</a:t>
            </a: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НИ</a:t>
            </a:r>
            <a:r>
              <a:rPr sz="1600" b="1" spc="-40" dirty="0">
                <a:solidFill>
                  <a:srgbClr val="FF0000"/>
                </a:solidFill>
                <a:latin typeface="Times New Roman"/>
                <a:cs typeface="Times New Roman"/>
              </a:rPr>
              <a:t>К</a:t>
            </a: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sz="16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В</a:t>
            </a:r>
            <a:endParaRPr sz="16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734060" marR="716915" algn="ctr">
              <a:lnSpc>
                <a:spcPct val="100000"/>
              </a:lnSpc>
              <a:spcBef>
                <a:spcPts val="5"/>
              </a:spcBef>
            </a:pPr>
            <a:r>
              <a:rPr sz="16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ОРГАНИЗАЦИЙ, </a:t>
            </a:r>
            <a:r>
              <a:rPr sz="16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ОСУЩЕСТВЛЯЮЩИХ </a:t>
            </a:r>
            <a:r>
              <a:rPr sz="16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ОБРАЗОВАТЕЛЬНУЮ </a:t>
            </a:r>
            <a:r>
              <a:rPr sz="1600" b="1" spc="-3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FF0000"/>
                </a:solidFill>
                <a:latin typeface="Times New Roman"/>
                <a:cs typeface="Times New Roman"/>
              </a:rPr>
              <a:t>ДЕЯТЕЛЬНОСТЬ</a:t>
            </a:r>
            <a:endParaRPr sz="16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786138" y="2590801"/>
            <a:ext cx="7638415" cy="1219200"/>
            <a:chOff x="792480" y="2849879"/>
            <a:chExt cx="7638415" cy="1487805"/>
          </a:xfrm>
        </p:grpSpPr>
        <p:sp>
          <p:nvSpPr>
            <p:cNvPr id="7" name="object 7"/>
            <p:cNvSpPr/>
            <p:nvPr/>
          </p:nvSpPr>
          <p:spPr>
            <a:xfrm>
              <a:off x="797052" y="2854451"/>
              <a:ext cx="7629525" cy="1478280"/>
            </a:xfrm>
            <a:custGeom>
              <a:avLst/>
              <a:gdLst/>
              <a:ahLst/>
              <a:cxnLst/>
              <a:rect l="l" t="t" r="r" b="b"/>
              <a:pathLst>
                <a:path w="7629525" h="1478279">
                  <a:moveTo>
                    <a:pt x="7629144" y="0"/>
                  </a:moveTo>
                  <a:lnTo>
                    <a:pt x="0" y="0"/>
                  </a:lnTo>
                  <a:lnTo>
                    <a:pt x="0" y="1478280"/>
                  </a:lnTo>
                  <a:lnTo>
                    <a:pt x="7629144" y="1478280"/>
                  </a:lnTo>
                  <a:lnTo>
                    <a:pt x="7629144" y="0"/>
                  </a:lnTo>
                  <a:close/>
                </a:path>
              </a:pathLst>
            </a:custGeom>
            <a:solidFill>
              <a:srgbClr val="D6D7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97052" y="2854451"/>
              <a:ext cx="7629525" cy="1478280"/>
            </a:xfrm>
            <a:custGeom>
              <a:avLst/>
              <a:gdLst/>
              <a:ahLst/>
              <a:cxnLst/>
              <a:rect l="l" t="t" r="r" b="b"/>
              <a:pathLst>
                <a:path w="7629525" h="1478279">
                  <a:moveTo>
                    <a:pt x="0" y="1478280"/>
                  </a:moveTo>
                  <a:lnTo>
                    <a:pt x="7629144" y="1478280"/>
                  </a:lnTo>
                  <a:lnTo>
                    <a:pt x="7629144" y="0"/>
                  </a:lnTo>
                  <a:lnTo>
                    <a:pt x="0" y="0"/>
                  </a:lnTo>
                  <a:lnTo>
                    <a:pt x="0" y="147828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838200" y="2602208"/>
            <a:ext cx="7629525" cy="898323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85"/>
              </a:spcBef>
            </a:pPr>
            <a:r>
              <a:rPr sz="1400" spc="-5" dirty="0">
                <a:latin typeface="Times New Roman"/>
                <a:cs typeface="Times New Roman"/>
              </a:rPr>
              <a:t>Часть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2,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Пункт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5:</a:t>
            </a:r>
            <a:r>
              <a:rPr sz="1400" spc="434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Аттестация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педагогических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работников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целях</a:t>
            </a:r>
            <a:endParaRPr sz="1400" dirty="0">
              <a:latin typeface="Times New Roman"/>
              <a:cs typeface="Times New Roman"/>
            </a:endParaRPr>
          </a:p>
          <a:p>
            <a:pPr marL="91440" marR="228600">
              <a:lnSpc>
                <a:spcPct val="100000"/>
              </a:lnSpc>
            </a:pPr>
            <a:r>
              <a:rPr sz="1400" spc="-10" dirty="0">
                <a:latin typeface="Times New Roman"/>
                <a:cs typeface="Times New Roman"/>
              </a:rPr>
              <a:t>подтверждения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соответствия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педагогических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работников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занимаемым</a:t>
            </a:r>
            <a:r>
              <a:rPr sz="1400" spc="9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ими </a:t>
            </a:r>
            <a:r>
              <a:rPr sz="1400" spc="-43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должностям </a:t>
            </a:r>
            <a:r>
              <a:rPr sz="1400" spc="-10" dirty="0">
                <a:latin typeface="Times New Roman"/>
                <a:cs typeface="Times New Roman"/>
              </a:rPr>
              <a:t>проводится </a:t>
            </a:r>
            <a:r>
              <a:rPr sz="1400" u="sng" spc="-15" dirty="0">
                <a:solidFill>
                  <a:srgbClr val="FF0000"/>
                </a:solidFill>
                <a:latin typeface="Times New Roman"/>
                <a:cs typeface="Times New Roman"/>
              </a:rPr>
              <a:t>один </a:t>
            </a:r>
            <a:r>
              <a:rPr sz="1400" u="sng" dirty="0">
                <a:solidFill>
                  <a:srgbClr val="FF0000"/>
                </a:solidFill>
                <a:latin typeface="Times New Roman"/>
                <a:cs typeface="Times New Roman"/>
              </a:rPr>
              <a:t>раз в пять </a:t>
            </a:r>
            <a:r>
              <a:rPr sz="1400" spc="-10" dirty="0">
                <a:latin typeface="Times New Roman"/>
                <a:cs typeface="Times New Roman"/>
              </a:rPr>
              <a:t>лет </a:t>
            </a:r>
            <a:r>
              <a:rPr sz="1400" spc="-5" dirty="0">
                <a:latin typeface="Times New Roman"/>
                <a:cs typeface="Times New Roman"/>
              </a:rPr>
              <a:t>на </a:t>
            </a:r>
            <a:r>
              <a:rPr sz="1400" spc="5" dirty="0">
                <a:latin typeface="Times New Roman"/>
                <a:cs typeface="Times New Roman"/>
              </a:rPr>
              <a:t>основе </a:t>
            </a:r>
            <a:r>
              <a:rPr sz="1400" spc="-5" dirty="0">
                <a:latin typeface="Times New Roman"/>
                <a:cs typeface="Times New Roman"/>
              </a:rPr>
              <a:t>оценки их </a:t>
            </a:r>
            <a:r>
              <a:rPr sz="1400" dirty="0">
                <a:latin typeface="Times New Roman"/>
                <a:cs typeface="Times New Roman"/>
              </a:rPr>
              <a:t> профессиональной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деятельности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аттестационными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комиссиями, 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самостоятельно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формируемыми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организациями</a:t>
            </a:r>
            <a:endParaRPr sz="1400" dirty="0">
              <a:latin typeface="Times New Roman"/>
              <a:cs typeface="Times New Roman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839549" y="3973067"/>
            <a:ext cx="7638415" cy="827533"/>
            <a:chOff x="792480" y="4578096"/>
            <a:chExt cx="7638415" cy="1210310"/>
          </a:xfrm>
        </p:grpSpPr>
        <p:sp>
          <p:nvSpPr>
            <p:cNvPr id="11" name="object 11"/>
            <p:cNvSpPr/>
            <p:nvPr/>
          </p:nvSpPr>
          <p:spPr>
            <a:xfrm>
              <a:off x="797052" y="4582668"/>
              <a:ext cx="7629525" cy="1201420"/>
            </a:xfrm>
            <a:custGeom>
              <a:avLst/>
              <a:gdLst/>
              <a:ahLst/>
              <a:cxnLst/>
              <a:rect l="l" t="t" r="r" b="b"/>
              <a:pathLst>
                <a:path w="7629525" h="1201420">
                  <a:moveTo>
                    <a:pt x="7629144" y="0"/>
                  </a:moveTo>
                  <a:lnTo>
                    <a:pt x="0" y="0"/>
                  </a:lnTo>
                  <a:lnTo>
                    <a:pt x="0" y="1200911"/>
                  </a:lnTo>
                  <a:lnTo>
                    <a:pt x="7629144" y="1200911"/>
                  </a:lnTo>
                  <a:lnTo>
                    <a:pt x="7629144" y="0"/>
                  </a:lnTo>
                  <a:close/>
                </a:path>
              </a:pathLst>
            </a:custGeom>
            <a:solidFill>
              <a:srgbClr val="D6D7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97052" y="4582668"/>
              <a:ext cx="7629525" cy="1201420"/>
            </a:xfrm>
            <a:custGeom>
              <a:avLst/>
              <a:gdLst/>
              <a:ahLst/>
              <a:cxnLst/>
              <a:rect l="l" t="t" r="r" b="b"/>
              <a:pathLst>
                <a:path w="7629525" h="1201420">
                  <a:moveTo>
                    <a:pt x="0" y="1200911"/>
                  </a:moveTo>
                  <a:lnTo>
                    <a:pt x="7629144" y="1200911"/>
                  </a:lnTo>
                  <a:lnTo>
                    <a:pt x="7629144" y="0"/>
                  </a:lnTo>
                  <a:lnTo>
                    <a:pt x="0" y="0"/>
                  </a:lnTo>
                  <a:lnTo>
                    <a:pt x="0" y="1200911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65700" y="3981957"/>
            <a:ext cx="7629525" cy="684162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91440" marR="247650">
              <a:lnSpc>
                <a:spcPct val="100000"/>
              </a:lnSpc>
              <a:spcBef>
                <a:spcPts val="295"/>
              </a:spcBef>
            </a:pPr>
            <a:r>
              <a:rPr sz="1400" spc="-5" dirty="0">
                <a:latin typeface="Times New Roman"/>
                <a:cs typeface="Times New Roman"/>
              </a:rPr>
              <a:t>Часть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3,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Пункт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24:</a:t>
            </a:r>
            <a:r>
              <a:rPr sz="1400" spc="434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Аттестация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педагогических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работников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целях 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установления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квалификационной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категории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проводится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по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их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желанию. </a:t>
            </a:r>
            <a:r>
              <a:rPr sz="1400" spc="-5" dirty="0">
                <a:latin typeface="Times New Roman"/>
                <a:cs typeface="Times New Roman"/>
              </a:rPr>
              <a:t> По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результатам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аттестации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устанавливается</a:t>
            </a:r>
            <a:r>
              <a:rPr sz="1400" spc="9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первая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или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5" dirty="0" err="1">
                <a:latin typeface="Times New Roman"/>
                <a:cs typeface="Times New Roman"/>
              </a:rPr>
              <a:t>высшая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spc="-15" dirty="0" err="1" smtClean="0">
                <a:latin typeface="Times New Roman"/>
                <a:cs typeface="Times New Roman"/>
              </a:rPr>
              <a:t>категория</a:t>
            </a:r>
            <a:r>
              <a:rPr lang="ru-RU" sz="1400" spc="-15" dirty="0" smtClean="0">
                <a:latin typeface="Times New Roman"/>
                <a:cs typeface="Times New Roman"/>
              </a:rPr>
              <a:t>, </a:t>
            </a:r>
            <a:r>
              <a:rPr lang="ru-RU" sz="1400" u="sng" spc="-15" dirty="0" smtClean="0">
                <a:solidFill>
                  <a:srgbClr val="FF0000"/>
                </a:solidFill>
                <a:latin typeface="Times New Roman"/>
                <a:cs typeface="Times New Roman"/>
              </a:rPr>
              <a:t>без указания срока действия</a:t>
            </a:r>
            <a:endParaRPr sz="1400" u="sng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4" name="object 11"/>
          <p:cNvSpPr/>
          <p:nvPr/>
        </p:nvSpPr>
        <p:spPr>
          <a:xfrm>
            <a:off x="844122" y="5029200"/>
            <a:ext cx="7699804" cy="821455"/>
          </a:xfrm>
          <a:custGeom>
            <a:avLst/>
            <a:gdLst/>
            <a:ahLst/>
            <a:cxnLst/>
            <a:rect l="l" t="t" r="r" b="b"/>
            <a:pathLst>
              <a:path w="7629525" h="1201420">
                <a:moveTo>
                  <a:pt x="7629144" y="0"/>
                </a:moveTo>
                <a:lnTo>
                  <a:pt x="0" y="0"/>
                </a:lnTo>
                <a:lnTo>
                  <a:pt x="0" y="1200911"/>
                </a:lnTo>
                <a:lnTo>
                  <a:pt x="7629144" y="1200911"/>
                </a:lnTo>
                <a:lnTo>
                  <a:pt x="7629144" y="0"/>
                </a:lnTo>
                <a:close/>
              </a:path>
            </a:pathLst>
          </a:custGeom>
          <a:solidFill>
            <a:srgbClr val="D6D7E7"/>
          </a:solidFill>
          <a:ln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r>
              <a:rPr lang="ru-RU" sz="1400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Часть 4, Пункт 45: Аттестация</a:t>
            </a:r>
            <a:r>
              <a:rPr lang="ru-RU" sz="1400" spc="35" dirty="0" smtClean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10" dirty="0">
                <a:solidFill>
                  <a:prstClr val="black"/>
                </a:solidFill>
                <a:latin typeface="Times New Roman"/>
                <a:cs typeface="Times New Roman"/>
              </a:rPr>
              <a:t>педагогических</a:t>
            </a:r>
            <a:r>
              <a:rPr lang="ru-RU" sz="1400" spc="1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15" dirty="0">
                <a:solidFill>
                  <a:prstClr val="black"/>
                </a:solidFill>
                <a:latin typeface="Times New Roman"/>
                <a:cs typeface="Times New Roman"/>
              </a:rPr>
              <a:t>работников</a:t>
            </a:r>
            <a:r>
              <a:rPr lang="ru-RU" sz="1400" spc="-3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dirty="0">
                <a:solidFill>
                  <a:prstClr val="black"/>
                </a:solidFill>
                <a:latin typeface="Times New Roman"/>
                <a:cs typeface="Times New Roman"/>
              </a:rPr>
              <a:t>в</a:t>
            </a:r>
            <a:r>
              <a:rPr lang="ru-RU" sz="1400" spc="-1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5" dirty="0">
                <a:solidFill>
                  <a:prstClr val="black"/>
                </a:solidFill>
                <a:latin typeface="Times New Roman"/>
                <a:cs typeface="Times New Roman"/>
              </a:rPr>
              <a:t>целях </a:t>
            </a:r>
            <a:r>
              <a:rPr lang="ru-RU" sz="14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10" dirty="0">
                <a:solidFill>
                  <a:prstClr val="black"/>
                </a:solidFill>
                <a:latin typeface="Times New Roman"/>
                <a:cs typeface="Times New Roman"/>
              </a:rPr>
              <a:t>установления</a:t>
            </a:r>
            <a:r>
              <a:rPr lang="ru-RU" sz="1400" spc="7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70" dirty="0" smtClean="0">
                <a:solidFill>
                  <a:prstClr val="black"/>
                </a:solidFill>
                <a:latin typeface="Times New Roman"/>
                <a:cs typeface="Times New Roman"/>
              </a:rPr>
              <a:t>новых </a:t>
            </a:r>
            <a:r>
              <a:rPr lang="ru-RU" sz="1400" spc="-10" dirty="0" smtClean="0">
                <a:solidFill>
                  <a:prstClr val="black"/>
                </a:solidFill>
                <a:latin typeface="Times New Roman"/>
                <a:cs typeface="Times New Roman"/>
              </a:rPr>
              <a:t>квалификационной</a:t>
            </a:r>
            <a:r>
              <a:rPr lang="ru-RU" sz="1400" spc="30" dirty="0" smtClean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15" dirty="0">
                <a:solidFill>
                  <a:prstClr val="black"/>
                </a:solidFill>
                <a:latin typeface="Times New Roman"/>
                <a:cs typeface="Times New Roman"/>
              </a:rPr>
              <a:t>категории</a:t>
            </a:r>
            <a:r>
              <a:rPr lang="ru-RU" sz="1400" spc="1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10" dirty="0">
                <a:solidFill>
                  <a:prstClr val="black"/>
                </a:solidFill>
                <a:latin typeface="Times New Roman"/>
                <a:cs typeface="Times New Roman"/>
              </a:rPr>
              <a:t>проводится</a:t>
            </a:r>
            <a:r>
              <a:rPr lang="ru-RU" sz="1400" spc="-2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5" dirty="0">
                <a:solidFill>
                  <a:prstClr val="black"/>
                </a:solidFill>
                <a:latin typeface="Times New Roman"/>
                <a:cs typeface="Times New Roman"/>
              </a:rPr>
              <a:t>по</a:t>
            </a:r>
            <a:r>
              <a:rPr lang="ru-RU" sz="1400" spc="2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5" dirty="0">
                <a:solidFill>
                  <a:prstClr val="black"/>
                </a:solidFill>
                <a:latin typeface="Times New Roman"/>
                <a:cs typeface="Times New Roman"/>
              </a:rPr>
              <a:t>их</a:t>
            </a:r>
            <a:r>
              <a:rPr lang="ru-RU" sz="140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10" dirty="0">
                <a:solidFill>
                  <a:prstClr val="black"/>
                </a:solidFill>
                <a:latin typeface="Times New Roman"/>
                <a:cs typeface="Times New Roman"/>
              </a:rPr>
              <a:t>желанию. </a:t>
            </a:r>
            <a:r>
              <a:rPr lang="ru-RU" sz="1400" spc="-5" dirty="0">
                <a:solidFill>
                  <a:prstClr val="black"/>
                </a:solidFill>
                <a:latin typeface="Times New Roman"/>
                <a:cs typeface="Times New Roman"/>
              </a:rPr>
              <a:t> По</a:t>
            </a:r>
            <a:r>
              <a:rPr lang="ru-RU" sz="1400" spc="-1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25" dirty="0">
                <a:solidFill>
                  <a:prstClr val="black"/>
                </a:solidFill>
                <a:latin typeface="Times New Roman"/>
                <a:cs typeface="Times New Roman"/>
              </a:rPr>
              <a:t>результатам</a:t>
            </a:r>
            <a:r>
              <a:rPr lang="ru-RU" sz="1400" spc="6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5" dirty="0">
                <a:solidFill>
                  <a:prstClr val="black"/>
                </a:solidFill>
                <a:latin typeface="Times New Roman"/>
                <a:cs typeface="Times New Roman"/>
              </a:rPr>
              <a:t>аттестации</a:t>
            </a:r>
            <a:r>
              <a:rPr lang="ru-RU" sz="1400" spc="25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10" dirty="0">
                <a:solidFill>
                  <a:prstClr val="black"/>
                </a:solidFill>
                <a:latin typeface="Times New Roman"/>
                <a:cs typeface="Times New Roman"/>
              </a:rPr>
              <a:t>устанавливается</a:t>
            </a:r>
            <a:r>
              <a:rPr lang="ru-RU" sz="1400" spc="90" dirty="0">
                <a:solidFill>
                  <a:prstClr val="black"/>
                </a:solidFill>
                <a:latin typeface="Times New Roman"/>
                <a:cs typeface="Times New Roman"/>
              </a:rPr>
              <a:t> </a:t>
            </a:r>
            <a:r>
              <a:rPr lang="ru-RU" sz="1400" spc="-15" dirty="0" smtClean="0">
                <a:solidFill>
                  <a:prstClr val="black"/>
                </a:solidFill>
                <a:latin typeface="Times New Roman"/>
                <a:cs typeface="Times New Roman"/>
              </a:rPr>
              <a:t>категория «педагог-методист», «педагог-наставник», </a:t>
            </a:r>
            <a:r>
              <a:rPr lang="ru-RU" sz="1400" u="sng" spc="-15" dirty="0">
                <a:solidFill>
                  <a:srgbClr val="FF0000"/>
                </a:solidFill>
                <a:latin typeface="Times New Roman"/>
                <a:cs typeface="Times New Roman"/>
              </a:rPr>
              <a:t>без указания срока действия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1510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object 6"/>
          <p:cNvGrpSpPr/>
          <p:nvPr/>
        </p:nvGrpSpPr>
        <p:grpSpPr>
          <a:xfrm>
            <a:off x="304800" y="117232"/>
            <a:ext cx="8154288" cy="680829"/>
            <a:chOff x="454151" y="271272"/>
            <a:chExt cx="8239125" cy="932815"/>
          </a:xfrm>
        </p:grpSpPr>
        <p:sp>
          <p:nvSpPr>
            <p:cNvPr id="7" name="object 7"/>
            <p:cNvSpPr/>
            <p:nvPr/>
          </p:nvSpPr>
          <p:spPr>
            <a:xfrm>
              <a:off x="458723" y="275844"/>
              <a:ext cx="8229600" cy="923925"/>
            </a:xfrm>
            <a:custGeom>
              <a:avLst/>
              <a:gdLst/>
              <a:ahLst/>
              <a:cxnLst/>
              <a:rect l="l" t="t" r="r" b="b"/>
              <a:pathLst>
                <a:path w="8229600" h="923925">
                  <a:moveTo>
                    <a:pt x="8229600" y="0"/>
                  </a:moveTo>
                  <a:lnTo>
                    <a:pt x="0" y="0"/>
                  </a:lnTo>
                  <a:lnTo>
                    <a:pt x="0" y="923543"/>
                  </a:lnTo>
                  <a:lnTo>
                    <a:pt x="8229600" y="923543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D3DFEE"/>
            </a:solidFill>
          </p:spPr>
          <p:txBody>
            <a:bodyPr wrap="square" lIns="0" tIns="0" rIns="0" bIns="0" rtlCol="0"/>
            <a:lstStyle/>
            <a:p>
              <a:endParaRPr sz="1400"/>
            </a:p>
          </p:txBody>
        </p:sp>
        <p:sp>
          <p:nvSpPr>
            <p:cNvPr id="8" name="object 8"/>
            <p:cNvSpPr/>
            <p:nvPr/>
          </p:nvSpPr>
          <p:spPr>
            <a:xfrm>
              <a:off x="458723" y="275844"/>
              <a:ext cx="8229600" cy="923925"/>
            </a:xfrm>
            <a:custGeom>
              <a:avLst/>
              <a:gdLst/>
              <a:ahLst/>
              <a:cxnLst/>
              <a:rect l="l" t="t" r="r" b="b"/>
              <a:pathLst>
                <a:path w="8229600" h="923925">
                  <a:moveTo>
                    <a:pt x="0" y="923543"/>
                  </a:moveTo>
                  <a:lnTo>
                    <a:pt x="8229600" y="923543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23543"/>
                  </a:lnTo>
                  <a:close/>
                </a:path>
              </a:pathLst>
            </a:custGeom>
            <a:ln w="9144">
              <a:solidFill>
                <a:srgbClr val="2CA1BE"/>
              </a:solidFill>
            </a:ln>
          </p:spPr>
          <p:txBody>
            <a:bodyPr wrap="square" lIns="0" tIns="0" rIns="0" bIns="0" rtlCol="0"/>
            <a:lstStyle/>
            <a:p>
              <a:endParaRPr sz="1400"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46959" y="569937"/>
              <a:ext cx="4436237" cy="498259"/>
            </a:xfrm>
            <a:prstGeom prst="rect">
              <a:avLst/>
            </a:prstGeom>
          </p:spPr>
        </p:pic>
      </p:grpSp>
      <p:sp>
        <p:nvSpPr>
          <p:cNvPr id="10" name="Прямоугольник 9"/>
          <p:cNvSpPr/>
          <p:nvPr/>
        </p:nvSpPr>
        <p:spPr>
          <a:xfrm>
            <a:off x="309325" y="1483347"/>
            <a:ext cx="8144861" cy="19389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Категории: первая, высшая, педагог-методист, педагог-наставник</a:t>
            </a:r>
          </a:p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начале процедуры: 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-заполнение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электронной формы заявления,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-сканированная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копия заявления с подписью,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-сканированная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копия паспорта стр1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285750" indent="-285750">
              <a:buFontTx/>
              <a:buChar char="-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заполненная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заверенная и сканированная копия карты результативности.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используется Модель №4, то к комплекту добавляется сканированная копия наградного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документа,</a:t>
            </a:r>
          </a:p>
          <a:p>
            <a:pPr marL="285750" indent="-285750">
              <a:buFontTx/>
              <a:buChar char="-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Если новые категории, то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 комплекту добавляется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ходатайство руководителя ОУ и выписка из решения педагогического совета ОУ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bject 9"/>
          <p:cNvSpPr txBox="1"/>
          <p:nvPr/>
        </p:nvSpPr>
        <p:spPr>
          <a:xfrm>
            <a:off x="290639" y="5181600"/>
            <a:ext cx="8144860" cy="13676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85"/>
              </a:spcBef>
            </a:pPr>
            <a:r>
              <a:rPr lang="ru-RU" sz="1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Соответствие занимаемой </a:t>
            </a:r>
            <a:r>
              <a:rPr lang="ru-RU" sz="1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должности</a:t>
            </a:r>
          </a:p>
          <a:p>
            <a:pPr marL="91440">
              <a:lnSpc>
                <a:spcPct val="100000"/>
              </a:lnSpc>
              <a:spcBef>
                <a:spcPts val="285"/>
              </a:spcBef>
            </a:pPr>
            <a:r>
              <a:rPr sz="1200" spc="-5" dirty="0" err="1" smtClean="0">
                <a:latin typeface="Times New Roman"/>
                <a:cs typeface="Times New Roman"/>
              </a:rPr>
              <a:t>Часть</a:t>
            </a:r>
            <a:r>
              <a:rPr sz="1200" spc="25" dirty="0" smtClean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2,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Пункт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5: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Аттестация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педагогических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работников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в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целях</a:t>
            </a:r>
            <a:endParaRPr sz="1200" dirty="0">
              <a:latin typeface="Times New Roman"/>
              <a:cs typeface="Times New Roman"/>
            </a:endParaRPr>
          </a:p>
          <a:p>
            <a:pPr marL="91440" marR="228600" algn="just">
              <a:lnSpc>
                <a:spcPct val="100000"/>
              </a:lnSpc>
            </a:pPr>
            <a:r>
              <a:rPr sz="1200" spc="-10" dirty="0">
                <a:latin typeface="Times New Roman"/>
                <a:cs typeface="Times New Roman"/>
              </a:rPr>
              <a:t>подтверждения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соответствия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педагогических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работников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занимаемым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ими </a:t>
            </a:r>
            <a:r>
              <a:rPr sz="1200" spc="-43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должностям </a:t>
            </a:r>
            <a:r>
              <a:rPr sz="1200" spc="-10" dirty="0">
                <a:latin typeface="Times New Roman"/>
                <a:cs typeface="Times New Roman"/>
              </a:rPr>
              <a:t>проводится </a:t>
            </a:r>
            <a:r>
              <a:rPr sz="1200" u="sng" spc="-15" dirty="0">
                <a:solidFill>
                  <a:srgbClr val="FF0000"/>
                </a:solidFill>
                <a:latin typeface="Times New Roman"/>
                <a:cs typeface="Times New Roman"/>
              </a:rPr>
              <a:t>один </a:t>
            </a:r>
            <a:r>
              <a:rPr sz="1200" u="sng" dirty="0">
                <a:solidFill>
                  <a:srgbClr val="FF0000"/>
                </a:solidFill>
                <a:latin typeface="Times New Roman"/>
                <a:cs typeface="Times New Roman"/>
              </a:rPr>
              <a:t>раз в пять </a:t>
            </a:r>
            <a:r>
              <a:rPr sz="1200" spc="-10" dirty="0">
                <a:latin typeface="Times New Roman"/>
                <a:cs typeface="Times New Roman"/>
              </a:rPr>
              <a:t>лет </a:t>
            </a:r>
            <a:r>
              <a:rPr sz="1200" spc="-5" dirty="0">
                <a:latin typeface="Times New Roman"/>
                <a:cs typeface="Times New Roman"/>
              </a:rPr>
              <a:t>на </a:t>
            </a:r>
            <a:r>
              <a:rPr sz="1200" spc="5" dirty="0">
                <a:latin typeface="Times New Roman"/>
                <a:cs typeface="Times New Roman"/>
              </a:rPr>
              <a:t>основе </a:t>
            </a:r>
            <a:r>
              <a:rPr sz="1200" spc="-5" dirty="0">
                <a:latin typeface="Times New Roman"/>
                <a:cs typeface="Times New Roman"/>
              </a:rPr>
              <a:t>оценки их </a:t>
            </a:r>
            <a:r>
              <a:rPr sz="1200" dirty="0">
                <a:latin typeface="Times New Roman"/>
                <a:cs typeface="Times New Roman"/>
              </a:rPr>
              <a:t> профессиональной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деятельности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аттестационными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комиссиями, 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самостоятельно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15" dirty="0" err="1">
                <a:latin typeface="Times New Roman"/>
                <a:cs typeface="Times New Roman"/>
              </a:rPr>
              <a:t>формируемыми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 err="1" smtClean="0">
                <a:latin typeface="Times New Roman"/>
                <a:cs typeface="Times New Roman"/>
              </a:rPr>
              <a:t>организациями</a:t>
            </a:r>
            <a:endParaRPr lang="ru-RU" sz="1200" spc="-5" dirty="0" smtClean="0">
              <a:latin typeface="Times New Roman"/>
              <a:cs typeface="Times New Roman"/>
            </a:endParaRPr>
          </a:p>
          <a:p>
            <a:pPr marL="91440" marR="228600">
              <a:lnSpc>
                <a:spcPct val="100000"/>
              </a:lnSpc>
            </a:pPr>
            <a:endParaRPr lang="ru-RU" sz="1200" spc="-5" dirty="0" smtClean="0">
              <a:latin typeface="Times New Roman"/>
              <a:cs typeface="Times New Roman"/>
            </a:endParaRPr>
          </a:p>
          <a:p>
            <a:pPr marL="377190" marR="228600" indent="-285750">
              <a:lnSpc>
                <a:spcPct val="100000"/>
              </a:lnSpc>
              <a:buFontTx/>
              <a:buChar char="-"/>
            </a:pP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04800" y="790850"/>
            <a:ext cx="8149386" cy="6924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ГОСУДАРСТВЕННАЯ УСЛУГА – аттестация в целях установления категорий</a:t>
            </a:r>
            <a:br>
              <a:rPr lang="ru-RU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Приказ №92 от 25.09.2023 комитета образования, науки и молодежной политики Волгоградской области «Об утверждении Административного регламента предоставления государственной услуги…»</a:t>
            </a:r>
            <a:endParaRPr lang="ru-RU" sz="1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9326" y="3428623"/>
            <a:ext cx="8144860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Аттестационные материалы: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«Карта результативности» по должности;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Приложение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сканированных копий документов, указанных в карте результативности.</a:t>
            </a:r>
          </a:p>
          <a:p>
            <a:r>
              <a:rPr lang="ru-RU" sz="1200" b="1" i="1" dirty="0">
                <a:latin typeface="Times New Roman" pitchFamily="18" charset="0"/>
                <a:cs typeface="Times New Roman" pitchFamily="18" charset="0"/>
              </a:rPr>
              <a:t>Высшая категория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УТП рабочей программы, Технологическая карта, рефлексивный анализ, видео урок.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Скан-копия документа о планировании проведения  мастер-класса, видео фрагмент мастер-класса (20-30 минут).</a:t>
            </a:r>
          </a:p>
          <a:p>
            <a:r>
              <a:rPr lang="ru-RU" sz="1200" b="1" i="1" dirty="0">
                <a:latin typeface="Times New Roman" pitchFamily="18" charset="0"/>
                <a:cs typeface="Times New Roman" pitchFamily="18" charset="0"/>
              </a:rPr>
              <a:t>Первая категория: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УТП рабочей программы, Технологическая карта, рефлексивный анализ, видео урок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ВОЗМОЖНА ДОРАБОТКА АТТЕСИАЦИОННЫХ МАТЕРИАЛОВ В ПРОЦЕДУРЕ (не более чем за 5 дней до заседания АК)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93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276999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Новые категории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62000" y="2743200"/>
            <a:ext cx="7315200" cy="22467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Заявление: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-заполнение электронной формы заявления,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-сканированная копия заявления с подписью,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-сканированная копия паспорта стр1,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заполненная, заверенная и сканированная копия карты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результативности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педагог-методист, педагог-наставник;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ходатайство руководителя ОУ и выписка из решения педагогического совета ОУ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8200" y="5334000"/>
            <a:ext cx="7162800" cy="7386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Аттестационные материалы: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«Карта результативности» по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должности (уже загружена в начале процедуры);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Приложение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сканированных копий документов, указанных в карте результативности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62000" y="1225659"/>
            <a:ext cx="7315200" cy="116955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Право претендовать: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Действующая Высшая категория по основной педагогической должности (кроме должности «методист», включая старшего методиста);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педагог-методист: обязательное условие – </a:t>
            </a:r>
            <a:r>
              <a:rPr lang="ru-RU" sz="1400" b="1" u="sng" dirty="0" smtClean="0">
                <a:latin typeface="Times New Roman" pitchFamily="18" charset="0"/>
                <a:cs typeface="Times New Roman" pitchFamily="18" charset="0"/>
              </a:rPr>
              <a:t>руководство методическим объединением ОУ;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педагог-наставник: обязательное условие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400" b="1" u="sng" dirty="0" smtClean="0">
                <a:latin typeface="Times New Roman" pitchFamily="18" charset="0"/>
                <a:cs typeface="Times New Roman" pitchFamily="18" charset="0"/>
              </a:rPr>
              <a:t>руководство </a:t>
            </a:r>
            <a:r>
              <a:rPr lang="ru-RU" sz="1400" b="1" u="sng" dirty="0" err="1" smtClean="0">
                <a:latin typeface="Times New Roman" pitchFamily="18" charset="0"/>
                <a:cs typeface="Times New Roman" pitchFamily="18" charset="0"/>
              </a:rPr>
              <a:t>пед</a:t>
            </a:r>
            <a:r>
              <a:rPr lang="ru-RU" sz="1400" b="1" u="sng" dirty="0" smtClean="0">
                <a:latin typeface="Times New Roman" pitchFamily="18" charset="0"/>
                <a:cs typeface="Times New Roman" pitchFamily="18" charset="0"/>
              </a:rPr>
              <a:t> практикой студентов</a:t>
            </a:r>
            <a:endParaRPr lang="ru-RU" sz="14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90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229600" cy="553998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СПОСОБЫ ПРЕДОСТАВЛЕНИЯ ИТОГОВ ПРОФЕССИОНАЛЬНОЙ ДЕЯТЕЛЬНОСТИ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3285" y="1780248"/>
            <a:ext cx="3957365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МОДЕЛЬ №1  «ТРАДИЦИОННАЯ»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24400" y="2438400"/>
            <a:ext cx="3931717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МОДЕЛЬ №2  «РЕФЛЕКСИВНАЯ»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3285" y="3429000"/>
            <a:ext cx="3584828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МОДЕЛЬ №3 «ЭКСПЕРТНАЯ»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08113" y="4267200"/>
            <a:ext cx="457200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МОДЕЛЬ №4 «ГОСУДАРСТВЕННЫЕ НАГРАДЫ»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08262" y="5791200"/>
            <a:ext cx="227466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Модель 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«Здравоохранение»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3526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553998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Федеральный закон от 29 декабря 2012 г. № 273-ФЗ "Об образовании в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57200" y="1371600"/>
            <a:ext cx="4572000" cy="92333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Статья 28. Компетенция, права, обязанности и ответственность образовательной организации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720947" y="2274837"/>
            <a:ext cx="5943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12) использование и совершенствование методов обучения и воспитания, образовательных технологий, электронного обучения;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13) проведение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самообследования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обеспечение функционирования внутренней системы оценки качества образования;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52400" y="3048000"/>
            <a:ext cx="4572000" cy="64633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Статья 48. Обязанности и ответственность педагогических работников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4600" y="3626346"/>
            <a:ext cx="64770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1)осуществлять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свою деятельность на высоком профессиональном уровне, обеспечивать в полном объеме реализацию преподаваемых учебных предмета, курса, дисциплины (модуля) в соответствии с утвержденной рабочей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программой;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) развивать у обучающихся познавательную активность, самостоятельность, инициативу, творческие способности, формировать гражданскую позицию, способность к труду и жизни в условиях современного мира, формировать у обучающихся культуру здорового и безопасного образа жизни;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5) применять педагогически обоснованные и обеспечивающие высокое качество образования формы, методы обучения и воспитания;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6) учитывать особенности психофизического развития обучающихся и состояние их здоровья, соблюдать специальные условия, необходимые для получения образования лицами с ограниченными возможностями здоровья, взаимодействовать при необходимости с медицинскими организациями;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7) систематически повышать свой профессиональный уровень;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8) проходить аттестацию на соответствие занимаемой должности в порядке, установленном законодательством об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образовании…..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90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1"/>
            <a:ext cx="8229600" cy="1402080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Постановление Правительства РФ от 14.01.2022 N 3 "Об утверждении Положения о государственной аккредитации образовательной деятельности и о признании утратившими силу некоторых актов Правительства Российской Федерации и отдельного положения акта Правительства Российской Федерации"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1938992"/>
          </a:xfrm>
        </p:spPr>
        <p:txBody>
          <a:bodyPr/>
          <a:lstStyle/>
          <a:p>
            <a:pPr fontAlgn="base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Показатели общие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Соответствие планируемых результатов освоения образовательных программ требованиям ФГОС.</a:t>
            </a:r>
          </a:p>
          <a:p>
            <a:pPr lvl="0" fontAlgn="base"/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Доля педагогов, имеющих первую и высшую квалификационную категории.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Доля педагогов, которые прошли повышение квалификации по профилю преподаваемого предмета за последние три года.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124200"/>
            <a:ext cx="2442188" cy="3453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16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553998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Качество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образования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– комплексная характеристика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образовательной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деятельности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828800" y="1143000"/>
            <a:ext cx="4572000" cy="83099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Качество образования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включает в себя два аспекта: соответствие стандартам и соответствие запросам потребителей.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62000" y="2514600"/>
            <a:ext cx="7315200" cy="335476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ТРЕБОВАНИЯ к качеству работы педагога: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ФГОС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совокупность требований, обязательных при реализации основных образовательных программ начального общего, основного общего, среднего общего, начального профессионального, среднего профессионального и высшего профессионального образования образовательными учреждениями, имеющими государственную аккредитацию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профессиональный стандарт педагога-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документ, включающий перечень профессиональных и личностных требований к педагогу, действующий на всей территории Российской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Федерации</a:t>
            </a:r>
          </a:p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(УТВЕРЖДЕН приказом Министерства труда и социальной защиты Российской Федерации от «8» октября 2013г. № 544н)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87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</TotalTime>
  <Words>775</Words>
  <Application>Microsoft Office PowerPoint</Application>
  <PresentationFormat>Экран (4:3)</PresentationFormat>
  <Paragraphs>75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Новые категории</vt:lpstr>
      <vt:lpstr>СПОСОБЫ ПРЕДОСТАВЛЕНИЯ ИТОГОВ ПРОФЕССИОНАЛЬНОЙ ДЕЯТЕЛЬНОСТИ</vt:lpstr>
      <vt:lpstr>Федеральный закон от 29 декабря 2012 г. № 273-ФЗ "Об образовании в Российской Федерации"</vt:lpstr>
      <vt:lpstr>Постановление Правительства РФ от 14.01.2022 N 3 "Об утверждении Положения о государственной аккредитации образовательной деятельности и о признании утратившими силу некоторых актов Правительства Российской Федерации и отдельного положения акта Правительства Российской Федерации" </vt:lpstr>
      <vt:lpstr>Качество образования – комплексная характеристика образовательной деятельности</vt:lpstr>
      <vt:lpstr>Спасибо всем за работу!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Попова</dc:creator>
  <cp:lastModifiedBy>Елена Попова</cp:lastModifiedBy>
  <cp:revision>32</cp:revision>
  <dcterms:created xsi:type="dcterms:W3CDTF">2023-01-31T07:45:59Z</dcterms:created>
  <dcterms:modified xsi:type="dcterms:W3CDTF">2024-01-15T08:29:10Z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2022-04-13T00:00:00Z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2023-01-31T00:00:00Z</vt:filetime>
  </property>
</Properties>
</file>