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40" d="100"/>
          <a:sy n="140" d="100"/>
        </p:scale>
        <p:origin x="930" y="354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56604-9E28-4033-8833-81330110B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826FE4-3FCF-4657-AD86-23B605B6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C90F9-D0B0-4171-A317-D3A2F587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A037A3-DEF4-48EC-A6CE-D00083E0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92C8DB-536C-4AFF-A49A-82E9EA42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BE69D-DAE1-4D4A-8E1F-C3398FFD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70B7C7-58C7-49B4-9D4E-A3581FC0C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40477-AEE2-44AB-9D4F-D46FF48C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380A7-1631-4FDD-BC7C-70BEF775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3CCED-0B78-4878-810A-6846FB5A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9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DF9B0A-389F-43F3-8167-11432AFFE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55CF9-8CDF-4DC1-9B7A-B4FCCFFE6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741CE-D801-422F-9068-79078BF2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67EDF-8868-46B3-8572-D19A32C5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494DA-A6EA-4EDE-9171-9601523F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5BCDB-0CB7-45AD-993E-44282839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5CA91-03DF-41D1-BC36-22770CEE7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BD0FCD-A487-4809-8DA3-AB64E6E8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D5E0A-0E57-498D-B464-B51FED43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8B62BA-65C9-4CE1-A8F5-1646D4E2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0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09687-3EA8-47C5-8DE8-FA6313A0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51301-3BA0-499C-AB92-D845F1856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C3C6B-9A05-41FD-BB9E-41FADE4D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DBE63D-F257-4443-9149-888BC1EA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528C6-453B-4CBF-9862-6658393A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7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E8A4E-8C7D-4056-9381-3B0B849C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B5676-D701-4E78-8B66-604B9BC1D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79DB12-7B5E-4978-BF17-99BE5D11A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4C89B2-56CA-4FFD-A14C-0A18DEF1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D93EC-1782-482E-B26E-E5AD8B2F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51E8D3-4B2C-49A6-8E46-71A3316A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70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E62F-391E-4BD3-9718-7C74F01B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A40E35-34C2-42C8-87D3-6D7887C8C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9BBE3B-531A-47D2-BDE8-D71D771F1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3E27E9-F989-424D-ACA4-B3D6ECCCD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5797A8-9E64-4C8E-A188-FA2EFC08B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EC005B-3F5A-4DDE-80E1-A25659A1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E63078-D806-4703-8AFB-8667307A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A18D19-CCD1-401B-8A08-D4DA9FE7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8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2BAA4-6A36-4D2B-B6B3-A9B270E5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415432-8E3B-4020-BF7C-058BEEAB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FCF2E-2773-4849-971A-4A0C571A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10FA10-4C78-414D-967C-0286CEBC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3E68EC-DF2A-49B6-A4A7-70F28038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0F1075-6D1D-4826-808D-77A369DE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A4B37-291E-4042-8ED8-745BDD08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8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3800C-5F5C-4A8D-BAA2-197A4A26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0E05C-8AAE-4D8D-974D-2A65B38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C4C898-5017-49A7-B234-CA0985406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9F9D40-9CB8-49B0-9CB7-BC31EEEA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E026F7-5EA5-449F-9E46-FB93DD37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6DFB9E-EEDA-412B-8E5A-B9901EA7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6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50879-9F52-4574-BA12-A59F1AB5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628F6A-AC92-4181-8720-F90F66863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A71DDB-6486-4255-B5F1-F5884DF97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E0815-5504-4FDD-85A6-63A1CF02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910D9B-90FE-42F8-8616-3DB6B66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6E4F17-7AB1-487D-A2A6-880081F0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1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11B10-C9A6-425A-839E-0601587E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7A1B1F-2FB5-457B-A794-7DBA73ADA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37934B-85A5-452A-AE5D-D2F007B4D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1A71-F46E-4BD7-B671-4F8B55316A5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1AE2F-4C1B-4C94-AD13-D9ECF8924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106578-0CB4-46FD-B746-A270861D1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6A3DA-6A3D-40DE-AF3D-71FF0E0D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1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8B3052-D929-4974-AA6B-26802D447F69}"/>
              </a:ext>
            </a:extLst>
          </p:cNvPr>
          <p:cNvSpPr txBox="1"/>
          <p:nvPr/>
        </p:nvSpPr>
        <p:spPr>
          <a:xfrm>
            <a:off x="1130708" y="2312728"/>
            <a:ext cx="99305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ФАКУЛЬТЕТ ПРИКЛАДНОЙ ЭКОНОМИКИ И УПРАВЛЕНИЯ</a:t>
            </a:r>
          </a:p>
          <a:p>
            <a:pPr algn="ctr"/>
            <a:r>
              <a:rPr lang="ru-RU" sz="36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40.03.01 «ЮРИСПРУДЕНЦИЯ»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35467-36C7-4EEC-ACD1-04DE09268446}"/>
              </a:ext>
            </a:extLst>
          </p:cNvPr>
          <p:cNvSpPr txBox="1"/>
          <p:nvPr/>
        </p:nvSpPr>
        <p:spPr>
          <a:xfrm>
            <a:off x="4973023" y="5616365"/>
            <a:ext cx="21729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Волгоград </a:t>
            </a:r>
          </a:p>
          <a:p>
            <a:pPr algn="ctr"/>
            <a:r>
              <a:rPr lang="ru-RU" sz="3200" b="1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927E5-5DF9-45C0-9AB9-9E1E80C2779B}"/>
              </a:ext>
            </a:extLst>
          </p:cNvPr>
          <p:cNvSpPr txBox="1"/>
          <p:nvPr/>
        </p:nvSpPr>
        <p:spPr>
          <a:xfrm>
            <a:off x="3067667" y="-7007"/>
            <a:ext cx="60665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ФГБОУ ВО ВОЛГОГРАДСКИЙ ГОСУДАРСТВЕННЫЙ АГРАРНЫЙ УНИВЕРСИТЕТ </a:t>
            </a:r>
          </a:p>
        </p:txBody>
      </p:sp>
    </p:spTree>
    <p:extLst>
      <p:ext uri="{BB962C8B-B14F-4D97-AF65-F5344CB8AC3E}">
        <p14:creationId xmlns:p14="http://schemas.microsoft.com/office/powerpoint/2010/main" val="33040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DBCACC-A106-4787-8B0C-E3EC9D7350B7}"/>
              </a:ext>
            </a:extLst>
          </p:cNvPr>
          <p:cNvSpPr txBox="1"/>
          <p:nvPr/>
        </p:nvSpPr>
        <p:spPr>
          <a:xfrm>
            <a:off x="2954755" y="2422992"/>
            <a:ext cx="6282489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n w="158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097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AD2CE-C1BE-0525-014C-B61FC85716BE}"/>
              </a:ext>
            </a:extLst>
          </p:cNvPr>
          <p:cNvSpPr txBox="1"/>
          <p:nvPr/>
        </p:nvSpPr>
        <p:spPr>
          <a:xfrm>
            <a:off x="47328" y="276900"/>
            <a:ext cx="12144672" cy="56736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</a:t>
            </a:r>
            <a:endParaRPr lang="en-US" sz="4267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ВОЛГОГРАДСКИЙ ГОСУДАРСТВЕННЫЙ </a:t>
            </a:r>
          </a:p>
          <a:p>
            <a:pPr algn="ctr"/>
            <a:r>
              <a:rPr lang="ru-RU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АГРАРНЫЙ УНИВЕРСИТЕТ</a:t>
            </a:r>
          </a:p>
          <a:p>
            <a:pPr algn="ctr">
              <a:lnSpc>
                <a:spcPct val="90000"/>
              </a:lnSpc>
            </a:pP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ФАКУЛЬТЕТ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6414F2-56B6-CF9F-2480-6B560B22F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56925"/>
            <a:ext cx="12192000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0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C09B3-3905-6B74-9FEF-336BFF2A7143}"/>
              </a:ext>
            </a:extLst>
          </p:cNvPr>
          <p:cNvSpPr txBox="1"/>
          <p:nvPr/>
        </p:nvSpPr>
        <p:spPr>
          <a:xfrm>
            <a:off x="35496" y="339502"/>
            <a:ext cx="12156504" cy="5773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 основан в 1963 году. </a:t>
            </a:r>
          </a:p>
          <a:p>
            <a:pPr algn="ctr">
              <a:lnSpc>
                <a:spcPct val="90000"/>
              </a:lnSpc>
            </a:pP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составе экономического факультета функционируют 5 кафедр: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«Агротуризм и сервисные технологии»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«Бухгалтерский учет и аудит»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«Менеджмент и логистика в АПК»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«Право и социально-гуманитарные 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дисциплины»</a:t>
            </a: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«Экономическая безопасность»</a:t>
            </a:r>
          </a:p>
          <a:p>
            <a:pPr algn="r"/>
            <a:r>
              <a:rPr lang="ru-R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		</a:t>
            </a:r>
          </a:p>
        </p:txBody>
      </p:sp>
      <p:pic>
        <p:nvPicPr>
          <p:cNvPr id="3" name="Picture 2" descr="C:\Users\User\Downloads\лицензия.JPG">
            <a:extLst>
              <a:ext uri="{FF2B5EF4-FFF2-40B4-BE49-F238E27FC236}">
                <a16:creationId xmlns:a16="http://schemas.microsoft.com/office/drawing/2014/main" id="{308B4BB2-C141-343B-FEAB-9DEB4BC3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841" y="3185430"/>
            <a:ext cx="2538321" cy="35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акр.JPG">
            <a:extLst>
              <a:ext uri="{FF2B5EF4-FFF2-40B4-BE49-F238E27FC236}">
                <a16:creationId xmlns:a16="http://schemas.microsoft.com/office/drawing/2014/main" id="{60BFFC5F-53EA-5729-AF1E-03EF9451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38" y="3190525"/>
            <a:ext cx="2601003" cy="35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D37FB8-F117-B171-D002-650CF8072571}"/>
              </a:ext>
            </a:extLst>
          </p:cNvPr>
          <p:cNvSpPr/>
          <p:nvPr/>
        </p:nvSpPr>
        <p:spPr>
          <a:xfrm>
            <a:off x="182535" y="4170411"/>
            <a:ext cx="6115903" cy="851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символ, текст, логотип, эмблема">
            <a:extLst>
              <a:ext uri="{FF2B5EF4-FFF2-40B4-BE49-F238E27FC236}">
                <a16:creationId xmlns:a16="http://schemas.microsoft.com/office/drawing/2014/main" id="{9AB41DEA-5276-DD1C-465B-AA72636D9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13" y="149458"/>
            <a:ext cx="1771997" cy="16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7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8B3052-D929-4974-AA6B-26802D447F69}"/>
              </a:ext>
            </a:extLst>
          </p:cNvPr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5875">
                  <a:noFill/>
                </a:ln>
                <a:ea typeface="+mj-ea"/>
                <a:cs typeface="+mj-cs"/>
              </a:rPr>
              <a:t>БАКАЛАВРИАТ ПО НАПРАВЛЕНИЮ ПОДГОТОВКИ 40.03.01 ЮРИСПРУДЕНЦИЯ. ПРОФИЛЬ ПРАВОПРИМЕНИТЕЛЬНЫЙ.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1C83CF-6307-844A-EE37-17D4A1D94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63" y="1232065"/>
            <a:ext cx="6876143" cy="562593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282308-6CAC-6E8A-9D09-0BB6A7E95FA2}"/>
              </a:ext>
            </a:extLst>
          </p:cNvPr>
          <p:cNvGrpSpPr/>
          <p:nvPr/>
        </p:nvGrpSpPr>
        <p:grpSpPr>
          <a:xfrm>
            <a:off x="215865" y="2186165"/>
            <a:ext cx="5333021" cy="1110549"/>
            <a:chOff x="215865" y="2186165"/>
            <a:chExt cx="5333021" cy="1110549"/>
          </a:xfrm>
        </p:grpSpPr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ABAC2DC8-1AD1-4CDB-FF2F-9B96CA1D282B}"/>
                </a:ext>
              </a:extLst>
            </p:cNvPr>
            <p:cNvSpPr/>
            <p:nvPr/>
          </p:nvSpPr>
          <p:spPr>
            <a:xfrm rot="1414985">
              <a:off x="3975725" y="2871811"/>
              <a:ext cx="1573161" cy="424903"/>
            </a:xfrm>
            <a:prstGeom prst="rightArrow">
              <a:avLst>
                <a:gd name="adj1" fmla="val 50000"/>
                <a:gd name="adj2" fmla="val 67628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395CD3-6912-C37C-05AE-CC961AFE6162}"/>
                </a:ext>
              </a:extLst>
            </p:cNvPr>
            <p:cNvSpPr txBox="1"/>
            <p:nvPr/>
          </p:nvSpPr>
          <p:spPr>
            <a:xfrm>
              <a:off x="215865" y="2186165"/>
              <a:ext cx="37405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u="sng" dirty="0"/>
                <a:t>Направление</a:t>
              </a:r>
              <a:r>
                <a:rPr lang="ru-RU" sz="2400" u="sng" dirty="0"/>
                <a:t> подготовки 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DF8FE50-A2A0-83DB-5A48-40DF85E9E3CD}"/>
              </a:ext>
            </a:extLst>
          </p:cNvPr>
          <p:cNvGrpSpPr/>
          <p:nvPr/>
        </p:nvGrpSpPr>
        <p:grpSpPr>
          <a:xfrm>
            <a:off x="1890476" y="3971378"/>
            <a:ext cx="3528447" cy="523220"/>
            <a:chOff x="1890476" y="3971378"/>
            <a:chExt cx="3528447" cy="523220"/>
          </a:xfrm>
        </p:grpSpPr>
        <p:sp>
          <p:nvSpPr>
            <p:cNvPr id="23" name="Стрелка: вправо 22">
              <a:extLst>
                <a:ext uri="{FF2B5EF4-FFF2-40B4-BE49-F238E27FC236}">
                  <a16:creationId xmlns:a16="http://schemas.microsoft.com/office/drawing/2014/main" id="{D698910F-C476-708D-90DC-FDE685950CB3}"/>
                </a:ext>
              </a:extLst>
            </p:cNvPr>
            <p:cNvSpPr/>
            <p:nvPr/>
          </p:nvSpPr>
          <p:spPr>
            <a:xfrm>
              <a:off x="3845762" y="4069695"/>
              <a:ext cx="1573161" cy="424903"/>
            </a:xfrm>
            <a:prstGeom prst="rightArrow">
              <a:avLst>
                <a:gd name="adj1" fmla="val 50000"/>
                <a:gd name="adj2" fmla="val 67628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BDECBC-EFF2-FE1B-5298-B4753C84FB85}"/>
                </a:ext>
              </a:extLst>
            </p:cNvPr>
            <p:cNvSpPr txBox="1"/>
            <p:nvPr/>
          </p:nvSpPr>
          <p:spPr>
            <a:xfrm>
              <a:off x="1890476" y="3971378"/>
              <a:ext cx="182791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u="sng" dirty="0"/>
                <a:t>Факультет</a:t>
              </a:r>
              <a:r>
                <a:rPr lang="ru-RU" sz="2400" u="sng" dirty="0"/>
                <a:t> 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5D65480-E7ED-D17B-A03F-85695E45C507}"/>
              </a:ext>
            </a:extLst>
          </p:cNvPr>
          <p:cNvGrpSpPr/>
          <p:nvPr/>
        </p:nvGrpSpPr>
        <p:grpSpPr>
          <a:xfrm>
            <a:off x="1163681" y="5544139"/>
            <a:ext cx="4520646" cy="523220"/>
            <a:chOff x="1163681" y="5544139"/>
            <a:chExt cx="4520646" cy="523220"/>
          </a:xfrm>
        </p:grpSpPr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F8CEE784-57B6-9439-A0A3-5F0791F1AFBD}"/>
                </a:ext>
              </a:extLst>
            </p:cNvPr>
            <p:cNvSpPr/>
            <p:nvPr/>
          </p:nvSpPr>
          <p:spPr>
            <a:xfrm>
              <a:off x="4111166" y="5642456"/>
              <a:ext cx="1573161" cy="424903"/>
            </a:xfrm>
            <a:prstGeom prst="rightArrow">
              <a:avLst>
                <a:gd name="adj1" fmla="val 50000"/>
                <a:gd name="adj2" fmla="val 67628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FAA8CC-24BA-ECEC-271B-70D23710C811}"/>
                </a:ext>
              </a:extLst>
            </p:cNvPr>
            <p:cNvSpPr txBox="1"/>
            <p:nvPr/>
          </p:nvSpPr>
          <p:spPr>
            <a:xfrm>
              <a:off x="1163681" y="5544139"/>
              <a:ext cx="26820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u="sng" dirty="0"/>
                <a:t>Сроки обучения</a:t>
              </a:r>
              <a:r>
                <a:rPr lang="ru-RU" sz="2400" u="sng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0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DBCACC-A106-4787-8B0C-E3EC9D7350B7}"/>
              </a:ext>
            </a:extLst>
          </p:cNvPr>
          <p:cNvSpPr txBox="1"/>
          <p:nvPr/>
        </p:nvSpPr>
        <p:spPr>
          <a:xfrm>
            <a:off x="0" y="1499662"/>
            <a:ext cx="54800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ln w="158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Федеральный государственный образовательный </a:t>
            </a:r>
          </a:p>
          <a:p>
            <a:pPr algn="r"/>
            <a:r>
              <a:rPr lang="ru-RU" sz="4000" dirty="0">
                <a:ln w="158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стандарт (ФГОС)</a:t>
            </a:r>
          </a:p>
          <a:p>
            <a:pPr algn="r"/>
            <a:r>
              <a:rPr lang="ru-RU" sz="4000" dirty="0">
                <a:ln w="158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40.03.01 </a:t>
            </a:r>
          </a:p>
          <a:p>
            <a:pPr algn="r"/>
            <a:r>
              <a:rPr lang="ru-RU" sz="4000" dirty="0">
                <a:ln w="158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Юриспруденция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A9173D-10DC-E78F-3527-8EC2C1F0C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930" y="0"/>
            <a:ext cx="5706070" cy="685800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DBBF99A-4AC2-40DA-CD62-2D8D4A110737}"/>
              </a:ext>
            </a:extLst>
          </p:cNvPr>
          <p:cNvSpPr/>
          <p:nvPr/>
        </p:nvSpPr>
        <p:spPr>
          <a:xfrm rot="20466884">
            <a:off x="5784197" y="1246335"/>
            <a:ext cx="1573161" cy="424903"/>
          </a:xfrm>
          <a:prstGeom prst="rightArrow">
            <a:avLst>
              <a:gd name="adj1" fmla="val 50000"/>
              <a:gd name="adj2" fmla="val 67628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32EDED-7D2B-3F1B-6F44-664FA8700EB5}"/>
              </a:ext>
            </a:extLst>
          </p:cNvPr>
          <p:cNvSpPr/>
          <p:nvPr/>
        </p:nvSpPr>
        <p:spPr>
          <a:xfrm>
            <a:off x="7886700" y="749300"/>
            <a:ext cx="2876550" cy="507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DBCACC-A106-4787-8B0C-E3EC9D7350B7}"/>
              </a:ext>
            </a:extLst>
          </p:cNvPr>
          <p:cNvSpPr txBox="1"/>
          <p:nvPr/>
        </p:nvSpPr>
        <p:spPr>
          <a:xfrm>
            <a:off x="82550" y="2736502"/>
            <a:ext cx="436880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n w="158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Формируемые профессиональные компетенции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B994C28-79EE-4DBB-5C88-4227251F6398}"/>
              </a:ext>
            </a:extLst>
          </p:cNvPr>
          <p:cNvGrpSpPr/>
          <p:nvPr/>
        </p:nvGrpSpPr>
        <p:grpSpPr>
          <a:xfrm>
            <a:off x="3888106" y="50800"/>
            <a:ext cx="8221344" cy="2246769"/>
            <a:chOff x="3888106" y="50800"/>
            <a:chExt cx="8221344" cy="22467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28F25B-CAA5-7ECF-3DB1-4DEC90057470}"/>
                </a:ext>
              </a:extLst>
            </p:cNvPr>
            <p:cNvSpPr txBox="1"/>
            <p:nvPr/>
          </p:nvSpPr>
          <p:spPr>
            <a:xfrm>
              <a:off x="5372100" y="50800"/>
              <a:ext cx="6737350" cy="22467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800" dirty="0"/>
                <a:t>ПК-1. Способен осуществлять деятельность при оказании услуг по реализации вещных прав и прав требования на объекты жилой недвижимости</a:t>
              </a:r>
            </a:p>
          </p:txBody>
        </p:sp>
        <p:sp>
          <p:nvSpPr>
            <p:cNvPr id="18" name="Стрелка: вправо 17">
              <a:extLst>
                <a:ext uri="{FF2B5EF4-FFF2-40B4-BE49-F238E27FC236}">
                  <a16:creationId xmlns:a16="http://schemas.microsoft.com/office/drawing/2014/main" id="{08F52B72-BFDE-71DF-B3C3-287966BAE130}"/>
                </a:ext>
              </a:extLst>
            </p:cNvPr>
            <p:cNvSpPr/>
            <p:nvPr/>
          </p:nvSpPr>
          <p:spPr>
            <a:xfrm rot="20042893">
              <a:off x="3888106" y="1271807"/>
              <a:ext cx="1268467" cy="540411"/>
            </a:xfrm>
            <a:prstGeom prst="rightArrow">
              <a:avLst>
                <a:gd name="adj1" fmla="val 50000"/>
                <a:gd name="adj2" fmla="val 67628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8468B5F-ABD4-0337-CA5F-1EBE21940C7B}"/>
              </a:ext>
            </a:extLst>
          </p:cNvPr>
          <p:cNvGrpSpPr/>
          <p:nvPr/>
        </p:nvGrpSpPr>
        <p:grpSpPr>
          <a:xfrm>
            <a:off x="4451350" y="2297568"/>
            <a:ext cx="7658100" cy="2246769"/>
            <a:chOff x="4451350" y="2297568"/>
            <a:chExt cx="7658100" cy="22467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50E661-23C8-6A5C-19D3-8288B48B9468}"/>
                </a:ext>
              </a:extLst>
            </p:cNvPr>
            <p:cNvSpPr txBox="1"/>
            <p:nvPr/>
          </p:nvSpPr>
          <p:spPr>
            <a:xfrm>
              <a:off x="5372100" y="2297568"/>
              <a:ext cx="6737350" cy="22467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800" dirty="0"/>
                <a:t>ПК-2. Способен осуществлять деятельность при оказании услуг по улучшению жилищных условий граждан за счет средств ипотечного кредитования и (или) материнского (семейного) капитала</a:t>
              </a:r>
            </a:p>
          </p:txBody>
        </p:sp>
        <p:sp>
          <p:nvSpPr>
            <p:cNvPr id="20" name="Стрелка: вправо 19">
              <a:extLst>
                <a:ext uri="{FF2B5EF4-FFF2-40B4-BE49-F238E27FC236}">
                  <a16:creationId xmlns:a16="http://schemas.microsoft.com/office/drawing/2014/main" id="{57A35ADF-5A91-ACE3-235C-0000FA166709}"/>
                </a:ext>
              </a:extLst>
            </p:cNvPr>
            <p:cNvSpPr/>
            <p:nvPr/>
          </p:nvSpPr>
          <p:spPr>
            <a:xfrm>
              <a:off x="4451350" y="3122282"/>
              <a:ext cx="765701" cy="540411"/>
            </a:xfrm>
            <a:prstGeom prst="rightArrow">
              <a:avLst>
                <a:gd name="adj1" fmla="val 50000"/>
                <a:gd name="adj2" fmla="val 54703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27ECCA6-E939-E296-55C3-7382786D47B9}"/>
              </a:ext>
            </a:extLst>
          </p:cNvPr>
          <p:cNvGrpSpPr/>
          <p:nvPr/>
        </p:nvGrpSpPr>
        <p:grpSpPr>
          <a:xfrm>
            <a:off x="3881754" y="4544337"/>
            <a:ext cx="8227696" cy="2246769"/>
            <a:chOff x="3881754" y="4544337"/>
            <a:chExt cx="8227696" cy="22467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5C4449-605D-077C-AFFE-80EB37ADBFFE}"/>
                </a:ext>
              </a:extLst>
            </p:cNvPr>
            <p:cNvSpPr txBox="1"/>
            <p:nvPr/>
          </p:nvSpPr>
          <p:spPr>
            <a:xfrm>
              <a:off x="5372100" y="4544337"/>
              <a:ext cx="6737350" cy="22467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800" dirty="0"/>
                <a:t>ПК-3. Способен осуществлять деятельность при оказании услуг по реализации вещных прав и прав требования на объекты нежилой недвижимости</a:t>
              </a:r>
            </a:p>
          </p:txBody>
        </p:sp>
        <p:sp>
          <p:nvSpPr>
            <p:cNvPr id="21" name="Стрелка: вправо 20">
              <a:extLst>
                <a:ext uri="{FF2B5EF4-FFF2-40B4-BE49-F238E27FC236}">
                  <a16:creationId xmlns:a16="http://schemas.microsoft.com/office/drawing/2014/main" id="{36B28580-68A4-5C8B-277B-25625C8201D0}"/>
                </a:ext>
              </a:extLst>
            </p:cNvPr>
            <p:cNvSpPr/>
            <p:nvPr/>
          </p:nvSpPr>
          <p:spPr>
            <a:xfrm rot="1557107" flipV="1">
              <a:off x="3881754" y="4794640"/>
              <a:ext cx="1268467" cy="540411"/>
            </a:xfrm>
            <a:prstGeom prst="rightArrow">
              <a:avLst>
                <a:gd name="adj1" fmla="val 50000"/>
                <a:gd name="adj2" fmla="val 67628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553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6CE7995-B11F-8C6B-D420-F95E15BA273A}"/>
              </a:ext>
            </a:extLst>
          </p:cNvPr>
          <p:cNvGrpSpPr/>
          <p:nvPr/>
        </p:nvGrpSpPr>
        <p:grpSpPr>
          <a:xfrm>
            <a:off x="5487551" y="0"/>
            <a:ext cx="6704449" cy="6858000"/>
            <a:chOff x="5487551" y="0"/>
            <a:chExt cx="6704449" cy="68580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DBCACC-A106-4787-8B0C-E3EC9D7350B7}"/>
                </a:ext>
              </a:extLst>
            </p:cNvPr>
            <p:cNvSpPr txBox="1"/>
            <p:nvPr/>
          </p:nvSpPr>
          <p:spPr>
            <a:xfrm>
              <a:off x="5487551" y="0"/>
              <a:ext cx="65347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ln w="15875"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ea typeface="+mj-ea"/>
                  <a:cs typeface="+mj-cs"/>
                </a:rPr>
                <a:t>Профессиональный стандарт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7294791-BAFB-51C5-D715-89E39E5B0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8254" y="567466"/>
              <a:ext cx="6643746" cy="6290534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06E279-187B-9C98-72E0-8F6A40DE07A1}"/>
              </a:ext>
            </a:extLst>
          </p:cNvPr>
          <p:cNvSpPr/>
          <p:nvPr/>
        </p:nvSpPr>
        <p:spPr>
          <a:xfrm>
            <a:off x="7347013" y="1849595"/>
            <a:ext cx="3503106" cy="507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5DAB7395-EE3F-DD16-0992-85706A6AFF80}"/>
              </a:ext>
            </a:extLst>
          </p:cNvPr>
          <p:cNvSpPr/>
          <p:nvPr/>
        </p:nvSpPr>
        <p:spPr>
          <a:xfrm rot="20466884">
            <a:off x="4843408" y="2180173"/>
            <a:ext cx="1589665" cy="354350"/>
          </a:xfrm>
          <a:prstGeom prst="rightArrow">
            <a:avLst>
              <a:gd name="adj1" fmla="val 50000"/>
              <a:gd name="adj2" fmla="val 67628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8D1C5D-1F5F-E37D-8CA3-21F92E7A4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3105"/>
            <a:ext cx="5548254" cy="36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FB8C91-266C-8906-A103-73A19FD18A3B}"/>
              </a:ext>
            </a:extLst>
          </p:cNvPr>
          <p:cNvSpPr txBox="1"/>
          <p:nvPr/>
        </p:nvSpPr>
        <p:spPr>
          <a:xfrm>
            <a:off x="65756" y="1641981"/>
            <a:ext cx="519979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u="sng" dirty="0">
                <a:ln w="15875">
                  <a:noFill/>
                </a:ln>
                <a:ea typeface="+mj-ea"/>
                <a:cs typeface="+mj-cs"/>
              </a:rPr>
              <a:t>Специалист по операциям с недвижимостью</a:t>
            </a:r>
          </a:p>
        </p:txBody>
      </p:sp>
    </p:spTree>
    <p:extLst>
      <p:ext uri="{BB962C8B-B14F-4D97-AF65-F5344CB8AC3E}">
        <p14:creationId xmlns:p14="http://schemas.microsoft.com/office/powerpoint/2010/main" val="5750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79351DF-DDAD-ED09-584D-05EB99508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83318"/>
              </p:ext>
            </p:extLst>
          </p:nvPr>
        </p:nvGraphicFramePr>
        <p:xfrm>
          <a:off x="1574041" y="524705"/>
          <a:ext cx="10617959" cy="6333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793">
                  <a:extLst>
                    <a:ext uri="{9D8B030D-6E8A-4147-A177-3AD203B41FA5}">
                      <a16:colId xmlns:a16="http://schemas.microsoft.com/office/drawing/2014/main" val="2109016908"/>
                    </a:ext>
                  </a:extLst>
                </a:gridCol>
                <a:gridCol w="1640494">
                  <a:extLst>
                    <a:ext uri="{9D8B030D-6E8A-4147-A177-3AD203B41FA5}">
                      <a16:colId xmlns:a16="http://schemas.microsoft.com/office/drawing/2014/main" val="3660468328"/>
                    </a:ext>
                  </a:extLst>
                </a:gridCol>
                <a:gridCol w="1003111">
                  <a:extLst>
                    <a:ext uri="{9D8B030D-6E8A-4147-A177-3AD203B41FA5}">
                      <a16:colId xmlns:a16="http://schemas.microsoft.com/office/drawing/2014/main" val="4157650421"/>
                    </a:ext>
                  </a:extLst>
                </a:gridCol>
                <a:gridCol w="5341694">
                  <a:extLst>
                    <a:ext uri="{9D8B030D-6E8A-4147-A177-3AD203B41FA5}">
                      <a16:colId xmlns:a16="http://schemas.microsoft.com/office/drawing/2014/main" val="2852080223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1425636892"/>
                    </a:ext>
                  </a:extLst>
                </a:gridCol>
                <a:gridCol w="1020011">
                  <a:extLst>
                    <a:ext uri="{9D8B030D-6E8A-4147-A177-3AD203B41FA5}">
                      <a16:colId xmlns:a16="http://schemas.microsoft.com/office/drawing/2014/main" val="2117609543"/>
                    </a:ext>
                  </a:extLst>
                </a:gridCol>
              </a:tblGrid>
              <a:tr h="3559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Обобщенные трудовые функции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Трудовые функции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699928"/>
                  </a:ext>
                </a:extLst>
              </a:tr>
              <a:tr h="1494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 dirty="0">
                          <a:effectLst/>
                        </a:rPr>
                        <a:t>код</a:t>
                      </a:r>
                      <a:endParaRPr lang="ru-RU" sz="17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 dirty="0">
                          <a:effectLst/>
                        </a:rPr>
                        <a:t>наименование</a:t>
                      </a:r>
                      <a:endParaRPr lang="ru-RU" sz="17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 dirty="0">
                          <a:effectLst/>
                        </a:rPr>
                        <a:t>уровень квалификации</a:t>
                      </a:r>
                      <a:endParaRPr lang="ru-RU" sz="17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наименование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код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уровень (подуровень) квалификации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extLst>
                  <a:ext uri="{0D108BD9-81ED-4DB2-BD59-A6C34878D82A}">
                    <a16:rowId xmlns:a16="http://schemas.microsoft.com/office/drawing/2014/main" val="3832649782"/>
                  </a:ext>
                </a:extLst>
              </a:tr>
              <a:tr h="14943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B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Деятельность при оказании услуг по реализации объектов недвижимости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5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Деятельность при оказании услуг по реализации вещных прав и прав требования на объекты недвижимости жилого назначения, в том числе на строящиеся, и (или) земельные участки, отнесенные к жилым территориальным зонам (далее - жилая недвижимость)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B/01.5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5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extLst>
                  <a:ext uri="{0D108BD9-81ED-4DB2-BD59-A6C34878D82A}">
                    <a16:rowId xmlns:a16="http://schemas.microsoft.com/office/drawing/2014/main" val="3125461595"/>
                  </a:ext>
                </a:extLst>
              </a:tr>
              <a:tr h="1209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Деятельность при оказании услуг по улучшению жилищных условий граждан за счет средств ипотечного кредитования и (или) материнского (семейного) капитала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B/02.5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5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extLst>
                  <a:ext uri="{0D108BD9-81ED-4DB2-BD59-A6C34878D82A}">
                    <a16:rowId xmlns:a16="http://schemas.microsoft.com/office/drawing/2014/main" val="2495943999"/>
                  </a:ext>
                </a:extLst>
              </a:tr>
              <a:tr h="1778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Деятельность при оказании услуг по реализации вещных прав и прав требования на объекты недвижимости, не относящиеся к жилой недвижимости, в том числе на строящиеся, и (или) земельные участки, не относящиеся к жилым территориальным зонам (далее - нежилая недвижимость)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>
                          <a:effectLst/>
                        </a:rPr>
                        <a:t>B/03.5</a:t>
                      </a:r>
                      <a:endParaRPr lang="ru-RU" sz="17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700" kern="100" dirty="0">
                          <a:effectLst/>
                        </a:rPr>
                        <a:t>5</a:t>
                      </a:r>
                      <a:endParaRPr lang="ru-RU" sz="17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24214" marR="24214" marT="39836" marB="39836"/>
                </a:tc>
                <a:extLst>
                  <a:ext uri="{0D108BD9-81ED-4DB2-BD59-A6C34878D82A}">
                    <a16:rowId xmlns:a16="http://schemas.microsoft.com/office/drawing/2014/main" val="16543121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2D649A-438C-CF01-54B0-4C559841D7E3}"/>
              </a:ext>
            </a:extLst>
          </p:cNvPr>
          <p:cNvSpPr txBox="1"/>
          <p:nvPr/>
        </p:nvSpPr>
        <p:spPr>
          <a:xfrm>
            <a:off x="1574040" y="48737"/>
            <a:ext cx="10617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Описание трудовых функций, входящих в профессиональный стандарт</a:t>
            </a:r>
          </a:p>
        </p:txBody>
      </p:sp>
    </p:spTree>
    <p:extLst>
      <p:ext uri="{BB962C8B-B14F-4D97-AF65-F5344CB8AC3E}">
        <p14:creationId xmlns:p14="http://schemas.microsoft.com/office/powerpoint/2010/main" val="19406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DBCACC-A106-4787-8B0C-E3EC9D7350B7}"/>
              </a:ext>
            </a:extLst>
          </p:cNvPr>
          <p:cNvSpPr txBox="1"/>
          <p:nvPr/>
        </p:nvSpPr>
        <p:spPr>
          <a:xfrm>
            <a:off x="1505997" y="206353"/>
            <a:ext cx="1039351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n w="158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Ключевые дисциплины, изучаемые будущими юристами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339290-F29C-8863-43C4-D19BB6EBF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615" y="2648160"/>
            <a:ext cx="2772433" cy="416666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B78FCBD-8D9A-390F-BF22-23AB06B76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80898"/>
              </p:ext>
            </p:extLst>
          </p:nvPr>
        </p:nvGraphicFramePr>
        <p:xfrm>
          <a:off x="3538182" y="1269242"/>
          <a:ext cx="6329149" cy="558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9149">
                  <a:extLst>
                    <a:ext uri="{9D8B030D-6E8A-4147-A177-3AD203B41FA5}">
                      <a16:colId xmlns:a16="http://schemas.microsoft.com/office/drawing/2014/main" val="117881710"/>
                    </a:ext>
                  </a:extLst>
                </a:gridCol>
              </a:tblGrid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Конституционное право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1859648239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Иностранный язык в сфере юриспруденции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1986265399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Экологическое право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4138450387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Международное право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2488589944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Криминология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2321064228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Правоохранительные органы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1787025005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Юридическая техника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619177678"/>
                  </a:ext>
                </a:extLst>
              </a:tr>
              <a:tr h="2552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Основы экспертной юридической деятельности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191815235"/>
                  </a:ext>
                </a:extLst>
              </a:tr>
              <a:tr h="2552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Профессиональная этика и антикоррупционное поведение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3373281160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Гражданское право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3888446134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Уголовное право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1845278205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Административное право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895389056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Семейное право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3171115414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Налоговое право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1996645535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Предпринимательское право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4131624727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Финансовое право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1518182912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Международное частное право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3129949912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Уголовный процесс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4097324782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Земельное право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3143041870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Право социального обеспечения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2548741150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Трудовое право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597674229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Арбитражный процесс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2754049513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Гражданский процесс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2101022869"/>
                  </a:ext>
                </a:extLst>
              </a:tr>
              <a:tr h="2308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Криминалистика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73" marR="8773" marT="8773" marB="0" anchor="ctr"/>
                </a:tc>
                <a:extLst>
                  <a:ext uri="{0D108BD9-81ED-4DB2-BD59-A6C34878D82A}">
                    <a16:rowId xmlns:a16="http://schemas.microsoft.com/office/drawing/2014/main" val="1063839600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начало, выпуск, человек, академический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2E7B6467-AD99-FC10-4C2A-8573C22AF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9242"/>
            <a:ext cx="3341455" cy="27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398</Words>
  <Application>Microsoft Office PowerPoint</Application>
  <PresentationFormat>Широкоэкранный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Aptos</vt:lpstr>
      <vt:lpstr>Arial</vt:lpstr>
      <vt:lpstr>Arial Black</vt:lpstr>
      <vt:lpstr>Arial Narrow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48446@officeent.top</dc:creator>
  <cp:lastModifiedBy>pro1384</cp:lastModifiedBy>
  <cp:revision>65</cp:revision>
  <dcterms:created xsi:type="dcterms:W3CDTF">2021-02-26T08:02:11Z</dcterms:created>
  <dcterms:modified xsi:type="dcterms:W3CDTF">2024-04-04T01:46:29Z</dcterms:modified>
</cp:coreProperties>
</file>