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80" r:id="rId2"/>
    <p:sldId id="269" r:id="rId3"/>
    <p:sldId id="312" r:id="rId4"/>
    <p:sldId id="313" r:id="rId5"/>
    <p:sldId id="314" r:id="rId6"/>
    <p:sldId id="266" r:id="rId7"/>
    <p:sldId id="315" r:id="rId8"/>
    <p:sldId id="316" r:id="rId9"/>
    <p:sldId id="318" r:id="rId10"/>
    <p:sldId id="317" r:id="rId11"/>
    <p:sldId id="260" r:id="rId12"/>
    <p:sldId id="295" r:id="rId13"/>
    <p:sldId id="273" r:id="rId14"/>
    <p:sldId id="275" r:id="rId15"/>
    <p:sldId id="270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281" r:id="rId36"/>
    <p:sldId id="282" r:id="rId37"/>
    <p:sldId id="283" r:id="rId38"/>
    <p:sldId id="284" r:id="rId39"/>
    <p:sldId id="285" r:id="rId40"/>
    <p:sldId id="286" r:id="rId41"/>
    <p:sldId id="271" r:id="rId42"/>
    <p:sldId id="289" r:id="rId43"/>
    <p:sldId id="304" r:id="rId44"/>
    <p:sldId id="319" r:id="rId45"/>
    <p:sldId id="320" r:id="rId46"/>
    <p:sldId id="321" r:id="rId47"/>
    <p:sldId id="310" r:id="rId48"/>
    <p:sldId id="311" r:id="rId49"/>
    <p:sldId id="322" r:id="rId5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7964C-051C-4E49-8B01-ABAD2A083C31}" type="datetimeFigureOut">
              <a:rPr lang="ru-RU" smtClean="0"/>
              <a:t>20.11.24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D3CBF-450D-46B9-AE4B-F06E7F6F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3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4B3DAD614F57A32E68FEDDC2FC027E654D260DF182DBED7471209E393D7y5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Итоговое сочинение.</a:t>
            </a:r>
          </a:p>
        </p:txBody>
      </p:sp>
      <p:pic>
        <p:nvPicPr>
          <p:cNvPr id="25610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627784" y="1914685"/>
            <a:ext cx="4500594" cy="410065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сочинение. </a:t>
            </a:r>
            <a:endParaRPr lang="ru-RU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6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П.9.1. </a:t>
            </a:r>
            <a:r>
              <a:rPr lang="ru-RU" dirty="0" smtClean="0">
                <a:solidFill>
                  <a:srgbClr val="FF0000"/>
                </a:solidFill>
              </a:rPr>
              <a:t>Повторно </a:t>
            </a:r>
            <a:r>
              <a:rPr lang="ru-RU" dirty="0">
                <a:solidFill>
                  <a:srgbClr val="FF0000"/>
                </a:solidFill>
              </a:rPr>
              <a:t>допускаются к написанию итогового сочинения </a:t>
            </a:r>
            <a:r>
              <a:rPr lang="ru-RU" dirty="0"/>
              <a:t>(изложения) в дополнительные сроки в текущем году (в первую среду февраля и первую рабочую среду мая):</a:t>
            </a:r>
          </a:p>
          <a:p>
            <a:r>
              <a:rPr lang="ru-RU" dirty="0">
                <a:solidFill>
                  <a:srgbClr val="C00000"/>
                </a:solidFill>
              </a:rPr>
              <a:t>обучающиеся, получившие по итоговому сочинению (изложению) неудовлетворительный результат ("незачет");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участники итогового сочинения (изложения), не явившиеся на итоговое сочинение (изложение) по уважительным причинам (болезнь или иные обстоятельства, подтвержденные документально);</a:t>
            </a:r>
          </a:p>
          <a:p>
            <a:r>
              <a:rPr lang="ru-RU" dirty="0">
                <a:solidFill>
                  <a:srgbClr val="002060"/>
                </a:solidFill>
              </a:rPr>
              <a:t>участники итогового сочинения (изложения), не завершившие написание итогового сочинения (изложения) по уважительным причинам (болезнь или иные обстоятельства, подтвержденные документально).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написания и пересдачи, место проведения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top.oprf.ru/storage/c/2013/12/04/1386135575_887771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87824" y="692696"/>
            <a:ext cx="3240360" cy="2402337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140968"/>
            <a:ext cx="860733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Писать итоговое сочинение выпускники будут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первую среду декабря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своих школах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темам, сформированным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часовым поясам. </a:t>
            </a:r>
          </a:p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3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февраля 2024 г.  и 9 апреля 2024 г. выпускникам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предоставляется возможность пересдачи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(в т.ч. для пропустивших итоговое сочинение (изложение) по уважительной причине).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79503"/>
            <a:ext cx="8543956" cy="1214446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bg1"/>
                </a:solidFill>
                <a:latin typeface="Arial Black" pitchFamily="34" charset="0"/>
              </a:rPr>
              <a:t>Даты проведения  Итогового сочинения </a:t>
            </a:r>
            <a:br>
              <a:rPr lang="ru-RU" sz="31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 Black" pitchFamily="34" charset="0"/>
              </a:rPr>
              <a:t>в 2020-2021 учебном году </a:t>
            </a: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31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22" y="2060848"/>
            <a:ext cx="8229600" cy="4525963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→ </a:t>
            </a:r>
            <a:r>
              <a:rPr lang="ru-RU" sz="5400" b="1" dirty="0" smtClean="0">
                <a:solidFill>
                  <a:srgbClr val="C00000"/>
                </a:solidFill>
              </a:rPr>
              <a:t>4 </a:t>
            </a:r>
            <a:r>
              <a:rPr lang="ru-RU" sz="5400" b="1" dirty="0" smtClean="0">
                <a:solidFill>
                  <a:srgbClr val="C00000"/>
                </a:solidFill>
              </a:rPr>
              <a:t>декабря </a:t>
            </a:r>
            <a:r>
              <a:rPr lang="ru-RU" sz="5400" b="1" dirty="0" smtClean="0">
                <a:solidFill>
                  <a:srgbClr val="C00000"/>
                </a:solidFill>
              </a:rPr>
              <a:t>2024 </a:t>
            </a:r>
            <a:endParaRPr lang="ru-RU" sz="5400" b="1" dirty="0" smtClean="0">
              <a:solidFill>
                <a:srgbClr val="C00000"/>
              </a:solidFill>
            </a:endParaRPr>
          </a:p>
          <a:p>
            <a:r>
              <a:rPr lang="ru-RU" sz="5400" b="1" dirty="0" smtClean="0">
                <a:solidFill>
                  <a:srgbClr val="C00000"/>
                </a:solidFill>
              </a:rPr>
              <a:t>→ </a:t>
            </a:r>
            <a:r>
              <a:rPr lang="ru-RU" sz="5400" b="1" dirty="0">
                <a:solidFill>
                  <a:srgbClr val="C00000"/>
                </a:solidFill>
              </a:rPr>
              <a:t>5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</a:rPr>
              <a:t>февраля </a:t>
            </a:r>
            <a:r>
              <a:rPr lang="ru-RU" sz="5400" b="1" dirty="0" smtClean="0">
                <a:solidFill>
                  <a:srgbClr val="C00000"/>
                </a:solidFill>
              </a:rPr>
              <a:t>2024 </a:t>
            </a:r>
            <a:endParaRPr lang="ru-RU" sz="5400" b="1" dirty="0" smtClean="0">
              <a:solidFill>
                <a:srgbClr val="C00000"/>
              </a:solidFill>
            </a:endParaRPr>
          </a:p>
          <a:p>
            <a:r>
              <a:rPr lang="ru-RU" sz="5400" b="1" dirty="0" smtClean="0">
                <a:solidFill>
                  <a:srgbClr val="C00000"/>
                </a:solidFill>
              </a:rPr>
              <a:t>→ </a:t>
            </a:r>
            <a:r>
              <a:rPr lang="ru-RU" sz="5400" b="1" dirty="0" smtClean="0">
                <a:solidFill>
                  <a:srgbClr val="C00000"/>
                </a:solidFill>
              </a:rPr>
              <a:t>9 апреля 2024</a:t>
            </a:r>
            <a:endParaRPr lang="ru-RU" sz="54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368063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Источник: http://www.ctege.info/itogovoe-sochinenie-2017/napravleniya-tem-itogovogo-sochineniya-2016/2017.html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Источник: http://www.ctege.info/itogovoe-sochinenie-2017/napravleniya-tem-itogovogo-sochineniya-2016/2017.html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3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Объем работы и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 для написания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://www.mincom.gov.az/assets/Uploads/yaziinsha4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3816424" cy="2328019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2925820"/>
            <a:ext cx="85689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выставлении оценки учитывается объем сочинения.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Рекомендуемое количество слов – 350.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 сочинении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менее 250 слов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подсчёт включаются все слова,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 и служебные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то такая работа считается невыполненной и оценивается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баллов.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часа 55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минут + </a:t>
            </a:r>
            <a:r>
              <a:rPr lang="ru-RU" sz="2800" dirty="0">
                <a:solidFill>
                  <a:srgbClr val="002060"/>
                </a:solidFill>
              </a:rPr>
              <a:t>15 минут — дадут до начала экзамена, чтобы выбрать тему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Границы свободы в сочинении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2900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обоснования своей позиции выпускнику следует привести в сочинении не менее двух ссылок на произведения русской и мировой литературы.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ng.ru/upload/resize_cache/iblock/351/450_320_1/66-8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3643338" cy="243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сочинения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8572527" y="2228671"/>
            <a:ext cx="45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71349"/>
            <a:ext cx="83204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Результатом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итогового сочинения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быть зачет или незачет.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сдаче ЕГЭ допустят только учеников, получивших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зачет.</a:t>
            </a:r>
          </a:p>
        </p:txBody>
      </p:sp>
      <p:sp>
        <p:nvSpPr>
          <p:cNvPr id="8198" name="AutoShape 6" descr="data:image/jpeg;base64,/9j/4AAQSkZJRgABAQAAAQABAAD/2wCEAAkGBw8PDw8OEBANDw4QDw8ODg8ODw8NDQ8PFBUWFhQVFRQYHCkgGBooGxQUITEhJS0rLi4uFx81ODYsNygtLisBCgoKDg0OGxAQGy8kICUsMCwsLCwsLCwtNTQsLywsLCwsLCwsLCwsLywsLCwsLCwsLCwsLCwsLCwsLCwsLCwsLP/AABEIAMIBAwMBEQACEQEDEQH/xAAbAAEAAgMBAQAAAAAAAAAAAAAAAQIDBQYEB//EAD8QAAIBAwIDBQMKBAQHAAAAAAABAgMEERIhBTFBBhNRYXEigZEHFCMyQlJyobHBQ2LR4TOCkvEVFnOywtLw/8QAGwEBAAIDAQEAAAAAAAAAAAAAAAQFAQIDBgf/xAAxEQEAAgEDAwIDBwQDAQAAAAAAAQIDBBEhEjFBBVETIpEyYXGBobHRI8Hh8EJS8RT/2gAMAwEAAhEDEQA/APuIAAAAAAAAAAAAAAAAAAAAAAAAAAAAAAAAAAAAAAAAAAAAAAAAAAAAAAAAAAAAAAAAAAAAAAAAAAAAAAAAAAAAAAAAAAAAAB5rm8UPZS1S8Fsl6sg6vX0wfL3t7fy648M257Q8c7yt0cF5aW/3Km/qmp7xER+X+UiMOPzuxx4zKDxVitP34Z29Ym+D1uYt05q/nH8N50cXj+nPPtLb0qkZRUotSi1lNbpov6XresWrO8SgWrNZ2lY2YAAAAAAAAAAAAAAAAAAAAAAAAAAAAAAADBe1+7pyn1S29XsvzI+rzxgw2ye3+w6YsfXeKtVR5Ze7e7fizyeO02mbW5mU6/tDLJbZO1+I3c47tZxCSwV2WeUzBE7q9luIONZ2zfszTnT8prmvet/cXfomomJnDPbvH92vqOGJrGSO/aXWHpFOAAAAAAAAAAAAAAAAAAAAAAAAAAAAAAAGq7SyxQT6KpDPp/vgqfWt/wD5Z/GE3QRvl2+6WqoXiweWrk2Tb4eU1b7YzbNMwxXBy1V3dZOPMym48ezz8Dp1Z3lCrGEnSpzk5z5RS0yXv59C79JwXnLF4jiPLhr8tIxTSZ59ndyu/BfE9SoFPnUvL4AZaV1nZ7efQD0gAAAAAAAAAAAAAAAAAAAAAAAAABhq3VOH1pxXq1k4ZNThx8XtEfm3rivbtCkL+jLlVp/6kjFNXgv9m8T+bacGSO9Z+iOIWyr0Z0sr2o4T54lzT+ODOfFXPimk+TFknFeLez567qVOcqVRONSDxJP9V4o8Tm018dpraOYekpauSsWgd5lpLLbeElu2znXFMztDbaIjeW84dwTOJ193zVPovxePoej0Po9a7Xzcz7fz7qjU+oTPy4vr/DdxiksJJJcktki+iIiNoVczvzLHWrwgsykl6gaa/wC01Om9MITqz6Rjz9X1SMbwbSx0eO3Mnn5qlHzqJSMjc8J4/CpPuZqVKr0jPr6PkzWLRvs26Z23b02agAAAAAAAAAAAAAAAAAAAAAADxX1w17EXh/aa6LwKj1LWTT+ljnnzPskYccfalp7ucYroeayTEJ+KJtLR3E030I226ypEw8veyh9SUo/hk4/odseS9PszMfhLaaVt9qN2q45KrW0zc5znH2Vn2pY8M82S6575J2vO7WMdKR8sbOq7J8CdvBVa3tXElnHSlF9F5+LPSaPRVxR1zHzfso9XqpyT0xPH7uibSWXhJbtvZJFghOZ4j2toxnog5d2tpVklLfwguvqQr67HF+nv98JVdLea9UtdC7q3cn3eqjQTw5ve4qe/7C9NzfHlnNM9PFY8+Zc7UjH9rmW0suHwprEYpePVt+LfUlRER2cZndsKdJGWHg45TSVKp9uE04vzw/3SOd6xM1n729ZmIl19hV10qc/vQi/yN2rOAAAAAAAAAAAAAAAAAAAAABjr1FCLk+n5vocs+aMOObz4bUr1Ts01SeE5Pm92ePyZJtM3t3lYVrvxDmuL3+MtvkQ4ib2WmHHFYc9Liye+SRGCXXqg/wCIrxM/Bk6odB2Rte+k7iSzCD00/Bz6v3fuW/pWj3t8W3aO34/4VvqGo2r8Ovnu66TSWXslu2ehUz592m7SSrydGk2qKel42daS/wDEqdXqZtvSnbzKw0+GKR127+Iailb/AGpbvoukfQqpt4hLiJtO8uo7MVouEqf2oy1Y8Yv+5dem5Imk08wga3HMWi3h0EYlkhM0YgaHtBNzq06Md8Zm/V+xBfFy+Br5beHcWlLRThD7sYx+CMsMoAAAAAAAAAAAAAAAAAAAAAGr4lXzLR0ju/xf/fqee9W1PVeMUdo5n8UzBj2r1e7S8Ru1hpFDkvvxCxwYud3zftfxJ5VKL3e8vKJO0WH/AJSk579MdMOfp3EsYJ80hG65ZVWka9MM9cvrPYy9p/N6dttGpCO6ezk3vJ+uWyw9P1VbR8KeJjt9/wDlA1mC0T8TvEsXbHiE9HzajnXUag2ui5yfw/UsMsWmvTXvKJj2i29vDj3aqlUcHziklnwxnJRauvTfojtH+7rTD89eqfL1RWSF2d4h6LXVTnGpB4kuXg/FPyN8ea2O0WqxesXr02djw68jWjlbSX1o9U/6HpNNqaZ6717+YU2bDbFO09kcY4lC1oupLeT9mnBfWqVHyijtadocojdzvZ69p07m2dxJzrXVaTyuSnuov8CeIr+zOEZ6cR7y7fCtO8+z6aSHEAAAAAAAAAAAAAAAAAAAABEnhN+CyYmdo3ZiN5cXcXTll53k3J+8+f5M05LTafM7vQ48UV4aTiNacU3u1h8t2Zx1iZSo2h81u7h1akpvm3y8F0Rf46dNYrCuvfqtMy9PDuHV6zSp0qs8vC0Qk1n15G01tPEQxvEd5dvwfsFVliVw1SWU1CLUpvxy+S/M74tDe3N+HDJrKRxXlur/AIbFV5PVpqOMalKcHpm5JqMovG3WLz/N5EzJocWSertPvCLTV5KR0949mOytXKpOpKWt6mk8beePeTEVl4vwVV4qUcRrRXsvpJfdZF1WljNG8d0nT6icc7T2c7TjKEnCacZx2afM89lx2pO0wt62i0bw99NEdrL0wcqS75NwUft9PTz9CTpa5ZyR8Lv/AL3cstqRWevs1vFr+dzLvpQn3dPMKcIRcpuT5pY+28LL+yvzu8+Wbx0x28zH7R/dBxY9p3n8v5l6eynAbi5uqVzVpTp0qUo1HKpFwzp+pTpp74zjf16kXTYMuTLF7RtEf7CVmy0pj6azvMvqRcqsAAAAAAAAAAAAAAAAAAAABEllY8djExvGxHD5hxrjVtZznTq1Y6oSa0w9ubXTZeXieLn0zP8AEmlY4ie/h6Ouek0i3u2NtCNanGpHeMoqS26NZRCmlqzMT4bTl2fPe23Au5n38ZS7ucsTj0hN+nRl/wCl6qLx8Oe8fq45af8AKHQ/JZx1KnVtaj/wnGdJt793PZx90sf6i9xSq9VXaYmHVXnaanhqn7Wz3I2X1HBj433n7jHost+dtvxaWne3FxVVdR+hpzdKT6qU4tx92Yr4oxp9ZbNfeI+XfZtm0tcVeZ57t5wyKdOLjusIsImJjeEKYmOJbCMTLDx8Y4fTq03KWIzgm4z6ryfivIi6rBTLSd+8eUjT5bUtx2nw5VX1OjhVMynz7qL9v/M/sr138ilpobT82SemPv7/AEWGTUV36acy3thw664lolWSt7SDzCEFpbX8ud/8z39C2x4t69NY6a/rP8fur7Wis7zzP6O1srOnQhGnTiowisJImVrFY2hxmZmd5egywAAAAAAAAAAAAAAAAAAAB5OI8Tt7aHeV61KjDxqTUc+nj7jEzEMxWZ7OD438rVtTzC0pVLmfJTnmlRz7/afwRznLHhIppbT9rhwXGu2PE73KqV3RpP8AhUPoo482vafvZym8ylUwUr4c5phH+Z+Zq6vpXYfi+u0Uc70pOk/wreP5PHuPMepYpx55mO1uUrHWL1/Bj7WV4zt6kG17S2/F0/M56GJrmrZ2yRtjmHJcEpd1JtSlmS0t8ts5/YuNVqJtXprwiYsXO9nWUF7PuKW3dPh3HYWzjKxnqWVWq1G/RYiv+09P6XTbBv7yovULb5tvaHnveDXNCTlR1Si3l6MNP1g+voTZx871nb9voiRfjaY3ebvb97KOH/0Hn9Tbpt/2/Rr1V9v1X/5fvbhfS1amH95qnFe6O4tWduO5FuW14P2OtbdqUl3s1unJeyn5ROdNPWs9VuZ95bWyzMbRxDokju5pAAAAAAAAAAAAAAAAAAFZySTbaSW7beEl6gcnx35RuG2uYqq7mqtu7t8VN/Of1V8TSbxDtTBezguL/KVxK5zG2hC0pv7S+krY/FJYXuRynLM9kmmmrHflx13mpN1LitUrVHzc5yqS+LOc8pEREdnnlcpbQSX6hndays7i6noo06tab6U4uWPXHIzFZlpbJEd3c8C+Sa6q4ldVIW8OsI4q1v8A1X5nWMXujX1Ps21LgNvZqdOn3n1mpTc25SabSb6Hj9ZqcmXNMT4mYj6rjTV2rvHlyfGp66vdwUnjxeyJOCOmvVLbJO87Qmz4VU2a5+gvnqzXFMNqpSpx0zTTx8SNxad4dOz6j2Qp6bC25bw17fzNy/c9Zoq9OCsfc85q7b5rfi3BKRwAAAAAAAAAAAAAAAAAAAAAABx/yq2Eq3DpYlKMaVWnVq6c701mMsrqlqz7jnkj5XfTzEX5fE3VoU9oR1P70v6EdYvPVvJzeN99kl/QbMTaIb/gfYLiV5iSpOjTf8S4zTWPKP1n8DpGOZcL56w+h8C+Sizo4lczndT5uP8AhUc+i3fxOkY4hGtntPZ3VlY0aEFTo06dKC5RpxUF+R02cZmZ7vQGHzbtXN0alZPpJyXmpbr9TxmpwTXVXrPvv9eXo9NeJw1mPb9nOdl7NV5SnLduRjVXmkRWG9J2ibO4o8KjGOUiH8O0xvLjbUzM7NLx+0Tpy8YpteqM4bdN9kmluqGHsF2yjRmrSvLFCb+im+VKb6P+Vv4P1PT6HPOP+nbt4Veswxf56931QuFUAAAAAAAAAAAAAAAAAAAAAAAMdejGpCVOaUoTi4Si+Ti1hoETs+X23yQR76bq3L+b6m6cacfpXDopSeyfxOUYkqdTMx2dzwTsnYWWO5oQU1/En9JV/wBT5e46RWIcLXtbu3ZloAAAHPdr+znz2nmElCvFYi5Z0TX3ZY/UhavR1zbWji0JWm1M4uJ7S5Ls32bu7KrL5wqahNexomp5kufoUHqWntj6Zt5WGPPW9ZirrpyWnBDm3y7OMRzu5vjdRaZejI1ObrPDG0PllGOX5F/adkevL652A7Qy0QtK8s4SjQqSe7XSEn+j9xL0WuibfCv+U/2Q9XpNo+JT8/5d2W6sAAAAAAAAAAAAAAAAACAAAAAAAAAAAAAAaHjtX6aEfuwz75P+x5f13JvmrX2j9/8AxZ6Ov9OZ95a24uNilmyZTHy5vi8atZOjRWurOMlCOcZeG/2JOjxTkyREJOS0Y8czLg7Km84aaaeGmsNNc014lpl4R8XLt+C22YFRmv8AMl9ofQOAcTc13NR/SxXsyf8AEiv3PSel+o/Hj4d/tR+v+fdR6zSxSeunaf0bkuEAAAAAAAAAAAAAAAAAAIyAyAyAyBGQGQGQIyA1ANQEagOW4nW1V6r8Gor3L+uTxXqmTr1V/u4+i801NsNfq1lzUK+OUylWhnfVKVZVaU9E6abUsRljO3JrHVljpslsUxavdnLSuSOm3Zzt/wAV7+772cacZzwpypx0RnP7zXiywzWtlr1T3RsVK456Y7O+7O0lpSfVFJO1r7S66iZiOGyu4OGJxeJReYtdGhvbFeL17w4Yp6vlt2l0tjdqrThUW2qOWvB8mvjk9zp80ZsVckeYUubHOO80nwz6zs5p1ANQE5AZAZAZAnIDIDIDIDIEgAK5AjIDIEZAjUBGoCNYEOYFXUAq6oFXXQGOV0lv4bmJnaN2Yjfhysqmcy+83L47nz3JfrvNveZl6WK7REezw3lTCZmkcutYcjxG7xGpvvJ49y/3LPFj3mGl7bNFQipzXqTbT01R68y+mcEm4Qim84SKHLPz7pOSvVD3X14tLNN5tLnixbS2/AK2m3pp83qnjwUm2vyPbenY5x6akT+P15UmtvFs9pj8Po2SuUTUVZXAFlXAsqwEqqBZVALKYE6wJ1ATqAnIDIE5AZApkCMgQ5AVcgKuYFHMCjqgYpVgMUq4GGdyB56l2B47i82azzTRw1MTOG8V77T+zph2+JXf3h5M7HgXpduWo4vWxFkjDXeXTw5m64bGay86msvDxuezw6ekYq1tHh5vLqLTktas+Wu/4dOnLVF5x0Zpk0VLRtE7N8estWeY3b6z47OCSlSnt1jiSKjL6Lkmd6zErCnqWKftRMPTS4o601qp1FBbvKSz/Y7aX0bpt1ZZ/KHLP6lE12xx+bqLW/ykXyoe+ndMDPC4AzRrgZI1gMsawGSNUC6qAZFUAspgWUwLKQFlICdQE5Ao2BVsCrkBRyApKQGKUwMUpgYJzAwTmB56kmB5auQPDcQm+QGvde5hlOEZx6PViXvKPU+i0vfqxztv4WmD1Ga12vG/3tbeRuKrWYqMfXU2ddJ6VXDPVed2uo9Rm9emkbLQtZ9S3VrPC08gPRCzXgB6aVql0A9dKngD1QAzwYGaMgMsZAZoyAyxkBkjIDJGQGRSAupAXUgLKQFkwJyBDYFWwKNgY5MDHJgY5AYpAYpIDFKIGKUAKOmBjdECkrZMDG7NeAFXZLwAj5ogLK2AsrcC6ogXjSAyRpgZIwAyRiBkjEDJFAZEBkQF0BdAXQFkBZMCwBgUYFWBRoCjQFGgMbiBRwAq6YFHTAjugI7oCO6Ad0BHcgR3IDuQHcgSqQEqkBZUgLKmBZQAsoAXUQLKIF0gLJAXSAsgLICUBYCWBDQFWgKtAVcQKuIFXECrgBDgBGgCNAEaAHdgNADQBHdgO7Ad2A7sCdADQBOgCdAFlECVECVECyiBKQFkgJSAskBKAkCwEYAjAENAVwBGAIwA0gRpAjSA0gRpAaQGkBpAjSA0gNADSBOkBpAaQJ0gTpAaQJwBOAJwBOAJwBOAJwAAsBAEAQAAgCAIAAAIAAAAEAAAAAAAkAAAASBIBASAAkCUBI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://4.bp.blogspot.com/-HDF3rx32mX4/UjBTSSCvgHI/AAAAAAAAAxg/ocqhPqlB-NA/s1600/Remove-Add-to-Compare-Link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23872"/>
            <a:ext cx="2919838" cy="291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60" y="188640"/>
            <a:ext cx="8229600" cy="6663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Инструкция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11144" cy="5877272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Выберите только </a:t>
            </a:r>
            <a:r>
              <a:rPr lang="ru-RU" sz="2000" dirty="0" smtClean="0">
                <a:solidFill>
                  <a:srgbClr val="FF0000"/>
                </a:solidFill>
              </a:rPr>
              <a:t>ОДНУ</a:t>
            </a:r>
            <a:r>
              <a:rPr lang="ru-RU" sz="2000" dirty="0" smtClean="0"/>
              <a:t> из предложенных тем итогового сочинения, а затем напишите сочинение-рассуждение на эту тему. Рекомендуемый объём − от 350 слов. Если в сочинении менее 250 слов (в подсчёт включаются все слова, в том числе и служебные), то за работу ставится «незачёт».</a:t>
            </a:r>
          </a:p>
          <a:p>
            <a:r>
              <a:rPr lang="ru-RU" sz="2000" dirty="0" smtClean="0"/>
              <a:t>Сформулируйте </a:t>
            </a:r>
            <a:r>
              <a:rPr lang="ru-RU" sz="2000" dirty="0"/>
              <a:t>свою точку зрения и аргументируйте свою позицию, выстраивая </a:t>
            </a:r>
            <a:r>
              <a:rPr lang="ru-RU" sz="2000" dirty="0">
                <a:solidFill>
                  <a:srgbClr val="FF0000"/>
                </a:solidFill>
              </a:rPr>
              <a:t>рассуждение</a:t>
            </a:r>
            <a:r>
              <a:rPr lang="ru-RU" sz="2000" dirty="0"/>
              <a:t> в рамках заявленной темы </a:t>
            </a:r>
            <a:r>
              <a:rPr lang="ru-RU" sz="2000" dirty="0">
                <a:solidFill>
                  <a:srgbClr val="FF0000"/>
                </a:solidFill>
              </a:rPr>
              <a:t>на основе не менее одного произведения отечественной или мировой литературы </a:t>
            </a:r>
            <a:r>
              <a:rPr lang="ru-RU" sz="2000" dirty="0"/>
              <a:t>(количество привлеченных произведений не так важно, как глубина раскрытия темы с опорой на литературный материал). </a:t>
            </a:r>
            <a:endParaRPr lang="ru-RU" sz="2000" dirty="0" smtClean="0"/>
          </a:p>
          <a:p>
            <a:r>
              <a:rPr lang="ru-RU" sz="2000" dirty="0" smtClean="0"/>
              <a:t>Продумайте композицию сочинения. Обращайте внимание на речевое оформление и соблюдение норм грамотности. Сочинение пишите </a:t>
            </a:r>
            <a:r>
              <a:rPr lang="ru-RU" sz="2000" dirty="0" smtClean="0">
                <a:solidFill>
                  <a:srgbClr val="FF0000"/>
                </a:solidFill>
              </a:rPr>
              <a:t>чётко и разборчиво</a:t>
            </a:r>
            <a:r>
              <a:rPr lang="ru-RU" sz="2000" dirty="0" smtClean="0"/>
              <a:t>.</a:t>
            </a:r>
          </a:p>
          <a:p>
            <a:endParaRPr lang="ru-RU" sz="2400" dirty="0"/>
          </a:p>
          <a:p>
            <a:pPr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789040"/>
            <a:ext cx="227687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5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Что требуется при написании сочинения?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defRPr/>
            </a:pPr>
            <a:r>
              <a:rPr lang="ru-RU" dirty="0" smtClean="0"/>
              <a:t>Мыслить и доказывать свою позицию;</a:t>
            </a:r>
          </a:p>
          <a:p>
            <a:pPr marL="285750" indent="-285750" algn="just">
              <a:defRPr/>
            </a:pPr>
            <a:r>
              <a:rPr lang="ru-RU" dirty="0" smtClean="0"/>
              <a:t>Рассуждать с опорой на самостоятельно выбранные произведения отечественной и мировой литературы;</a:t>
            </a:r>
          </a:p>
          <a:p>
            <a:pPr marL="285750" indent="-285750">
              <a:defRPr/>
            </a:pPr>
            <a:r>
              <a:rPr lang="ru-RU" dirty="0" smtClean="0"/>
              <a:t>Письменно оформить свою речь.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128" y="3429000"/>
            <a:ext cx="227687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0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Что проверяют?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Начитанность выпускника</a:t>
            </a:r>
            <a:r>
              <a:rPr lang="ru-RU" dirty="0" smtClean="0"/>
              <a:t>, личностную зрелость и умение </a:t>
            </a:r>
            <a:r>
              <a:rPr lang="ru-RU" dirty="0" smtClean="0">
                <a:solidFill>
                  <a:srgbClr val="FF0000"/>
                </a:solidFill>
              </a:rPr>
              <a:t>рассуждать с опорой на литературный материал</a:t>
            </a:r>
            <a:r>
              <a:rPr lang="ru-RU" dirty="0" smtClean="0"/>
              <a:t> по избранной теме.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Удачное обращение к литературному материалу,  выбор для раскрытия темы произведения (-</a:t>
            </a:r>
            <a:r>
              <a:rPr lang="ru-RU" dirty="0" err="1" smtClean="0">
                <a:solidFill>
                  <a:srgbClr val="FF0000"/>
                </a:solidFill>
              </a:rPr>
              <a:t>ий</a:t>
            </a:r>
            <a:r>
              <a:rPr lang="ru-RU" dirty="0" smtClean="0">
                <a:solidFill>
                  <a:srgbClr val="FF0000"/>
                </a:solidFill>
              </a:rPr>
              <a:t>), которое (-</a:t>
            </a:r>
            <a:r>
              <a:rPr lang="ru-RU" dirty="0" err="1" smtClean="0">
                <a:solidFill>
                  <a:srgbClr val="FF0000"/>
                </a:solidFill>
              </a:rPr>
              <a:t>ые</a:t>
            </a:r>
            <a:r>
              <a:rPr lang="ru-RU" dirty="0" smtClean="0">
                <a:solidFill>
                  <a:srgbClr val="FF0000"/>
                </a:solidFill>
              </a:rPr>
              <a:t>) соответствовало(-и) бы проблематике сочинения.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Что приветствуется?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Нешаблонность</a:t>
            </a:r>
            <a:r>
              <a:rPr lang="ru-RU" b="1" dirty="0" smtClean="0"/>
              <a:t>, личностное начало, глубина мысли, умение рассуждать на предложенную тему, выбирать убедительный путь ее раскрытия.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128" y="3429000"/>
            <a:ext cx="227687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62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.ntv.ru/home/news/20131231/pu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3786214" cy="251251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206" y="2924944"/>
            <a:ext cx="821537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2014/2015 учебного года, в число выпускных экзаменов в российских школах вернулось сочинение. Соответствующее поручение президент РФ В. Путин дал правительству в декабре 2013 года. 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Нужно избегать в сочинении…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Отступления от темы;</a:t>
            </a:r>
          </a:p>
          <a:p>
            <a:r>
              <a:rPr lang="ru-RU" dirty="0" smtClean="0"/>
              <a:t>Поверхностного характера суждений;</a:t>
            </a:r>
          </a:p>
          <a:p>
            <a:r>
              <a:rPr lang="ru-RU" dirty="0" smtClean="0"/>
              <a:t>Категоричности рассуждений;</a:t>
            </a:r>
          </a:p>
          <a:p>
            <a:r>
              <a:rPr lang="ru-RU" dirty="0" smtClean="0"/>
              <a:t>Искажения художественного текста;</a:t>
            </a:r>
          </a:p>
          <a:p>
            <a:r>
              <a:rPr lang="ru-RU" dirty="0" smtClean="0"/>
              <a:t>Пересказа текста;</a:t>
            </a:r>
          </a:p>
          <a:p>
            <a:r>
              <a:rPr lang="ru-RU" dirty="0" smtClean="0"/>
              <a:t>Избегать повторов одних и тех же мыслей…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6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Что должно обязательно быть в сочинении?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 структуре - три и более частей в сочинении.</a:t>
            </a:r>
          </a:p>
          <a:p>
            <a:pPr indent="342900" algn="just"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  <a:defRPr/>
            </a:pPr>
            <a:r>
              <a:rPr lang="ru-RU" b="1" i="1" dirty="0" smtClean="0">
                <a:solidFill>
                  <a:srgbClr val="000000"/>
                </a:solidFill>
                <a:ea typeface="Calibri"/>
                <a:cs typeface="Times New Roman"/>
              </a:rPr>
              <a:t>Вступление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 – отправная точка рассуждения, в нем воспроизводится констатирующая часть темы и в общем виде намечается главная мысль сочинения, ответ на вопрос темы</a:t>
            </a:r>
          </a:p>
          <a:p>
            <a:pPr indent="342900" algn="just"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ea typeface="Calibri"/>
                <a:cs typeface="Times New Roman"/>
              </a:rPr>
              <a:t>Основная часть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 – постепенное «сужение кругов» вокруг главного тезиса или ключевого понятия, приводящее к формулированию ответа и сопровождающееся литературными примерами</a:t>
            </a:r>
          </a:p>
          <a:p>
            <a:pPr indent="342900" algn="just"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  <a:defRPr/>
            </a:pPr>
            <a:r>
              <a:rPr lang="ru-RU" b="1" i="1" dirty="0" smtClean="0">
                <a:solidFill>
                  <a:srgbClr val="000000"/>
                </a:solidFill>
                <a:ea typeface="Calibri"/>
                <a:cs typeface="Times New Roman"/>
              </a:rPr>
              <a:t>Заключение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  – обобщение, перекликающееся по смыслу со вступлением и основной частью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744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Что должно обязательно быть в сочинении?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166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 жанру – сочинение – рассуждение: тезис, доказательства, вывод;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сочинении привлечение литературных аргументов обязательно! (По критерию №2 – только наличие литературного  примера без опоры на рассуждение  - приведёт к «незачёту»;</a:t>
            </a:r>
          </a:p>
          <a:p>
            <a:r>
              <a:rPr lang="ru-RU" sz="2000" dirty="0" smtClean="0"/>
              <a:t>Лучше, когда два литературных аргумента: подстраховаться вторым аргументом на случай, если первый окажется неудачным и не будет засчитан. Наличие второго аргумента позволяет увеличить объем сочинения, что особенно актуально для тех, кому трудно разворачивать рассуждение;</a:t>
            </a:r>
          </a:p>
          <a:p>
            <a:r>
              <a:rPr lang="ru-RU" sz="2000" dirty="0" smtClean="0"/>
              <a:t>Логическая связь всех частей сочинения, тезис должен быть связан с выводом и т. д. В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выводе  кратко повторить то, что уже было сказано в основной части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Чтобы литературные примеры подкреплялись аргументацией, а не были в сочинении «сами по себе»;</a:t>
            </a:r>
          </a:p>
          <a:p>
            <a:r>
              <a:rPr lang="ru-RU" sz="2000" dirty="0" smtClean="0"/>
              <a:t>Чтобы подобранный литературный материал способствовал раскрытию темы;</a:t>
            </a:r>
          </a:p>
          <a:p>
            <a:r>
              <a:rPr lang="ru-RU" sz="2000" dirty="0" smtClean="0"/>
              <a:t>Чтобы аргументы доказывали высказанную ранее мысль выпускника…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Использование орфографического словаря! 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85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Это обеспечит: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Допуск  к ГИА  </a:t>
            </a:r>
            <a:r>
              <a:rPr lang="ru-RU" altLang="ru-RU" dirty="0" smtClean="0"/>
              <a:t>( «зачет-незачет»), оценки нет, баллы не предусмотрены.</a:t>
            </a:r>
            <a:endParaRPr lang="ru-RU" dirty="0" smtClean="0"/>
          </a:p>
          <a:p>
            <a:pPr marL="285750" indent="-285750" algn="just"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marL="285750" indent="-285750" algn="just"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Наличие индивидуальных достижений при поступлении в вузы </a:t>
            </a:r>
            <a:r>
              <a:rPr lang="ru-RU" altLang="ru-RU" dirty="0" smtClean="0"/>
              <a:t>абитуриентов (оценка вуза: до 10 баллов к ЕГЭ) Какие требования предъявляются к сочинениям.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943328"/>
            <a:ext cx="2520280" cy="168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73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14290"/>
            <a:ext cx="8820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C00000"/>
                </a:solidFill>
              </a:rPr>
              <a:t>Подготовка </a:t>
            </a:r>
            <a:r>
              <a:rPr lang="ru-RU" sz="4000" dirty="0">
                <a:solidFill>
                  <a:srgbClr val="C00000"/>
                </a:solidFill>
              </a:rPr>
              <a:t>к итоговому сочинению </a:t>
            </a:r>
            <a:r>
              <a:rPr lang="ru-RU" sz="4000" dirty="0" smtClean="0">
                <a:solidFill>
                  <a:srgbClr val="C00000"/>
                </a:solidFill>
              </a:rPr>
              <a:t>предполагает проработку </a:t>
            </a:r>
            <a:r>
              <a:rPr lang="ru-RU" sz="4000" dirty="0">
                <a:solidFill>
                  <a:srgbClr val="C00000"/>
                </a:solidFill>
              </a:rPr>
              <a:t>10 подразделов, которые структурно объединены в три крупных </a:t>
            </a:r>
            <a:r>
              <a:rPr lang="ru-RU" sz="4000" dirty="0" smtClean="0">
                <a:solidFill>
                  <a:srgbClr val="C00000"/>
                </a:solidFill>
              </a:rPr>
              <a:t>раздела: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78497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C00000"/>
                </a:solidFill>
              </a:rPr>
              <a:t>Духовно-нравственные ориентиры в жизни человека </a:t>
            </a:r>
            <a:endParaRPr lang="ru-RU" sz="4400" dirty="0" smtClean="0">
              <a:solidFill>
                <a:srgbClr val="C00000"/>
              </a:solidFill>
            </a:endParaRPr>
          </a:p>
          <a:p>
            <a:r>
              <a:rPr lang="ru-RU" sz="3600" dirty="0" smtClean="0"/>
              <a:t>1.1</a:t>
            </a:r>
            <a:r>
              <a:rPr lang="ru-RU" sz="3600" dirty="0"/>
              <a:t>. Внутренний мир человека и его личностные качества. </a:t>
            </a:r>
            <a:endParaRPr lang="ru-RU" sz="3600" dirty="0" smtClean="0"/>
          </a:p>
          <a:p>
            <a:r>
              <a:rPr lang="ru-RU" sz="3600" dirty="0" smtClean="0"/>
              <a:t>1.2</a:t>
            </a:r>
            <a:r>
              <a:rPr lang="ru-RU" sz="3600" dirty="0"/>
              <a:t>. Отношение человека к другому человеку (окружению), нравственные идеалы и выбор между добром и злом. </a:t>
            </a:r>
            <a:endParaRPr lang="ru-RU" sz="3600" dirty="0" smtClean="0"/>
          </a:p>
          <a:p>
            <a:r>
              <a:rPr lang="ru-RU" sz="3600" dirty="0" smtClean="0"/>
              <a:t>1.3</a:t>
            </a:r>
            <a:r>
              <a:rPr lang="ru-RU" sz="3600" dirty="0"/>
              <a:t>. Познание </a:t>
            </a:r>
            <a:r>
              <a:rPr lang="ru-RU" sz="3600" dirty="0" smtClean="0"/>
              <a:t>человеком </a:t>
            </a:r>
            <a:r>
              <a:rPr lang="ru-RU" sz="3600" dirty="0"/>
              <a:t>самого себя. </a:t>
            </a:r>
            <a:endParaRPr lang="ru-RU" sz="3600" dirty="0" smtClean="0"/>
          </a:p>
          <a:p>
            <a:r>
              <a:rPr lang="ru-RU" sz="3600" dirty="0" smtClean="0"/>
              <a:t>1.4</a:t>
            </a:r>
            <a:r>
              <a:rPr lang="ru-RU" sz="3600" dirty="0"/>
              <a:t>. Свобода человека и ее ограничения. </a:t>
            </a:r>
            <a:endParaRPr lang="ru-RU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494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C00000"/>
                </a:solidFill>
              </a:rPr>
              <a:t>Семья</a:t>
            </a:r>
            <a:r>
              <a:rPr lang="ru-RU" sz="4400" dirty="0">
                <a:solidFill>
                  <a:srgbClr val="C00000"/>
                </a:solidFill>
              </a:rPr>
              <a:t>, общество, Отечество в жизни человека </a:t>
            </a:r>
            <a:endParaRPr lang="ru-RU" sz="4400" dirty="0" smtClean="0">
              <a:solidFill>
                <a:srgbClr val="C00000"/>
              </a:solidFill>
            </a:endParaRPr>
          </a:p>
          <a:p>
            <a:r>
              <a:rPr lang="ru-RU" sz="4000" dirty="0" smtClean="0"/>
              <a:t>2.1</a:t>
            </a:r>
            <a:r>
              <a:rPr lang="ru-RU" sz="4000" dirty="0"/>
              <a:t>. Семья, род; семейные ценности и традиции. </a:t>
            </a:r>
            <a:endParaRPr lang="ru-RU" sz="4000" dirty="0" smtClean="0"/>
          </a:p>
          <a:p>
            <a:r>
              <a:rPr lang="ru-RU" sz="4000" dirty="0" smtClean="0"/>
              <a:t>2.2</a:t>
            </a:r>
            <a:r>
              <a:rPr lang="ru-RU" sz="4000" dirty="0"/>
              <a:t>. Человек и общество. </a:t>
            </a:r>
            <a:endParaRPr lang="ru-RU" sz="4000" dirty="0" smtClean="0"/>
          </a:p>
          <a:p>
            <a:r>
              <a:rPr lang="ru-RU" sz="4000" dirty="0" smtClean="0"/>
              <a:t>2.3</a:t>
            </a:r>
            <a:r>
              <a:rPr lang="ru-RU" sz="4000" dirty="0"/>
              <a:t>. Родина, государство, гражданская позиция человека. 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12570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4800" dirty="0">
                <a:solidFill>
                  <a:srgbClr val="C00000"/>
                </a:solidFill>
              </a:rPr>
              <a:t>Природа и культура в жизни человека 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4000" dirty="0" smtClean="0"/>
              <a:t>3.1</a:t>
            </a:r>
            <a:r>
              <a:rPr lang="ru-RU" sz="4000" dirty="0"/>
              <a:t>. Природа и человек. </a:t>
            </a:r>
            <a:endParaRPr lang="ru-RU" sz="4000" dirty="0" smtClean="0"/>
          </a:p>
          <a:p>
            <a:r>
              <a:rPr lang="ru-RU" sz="4000" dirty="0" smtClean="0"/>
              <a:t>3.2</a:t>
            </a:r>
            <a:r>
              <a:rPr lang="ru-RU" sz="4000" dirty="0"/>
              <a:t>. Наука и человек. </a:t>
            </a:r>
            <a:endParaRPr lang="ru-RU" sz="4000" dirty="0" smtClean="0"/>
          </a:p>
          <a:p>
            <a:r>
              <a:rPr lang="ru-RU" sz="4000" dirty="0" smtClean="0"/>
              <a:t>3.3</a:t>
            </a:r>
            <a:r>
              <a:rPr lang="ru-RU" sz="4000" dirty="0"/>
              <a:t>. Искусство и человек. </a:t>
            </a:r>
            <a:endParaRPr lang="ru-RU" sz="4000" dirty="0" smtClean="0"/>
          </a:p>
          <a:p>
            <a:r>
              <a:rPr lang="ru-RU" sz="4000" dirty="0" smtClean="0"/>
              <a:t>3.4</a:t>
            </a:r>
            <a:r>
              <a:rPr lang="ru-RU" sz="4000" dirty="0"/>
              <a:t>. Язык и языковая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34482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Чтобы выпускники более четко поняли, что требует от экзаменуемого новый формат экзамена, эксперты ФИПИ дают пояснение, какие именно вопросы могут быть рассмотрены в темах каждого укрупненного </a:t>
            </a:r>
            <a:r>
              <a:rPr lang="ru-RU" sz="4400" dirty="0" smtClean="0"/>
              <a:t>раздела.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215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361802" cy="63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219" y="1556792"/>
            <a:ext cx="8229600" cy="498792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dirty="0" smtClean="0"/>
              <a:t>ГИА выпускников X</a:t>
            </a:r>
            <a:r>
              <a:rPr lang="en-US" altLang="ru-RU" sz="3600" dirty="0" smtClean="0"/>
              <a:t>I</a:t>
            </a:r>
            <a:r>
              <a:rPr lang="ru-RU" altLang="ru-RU" sz="3600" dirty="0" smtClean="0"/>
              <a:t> классов проводится на </a:t>
            </a:r>
            <a:r>
              <a:rPr lang="ru-RU" altLang="ru-RU" sz="3600" u="sng" dirty="0" smtClean="0">
                <a:solidFill>
                  <a:srgbClr val="FF0000"/>
                </a:solidFill>
              </a:rPr>
              <a:t>основании </a:t>
            </a:r>
            <a:r>
              <a:rPr lang="ru-RU" altLang="ru-RU" sz="3600" i="1" dirty="0" smtClean="0">
                <a:solidFill>
                  <a:srgbClr val="0066FF"/>
                </a:solidFill>
              </a:rPr>
              <a:t>Федерального закона «Об образовании в Российской Федерации»</a:t>
            </a:r>
            <a:r>
              <a:rPr lang="ru-RU" altLang="ru-RU" sz="3600" dirty="0" smtClean="0"/>
              <a:t> и </a:t>
            </a:r>
            <a:r>
              <a:rPr lang="ru-RU" altLang="ru-RU" sz="3600" u="sng" dirty="0" smtClean="0">
                <a:solidFill>
                  <a:srgbClr val="FF0000"/>
                </a:solidFill>
              </a:rPr>
              <a:t>в соответствии</a:t>
            </a:r>
            <a:r>
              <a:rPr lang="ru-RU" altLang="ru-RU" sz="3600" dirty="0" smtClean="0"/>
              <a:t> с </a:t>
            </a:r>
            <a:r>
              <a:rPr lang="ru-RU" altLang="ru-RU" sz="3600" i="1" dirty="0" smtClean="0">
                <a:solidFill>
                  <a:srgbClr val="0066FF"/>
                </a:solidFill>
              </a:rPr>
              <a:t>«Порядком проведения государственной итоговой аттестации по образовательным программам среднего общего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4699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755899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7" y="188640"/>
            <a:ext cx="892739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15" y="717351"/>
            <a:ext cx="82153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этих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разделов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декабрю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разработает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темы итоговых сочинений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Они будут отличаться для разных часовых поясов, и узнают их на экзамене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3200" dirty="0" smtClean="0"/>
              <a:t>В </a:t>
            </a:r>
            <a:r>
              <a:rPr lang="ru-RU" sz="3200" dirty="0"/>
              <a:t>каждый комплект тем итогового сочинения будут включены по две темы из каждого раздела банка: </a:t>
            </a:r>
            <a:endParaRPr lang="ru-RU" sz="3200" dirty="0" smtClean="0"/>
          </a:p>
          <a:p>
            <a:r>
              <a:rPr lang="ru-RU" sz="3200" dirty="0" smtClean="0"/>
              <a:t>темы </a:t>
            </a:r>
            <a:r>
              <a:rPr lang="ru-RU" sz="3200" dirty="0"/>
              <a:t>1, 2 «Духовно-нравственные ориентиры в жизни человека»; </a:t>
            </a:r>
            <a:endParaRPr lang="ru-RU" sz="3200" dirty="0" smtClean="0"/>
          </a:p>
          <a:p>
            <a:r>
              <a:rPr lang="ru-RU" sz="3200" dirty="0" smtClean="0"/>
              <a:t>темы </a:t>
            </a:r>
            <a:r>
              <a:rPr lang="ru-RU" sz="3200" dirty="0"/>
              <a:t>3, 4 «Семья, общество, Отечество в жизни человека»; </a:t>
            </a:r>
            <a:endParaRPr lang="ru-RU" sz="3200" dirty="0" smtClean="0"/>
          </a:p>
          <a:p>
            <a:r>
              <a:rPr lang="ru-RU" sz="3200" dirty="0" smtClean="0"/>
              <a:t>темы </a:t>
            </a:r>
            <a:r>
              <a:rPr lang="ru-RU" sz="3200" dirty="0"/>
              <a:t>5, 6 «Природа и культура в жизни человека»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109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Темы сочинений</a:t>
            </a:r>
          </a:p>
        </p:txBody>
      </p:sp>
      <p:pic>
        <p:nvPicPr>
          <p:cNvPr id="5" name="Picture 2" descr="http://www.syl.ru/misc/i/ai/80312/123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25144"/>
            <a:ext cx="2376264" cy="1894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2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3" y="188640"/>
            <a:ext cx="9120287" cy="649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709158" cy="64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857232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Сочинение оценивается по пяти критериям.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00034" y="1487997"/>
            <a:ext cx="628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№1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«Соответствие теме»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00034" y="2169376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№2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«Аргументация.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Привлечение литературного материала»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00034" y="3081694"/>
            <a:ext cx="692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№3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«Композиция»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00034" y="3581759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терий №4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«Качество речи»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00034" y="4238960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№5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«Грамотность»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71472" y="4865385"/>
            <a:ext cx="82153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получения «зачета» за итоговое сочинение необходимо получить «зачет» по критериям №1 и №2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(выставление «незачета» по одному из этих критериев автоматически ведет к «незачету» за работу в целом), а также дополнительно «зачет» хотя бы по одному из других критериев (№3-№5).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252567"/>
            <a:ext cx="871296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№1 «Соответствие теме»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Выпускник рассуждает на предложенную тему, выбрав путь её раскрытия (например, отвечает на вопрос, поставленный в теме, или размышляет над предложенной проблемой, или строит высказывание на основе связанных с темой тезисов и т.п.).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«Незачет» ставится только при условии, если сочинение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соответствует теме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в нем не прослеживается конкретной цели высказывания, т.е. коммуникативного замысла (во всех остальных случаях выставляется «зачет»).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12" descr="http://4.bp.blogspot.com/-HDF3rx32mX4/UjBTSSCvgHI/AAAAAAAAAxg/ocqhPqlB-NA/s1600/Remove-Add-to-Compare-Link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70" y="0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666072"/>
            <a:ext cx="83924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№2 «Аргументация.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литературного материала».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критерий нацеливает на проверку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умения использовать литературный материал для построения рассуждения на предложенную тему и для аргументации  своей позиции.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Выпускник строит рассуждение, привлекая для аргументации не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менее одного (лучше 2!) произведения отечественной или мировой литературы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«Незачет» ставится при условии, если сочинение написано без привлечения литературного материала, или в нем существенно искажено содержание произведения,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литературные произведения лишь упоминаются в работе, не становясь опорой для рассуждения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(во всех остальных случаях выставляется «зачет»).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265392"/>
            <a:ext cx="856895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№3 «Композиция»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критерий нацеливает на проверку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умения логично выстраивать рассуждение на предложенную тему.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«Незачет» ставится при условии, если грубые логические нарушения мешают пониманию смысла сказанного или отсутствует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тезисно-доказательная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часть (во всех остальных случаях выставляется «зачет»).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12" descr="http://4.bp.blogspot.com/-HDF3rx32mX4/UjBTSSCvgHI/AAAAAAAAAxg/ocqhPqlB-NA/s1600/Remove-Add-to-Compare-Link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70" y="-171400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9113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548680"/>
            <a:ext cx="839187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№4 «Качество речи»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критерий нацеливает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проверку речевого оформления текста сочинения.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Выпускник точно выражает мысли, используя разнообразную лексику и различные грамматические конструкции, при необходимости уместно употребляет термины, избегает речевых штампов.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«Незачет» ставится при условии, если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низкое качество речи существенно затрудняет понимание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смысла сочинения (во всех остальных случаях выставляется «зачет»).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12" descr="http://4.bp.blogspot.com/-HDF3rx32mX4/UjBTSSCvgHI/AAAAAAAAAxg/ocqhPqlB-NA/s1600/Remove-Add-to-Compare-Link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70" y="0"/>
            <a:ext cx="2104794" cy="2104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сочинение.</a:t>
            </a:r>
            <a:endParaRPr lang="ru-RU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П. 9</a:t>
            </a:r>
            <a:r>
              <a:rPr lang="ru-RU" dirty="0"/>
              <a:t>. </a:t>
            </a:r>
            <a:r>
              <a:rPr lang="ru-RU" u="sng" dirty="0">
                <a:solidFill>
                  <a:srgbClr val="002060"/>
                </a:solidFill>
              </a:rPr>
              <a:t>К ГИА допускаются обучающиеся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не имеющие академической задолженности, в том числе за итоговое сочинение (изложение), и в полном объеме выполнившие учебный план </a:t>
            </a:r>
            <a:r>
              <a:rPr lang="ru-RU" dirty="0"/>
              <a:t>или индивидуальный учебный план (имеющие годовые отметки по всем учебным предметам учебного плана за каждый год обучения по образовательной программе среднего общего образования не ниже удовлетворительных).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2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1539494"/>
            <a:ext cx="864096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№5 «Грамотность»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критерий позволяет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оценить грамотность выпускника.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«Незачет» ставится, если речевые, грамматические, а также орфографические и пунктуационные ошибки, допущенные в сочинении, затрудняют чтение и понимание текста (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сумме более 5 ошибок на 100 слов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62574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http://4.bp.blogspot.com/-HDF3rx32mX4/UjBTSSCvgHI/AAAAAAAAAxg/ocqhPqlB-NA/s1600/Remove-Add-to-Compare-Link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Сохранность работ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71546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сразу же будут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сканироваться и размещаться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региональных и федеральной информационных системах обеспечения проведения ЕГЭ,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 к которым будут иметь все вузы страны.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 же время вузы при объявлении условий приема должны будут указать, станут ли они учитывать выпускные сочинения.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shans-online.com/images/news/2012/12/50ceca026be69.jpg"/>
          <p:cNvPicPr>
            <a:picLocks noChangeAspect="1" noChangeArrowheads="1"/>
          </p:cNvPicPr>
          <p:nvPr/>
        </p:nvPicPr>
        <p:blipFill>
          <a:blip r:embed="rId2" cstate="print"/>
          <a:srcRect b="14122"/>
          <a:stretch>
            <a:fillRect/>
          </a:stretch>
        </p:blipFill>
        <p:spPr bwMode="auto">
          <a:xfrm>
            <a:off x="5309238" y="4429132"/>
            <a:ext cx="318897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50100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поступлении в вузы, сочинение (изложение) рассматривается в ряду индивидуальных достижений и  может принести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абитуриенту до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дополнительных баллов к ЕГЭ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случае представления поступающим указанного сочинения).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за сочинение на данном этапе выставляется вузом по утвержденным им критериям.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Учет результатов сочинения по литературе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поступлении в вузы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studikam.ru/wp-content/uploads/2014/05/ea36be7c766928fdd18fa237d3ff7d6eb5e6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084" y="1196752"/>
            <a:ext cx="2960580" cy="222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3367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 время проведения итогового сочинения  участникам итогового сочинения  </a:t>
            </a:r>
            <a:r>
              <a:rPr lang="ru-RU" b="1" dirty="0" smtClean="0">
                <a:solidFill>
                  <a:srgbClr val="FF0000"/>
                </a:solidFill>
              </a:rPr>
              <a:t>запрещено </a:t>
            </a:r>
            <a:r>
              <a:rPr lang="ru-RU" dirty="0" smtClean="0"/>
              <a:t>иметь при себе средства связи, фото, аудио и видеоаппаратуру, справочные материалы, письменные заметки и иные средства хранения и передачи информации, собственные орфографические  словари. </a:t>
            </a:r>
          </a:p>
          <a:p>
            <a:r>
              <a:rPr lang="ru-RU" dirty="0" smtClean="0"/>
              <a:t>Участникам итогового сочинения также </a:t>
            </a:r>
            <a:r>
              <a:rPr lang="ru-RU" b="1" dirty="0" smtClean="0">
                <a:solidFill>
                  <a:srgbClr val="FF0000"/>
                </a:solidFill>
              </a:rPr>
              <a:t>запрещается</a:t>
            </a:r>
            <a:r>
              <a:rPr lang="ru-RU" dirty="0" smtClean="0"/>
              <a:t> пользоваться текстами литературного материала (художественные произведения, дневники, мемуары, публицистика, другие литературные источники).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5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проведения итогового сочинения.</a:t>
            </a:r>
            <a:endParaRPr lang="ru-RU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Пишем в своем ОУ.</a:t>
            </a:r>
          </a:p>
          <a:p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– 10.00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Явка – 09.30</a:t>
            </a:r>
          </a:p>
          <a:p>
            <a:r>
              <a:rPr lang="ru-RU" sz="4400" dirty="0" smtClean="0"/>
              <a:t>Два кабинета по 15 человек</a:t>
            </a:r>
          </a:p>
          <a:p>
            <a:r>
              <a:rPr lang="ru-RU" sz="4400" dirty="0" smtClean="0"/>
              <a:t>У каждого своё рабочее место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6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Процедура проведения итогового сочинения.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ru-RU" sz="4400" dirty="0" smtClean="0"/>
              <a:t>У каждого ученика – </a:t>
            </a:r>
            <a:r>
              <a:rPr lang="ru-RU" sz="4400" dirty="0" smtClean="0">
                <a:solidFill>
                  <a:srgbClr val="C00000"/>
                </a:solidFill>
              </a:rPr>
              <a:t>паспорт, 3 </a:t>
            </a:r>
            <a:r>
              <a:rPr lang="ru-RU" sz="4400" dirty="0" err="1" smtClean="0">
                <a:solidFill>
                  <a:srgbClr val="C00000"/>
                </a:solidFill>
              </a:rPr>
              <a:t>гелевые</a:t>
            </a:r>
            <a:r>
              <a:rPr lang="ru-RU" sz="4400" dirty="0" smtClean="0">
                <a:solidFill>
                  <a:srgbClr val="C00000"/>
                </a:solidFill>
              </a:rPr>
              <a:t> ручки черного цвета.</a:t>
            </a:r>
          </a:p>
          <a:p>
            <a:r>
              <a:rPr lang="ru-RU" sz="4400" dirty="0" smtClean="0"/>
              <a:t>Выдают – инструкцию и орфографический словарь, черновик</a:t>
            </a:r>
            <a:r>
              <a:rPr lang="ru-RU" sz="4400" dirty="0"/>
              <a:t>, бланки</a:t>
            </a:r>
            <a:r>
              <a:rPr lang="ru-RU" sz="4400" dirty="0" smtClean="0"/>
              <a:t>.</a:t>
            </a:r>
          </a:p>
          <a:p>
            <a:r>
              <a:rPr lang="ru-RU" sz="4400" dirty="0" smtClean="0"/>
              <a:t>Темы – 09.45 </a:t>
            </a:r>
          </a:p>
          <a:p>
            <a:r>
              <a:rPr lang="ru-RU" sz="4400" dirty="0" smtClean="0"/>
              <a:t>Первая часть инструктажа – 09.50</a:t>
            </a:r>
          </a:p>
          <a:p>
            <a:r>
              <a:rPr lang="ru-RU" sz="4400" dirty="0" smtClean="0"/>
              <a:t>Вторая часть инструктажа – 10.00</a:t>
            </a:r>
          </a:p>
          <a:p>
            <a:r>
              <a:rPr lang="ru-RU" sz="4400" dirty="0" smtClean="0"/>
              <a:t>Оглашение тем.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4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Процедура проведения итогового сочинения.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/>
              <a:t>Пишут 3 ч. 55 мин.</a:t>
            </a:r>
          </a:p>
          <a:p>
            <a:r>
              <a:rPr lang="ru-RU" sz="4400" dirty="0" smtClean="0"/>
              <a:t>Выход за пределы аудитории только в сопровождении дежурных.</a:t>
            </a:r>
          </a:p>
          <a:p>
            <a:r>
              <a:rPr lang="ru-RU" sz="4400" dirty="0" smtClean="0"/>
              <a:t>Выход за пределы школы во время написания сочинения равноценно удалению.</a:t>
            </a:r>
            <a:endParaRPr lang="ru-RU" dirty="0" smtClean="0"/>
          </a:p>
          <a:p>
            <a:r>
              <a:rPr lang="ru-RU" sz="4400" dirty="0" smtClean="0"/>
              <a:t>По окончанию что получили, то и сдали.</a:t>
            </a:r>
          </a:p>
        </p:txBody>
      </p:sp>
    </p:spTree>
    <p:extLst>
      <p:ext uri="{BB962C8B-B14F-4D97-AF65-F5344CB8AC3E}">
        <p14:creationId xmlns:p14="http://schemas.microsoft.com/office/powerpoint/2010/main" val="6224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797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Будет свет в конце туннеля!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Вывод</a:t>
            </a:r>
            <a:r>
              <a:rPr lang="ru-RU" dirty="0"/>
              <a:t>: главное - </a:t>
            </a:r>
            <a:r>
              <a:rPr lang="ru-RU" dirty="0" smtClean="0"/>
              <a:t>написать </a:t>
            </a:r>
            <a:r>
              <a:rPr lang="ru-RU" dirty="0"/>
              <a:t>(</a:t>
            </a:r>
            <a:r>
              <a:rPr lang="ru-RU" dirty="0">
                <a:solidFill>
                  <a:srgbClr val="FF0000"/>
                </a:solidFill>
              </a:rPr>
              <a:t>не списать!</a:t>
            </a:r>
            <a:r>
              <a:rPr lang="ru-RU" dirty="0"/>
              <a:t>)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350 слов.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качестве аргументов своих мыслей привести именно литературные произведения. </a:t>
            </a:r>
            <a:endParaRPr lang="ru-RU" dirty="0" smtClean="0"/>
          </a:p>
          <a:p>
            <a:r>
              <a:rPr lang="ru-RU" dirty="0" smtClean="0"/>
              <a:t>Текст </a:t>
            </a:r>
            <a:r>
              <a:rPr lang="ru-RU" dirty="0"/>
              <a:t>должен быть ясным, логичным, понятным – </a:t>
            </a:r>
            <a:r>
              <a:rPr lang="ru-RU" dirty="0">
                <a:solidFill>
                  <a:srgbClr val="FF0000"/>
                </a:solidFill>
              </a:rPr>
              <a:t>по ТЕМЕ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altLang="ru-RU" dirty="0" smtClean="0"/>
              <a:t>Учить подростка  созданный им  текст прочитывать после написания его части или целиком как «чужой», причем желательно дважды: </a:t>
            </a:r>
            <a:r>
              <a:rPr lang="ru-RU" altLang="ru-RU" b="1" dirty="0" smtClean="0">
                <a:solidFill>
                  <a:srgbClr val="FF0000"/>
                </a:solidFill>
              </a:rPr>
              <a:t>в первый раз осмысливая содержание, а во второй - только проверяя грамотность.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1591" y="4581128"/>
            <a:ext cx="227687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4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  <a:solidFill>
            <a:srgbClr val="B4263A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Что ждут от ученика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214554"/>
            <a:ext cx="4643470" cy="2357454"/>
          </a:xfrm>
          <a:prstGeom prst="roundRect">
            <a:avLst/>
          </a:prstGeom>
          <a:solidFill>
            <a:srgbClr val="B4263A"/>
          </a:solidFill>
          <a:ln w="38100">
            <a:solidFill>
              <a:srgbClr val="883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Творческий потенциал есть в каждом ребёнке. Нужно дать ему возможность рассуждать и делать собственные выводы на заданную тему с привлечением литературного материала.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дом\Desktop\iphone360_2812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928802"/>
            <a:ext cx="2286000" cy="336232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928794" y="5286388"/>
            <a:ext cx="5857916" cy="1285884"/>
          </a:xfrm>
          <a:prstGeom prst="roundRect">
            <a:avLst/>
          </a:prstGeom>
          <a:solidFill>
            <a:srgbClr val="B4263A"/>
          </a:solidFill>
          <a:ln w="38100">
            <a:solidFill>
              <a:srgbClr val="883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мире играют роль не столько запасы углеводородов, сколько культурный уровень населения.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</a:t>
            </a:r>
            <a:br>
              <a:rPr lang="ru-RU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итоговая аттестация.</a:t>
            </a:r>
            <a:endParaRPr lang="ru-RU" sz="6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6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сочинение.</a:t>
            </a:r>
            <a:endParaRPr lang="ru-RU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П. 9.1</a:t>
            </a:r>
            <a:r>
              <a:rPr lang="ru-RU" dirty="0"/>
              <a:t>. </a:t>
            </a:r>
            <a:r>
              <a:rPr lang="ru-RU" dirty="0">
                <a:hlinkClick r:id="rId2"/>
              </a:rPr>
              <a:t>Итоговое сочинение</a:t>
            </a:r>
            <a:r>
              <a:rPr lang="ru-RU" dirty="0"/>
              <a:t> (изложение) как условие допуска к ГИА проводится для обучающихся XI (XII) классов в первую среду декабря последнего года обучения по темам (текстам), сформированным по часовым поясам Федеральной службой по надзору в сфере образования и науки (далее - </a:t>
            </a:r>
            <a:r>
              <a:rPr lang="ru-RU" dirty="0" err="1"/>
              <a:t>Рособрнадзор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68760"/>
            <a:ext cx="85353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проверка способности человека самостоятельно мыслить, аргументировать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 выводы с опорой на литературные произведения как русской, так и мировой литературы, как входящих в школьную программу,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и выходящих за ее рамки…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 введения сочинения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литературе в 11 классе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сочинение.</a:t>
            </a:r>
            <a:endParaRPr lang="ru-RU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П. 9.1. Обучающиеся </a:t>
            </a:r>
            <a:r>
              <a:rPr lang="ru-RU" dirty="0"/>
              <a:t>XI (XII) классов для участия в итоговом сочинении (изложении) подают заявление не позднее чем за две недели до начала проведения итогового сочинения (изложения) в организации, осуществляющие образовательную деятельность, в которых обучающиеся осваивают образовательные программы среднего общего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6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сочинение.</a:t>
            </a:r>
            <a:endParaRPr lang="ru-RU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П. 9.1. Итоговое </a:t>
            </a:r>
            <a:r>
              <a:rPr lang="ru-RU" dirty="0"/>
              <a:t>сочинение (изложение) проводится в организациях, осуществляющих образовательную деятельность, в которых обучающиеся осваивают образовательные программы среднего общего образования, и (или) в местах, определенных органами исполнительной власти субъектов Российской Федерации, осуществляющими государственное управление в сфере образования (далее вместе - места проведения итогового сочинения (изложения).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8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сочинение. </a:t>
            </a:r>
            <a:endParaRPr lang="ru-RU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П.9.1. </a:t>
            </a:r>
            <a:r>
              <a:rPr lang="ru-RU" sz="3600" dirty="0" smtClean="0">
                <a:solidFill>
                  <a:srgbClr val="FF0000"/>
                </a:solidFill>
              </a:rPr>
              <a:t>Результатом</a:t>
            </a:r>
            <a:r>
              <a:rPr lang="ru-RU" sz="3600" dirty="0" smtClean="0"/>
              <a:t> </a:t>
            </a:r>
            <a:r>
              <a:rPr lang="ru-RU" sz="3600" dirty="0"/>
              <a:t>итогового сочинения (изложения) </a:t>
            </a:r>
            <a:r>
              <a:rPr lang="ru-RU" sz="3600" dirty="0">
                <a:solidFill>
                  <a:srgbClr val="FF0000"/>
                </a:solidFill>
              </a:rPr>
              <a:t>является "зачет" или "незачет".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Пересдать можно не более 2-х раз </a:t>
            </a:r>
            <a:r>
              <a:rPr lang="ru-RU" sz="3600" dirty="0" smtClean="0"/>
              <a:t>в дополнительные сроки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2131</Words>
  <Application>Microsoft Office PowerPoint</Application>
  <PresentationFormat>Экран (4:3)</PresentationFormat>
  <Paragraphs>188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Arial</vt:lpstr>
      <vt:lpstr>Arial Black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Государственная итоговая аттестация</vt:lpstr>
      <vt:lpstr>Итоговое сочинение.</vt:lpstr>
      <vt:lpstr>Итоговое сочинение.</vt:lpstr>
      <vt:lpstr>Презентация PowerPoint</vt:lpstr>
      <vt:lpstr>Итоговое сочинение.</vt:lpstr>
      <vt:lpstr>Итоговое сочинение.</vt:lpstr>
      <vt:lpstr>Итоговое сочинение. </vt:lpstr>
      <vt:lpstr>Итоговое сочинение. </vt:lpstr>
      <vt:lpstr>Презентация PowerPoint</vt:lpstr>
      <vt:lpstr> Даты проведения  Итогового сочинения  в 2020-2021 учебном году  </vt:lpstr>
      <vt:lpstr>Презентация PowerPoint</vt:lpstr>
      <vt:lpstr>Презентация PowerPoint</vt:lpstr>
      <vt:lpstr>Презентация PowerPoint</vt:lpstr>
      <vt:lpstr> Инструкция  </vt:lpstr>
      <vt:lpstr>Что требуется при написании сочинения?</vt:lpstr>
      <vt:lpstr>Что проверяют?</vt:lpstr>
      <vt:lpstr>Что приветствуется?</vt:lpstr>
      <vt:lpstr>Нужно избегать в сочинении…</vt:lpstr>
      <vt:lpstr>Что должно обязательно быть в сочинении?</vt:lpstr>
      <vt:lpstr>Что должно обязательно быть в сочинении?</vt:lpstr>
      <vt:lpstr>Это обеспечит: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Процедура проведения итогового сочинения.</vt:lpstr>
      <vt:lpstr>Процедура проведения итогового сочинения.</vt:lpstr>
      <vt:lpstr>Процедура проведения итогового сочинения.</vt:lpstr>
      <vt:lpstr>Будет свет в конце туннеля!</vt:lpstr>
      <vt:lpstr>Что ждут от ученика</vt:lpstr>
      <vt:lpstr>Государственная  итоговая аттестация.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Либерцова</dc:creator>
  <cp:lastModifiedBy>admin</cp:lastModifiedBy>
  <cp:revision>90</cp:revision>
  <cp:lastPrinted>2024-11-20T10:30:28Z</cp:lastPrinted>
  <dcterms:modified xsi:type="dcterms:W3CDTF">2024-11-20T10:31:14Z</dcterms:modified>
</cp:coreProperties>
</file>