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84" y="-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35696" y="2060848"/>
            <a:ext cx="5349875" cy="1938992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00" b="1" cap="all" dirty="0">
                <a:ln w="0"/>
                <a:solidFill>
                  <a:srgbClr val="FC402C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Т</a:t>
            </a:r>
            <a:r>
              <a:rPr lang="ru-RU" sz="5400" b="1" cap="all" dirty="0">
                <a:ln w="0"/>
                <a:solidFill>
                  <a:srgbClr val="FC402C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еорема </a:t>
            </a:r>
            <a:r>
              <a:rPr lang="ru-RU" sz="6600" b="1" cap="all" dirty="0">
                <a:ln w="0"/>
                <a:solidFill>
                  <a:srgbClr val="FC402C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Ш</a:t>
            </a:r>
            <a:r>
              <a:rPr lang="ru-RU" sz="5400" b="1" cap="all" dirty="0">
                <a:ln w="0"/>
                <a:solidFill>
                  <a:srgbClr val="FC402C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аля (</a:t>
            </a:r>
            <a:r>
              <a:rPr lang="ru-RU" sz="4400" b="1" cap="all" dirty="0">
                <a:ln w="0"/>
                <a:solidFill>
                  <a:srgbClr val="FC402C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иллюстрации</a:t>
            </a:r>
            <a:r>
              <a:rPr lang="ru-RU" sz="5400" b="1" cap="all" dirty="0">
                <a:ln w="0"/>
                <a:solidFill>
                  <a:srgbClr val="FC402C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)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605668" y="5893097"/>
            <a:ext cx="453833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Кузнецова   Лариса Георгиевна </a:t>
            </a:r>
          </a:p>
          <a:p>
            <a:pPr algn="ctr" eaLnBrk="1" hangingPunct="1"/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 учитель  математики  </a:t>
            </a:r>
          </a:p>
          <a:p>
            <a:pPr algn="ctr" eaLnBrk="1" hangingPunct="1"/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МБОУ «</a:t>
            </a:r>
            <a:r>
              <a:rPr lang="ru-RU" altLang="ru-RU" sz="1400" b="1" dirty="0" err="1" smtClean="0">
                <a:latin typeface="Times New Roman" pitchFamily="18" charset="0"/>
                <a:cs typeface="Times New Roman" pitchFamily="18" charset="0"/>
              </a:rPr>
              <a:t>Кельчиюрская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  СОШ им. </a:t>
            </a:r>
            <a:r>
              <a:rPr lang="ru-RU" altLang="ru-RU" sz="1400" b="1" dirty="0" err="1" smtClean="0">
                <a:latin typeface="Times New Roman" pitchFamily="18" charset="0"/>
                <a:cs typeface="Times New Roman" pitchFamily="18" charset="0"/>
              </a:rPr>
              <a:t>А.Ф.Сметанина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pPr algn="ctr" eaLnBrk="1" hangingPunct="1"/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Республика  </a:t>
            </a: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Коми  </a:t>
            </a:r>
          </a:p>
        </p:txBody>
      </p:sp>
    </p:spTree>
    <p:extLst>
      <p:ext uri="{BB962C8B-B14F-4D97-AF65-F5344CB8AC3E}">
        <p14:creationId xmlns:p14="http://schemas.microsoft.com/office/powerpoint/2010/main" val="24319058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Прямоугольник 1"/>
          <p:cNvSpPr>
            <a:spLocks noChangeArrowheads="1"/>
          </p:cNvSpPr>
          <p:nvPr/>
        </p:nvSpPr>
        <p:spPr bwMode="auto">
          <a:xfrm>
            <a:off x="685800" y="1143000"/>
            <a:ext cx="50292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ru-RU" altLang="ru-RU" sz="2400" b="1">
                <a:latin typeface="Times New Roman" pitchFamily="18" charset="0"/>
                <a:cs typeface="Times New Roman" pitchFamily="18" charset="0"/>
              </a:rPr>
              <a:t>Всякое сохраняющее ориентацию движение плоскости  (собственное  движение) представляет собой либо поворот (в частности, центральную симметрию), либо параллельный перенос. Всякое меняющее ориентацию движение плоскости  (несобственное  движение)  является осевой или скользящей симметрией.</a:t>
            </a:r>
          </a:p>
        </p:txBody>
      </p:sp>
      <p:sp>
        <p:nvSpPr>
          <p:cNvPr id="3075" name="Прямоугольник 2"/>
          <p:cNvSpPr>
            <a:spLocks noChangeArrowheads="1"/>
          </p:cNvSpPr>
          <p:nvPr/>
        </p:nvSpPr>
        <p:spPr bwMode="auto">
          <a:xfrm>
            <a:off x="6324600" y="4572000"/>
            <a:ext cx="19065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b="1"/>
              <a:t>Мишель Шаль </a:t>
            </a:r>
          </a:p>
          <a:p>
            <a:pPr eaLnBrk="1" hangingPunct="1"/>
            <a:r>
              <a:rPr lang="ru-RU" altLang="ru-RU" b="1"/>
              <a:t>(1793—1880)</a:t>
            </a:r>
          </a:p>
        </p:txBody>
      </p:sp>
      <p:pic>
        <p:nvPicPr>
          <p:cNvPr id="4" name="Рисунок 3" descr="-L-wW5gX4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204913"/>
            <a:ext cx="2362200" cy="32908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9803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>
            <a:stCxn id="2" idx="0"/>
            <a:endCxn id="9" idx="0"/>
          </p:cNvCxnSpPr>
          <p:nvPr/>
        </p:nvCxnSpPr>
        <p:spPr>
          <a:xfrm flipV="1">
            <a:off x="457200" y="1300163"/>
            <a:ext cx="7313613" cy="282575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ый треугольник 8"/>
          <p:cNvSpPr/>
          <p:nvPr/>
        </p:nvSpPr>
        <p:spPr>
          <a:xfrm rot="2565848">
            <a:off x="7064375" y="1501775"/>
            <a:ext cx="1219200" cy="1600200"/>
          </a:xfrm>
          <a:prstGeom prst="rtTriangl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cxnSp>
        <p:nvCxnSpPr>
          <p:cNvPr id="10" name="Прямая соединительная линия 9"/>
          <p:cNvCxnSpPr>
            <a:stCxn id="2" idx="4"/>
            <a:endCxn id="9" idx="4"/>
          </p:cNvCxnSpPr>
          <p:nvPr/>
        </p:nvCxnSpPr>
        <p:spPr>
          <a:xfrm>
            <a:off x="2460625" y="1768475"/>
            <a:ext cx="5118100" cy="1533525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Группа 69"/>
          <p:cNvGrpSpPr>
            <a:grpSpLocks/>
          </p:cNvGrpSpPr>
          <p:nvPr/>
        </p:nvGrpSpPr>
        <p:grpSpPr bwMode="auto">
          <a:xfrm>
            <a:off x="658813" y="1066800"/>
            <a:ext cx="7216775" cy="8077200"/>
            <a:chOff x="658681" y="1066483"/>
            <a:chExt cx="7217038" cy="8077834"/>
          </a:xfrm>
        </p:grpSpPr>
        <p:grpSp>
          <p:nvGrpSpPr>
            <p:cNvPr id="4133" name="Группа 65"/>
            <p:cNvGrpSpPr>
              <a:grpSpLocks/>
            </p:cNvGrpSpPr>
            <p:nvPr/>
          </p:nvGrpSpPr>
          <p:grpSpPr bwMode="auto">
            <a:xfrm>
              <a:off x="658681" y="1066483"/>
              <a:ext cx="3684721" cy="4115123"/>
              <a:chOff x="658681" y="1066483"/>
              <a:chExt cx="3684721" cy="4115123"/>
            </a:xfrm>
          </p:grpSpPr>
          <p:sp>
            <p:nvSpPr>
              <p:cNvPr id="2" name="Прямоугольный треугольник 1"/>
              <p:cNvSpPr/>
              <p:nvPr/>
            </p:nvSpPr>
            <p:spPr>
              <a:xfrm rot="18755802">
                <a:off x="849162" y="876002"/>
                <a:ext cx="1219296" cy="1600258"/>
              </a:xfrm>
              <a:prstGeom prst="rtTriangle">
                <a:avLst/>
              </a:prstGeom>
              <a:solidFill>
                <a:srgbClr val="11C1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dirty="0"/>
              </a:p>
            </p:txBody>
          </p:sp>
          <p:sp>
            <p:nvSpPr>
              <p:cNvPr id="59" name="Овал 58"/>
              <p:cNvSpPr/>
              <p:nvPr/>
            </p:nvSpPr>
            <p:spPr>
              <a:xfrm>
                <a:off x="4190996" y="5029194"/>
                <a:ext cx="152406" cy="15241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dirty="0"/>
              </a:p>
            </p:txBody>
          </p:sp>
        </p:grpSp>
        <p:grpSp>
          <p:nvGrpSpPr>
            <p:cNvPr id="4134" name="Группа 66"/>
            <p:cNvGrpSpPr>
              <a:grpSpLocks/>
            </p:cNvGrpSpPr>
            <p:nvPr/>
          </p:nvGrpSpPr>
          <p:grpSpPr bwMode="auto">
            <a:xfrm rot="10800000">
              <a:off x="4191000" y="5029200"/>
              <a:ext cx="3684719" cy="4115117"/>
              <a:chOff x="658681" y="1066483"/>
              <a:chExt cx="3684719" cy="4115117"/>
            </a:xfrm>
          </p:grpSpPr>
          <p:sp>
            <p:nvSpPr>
              <p:cNvPr id="68" name="Прямоугольный треугольник 67"/>
              <p:cNvSpPr/>
              <p:nvPr/>
            </p:nvSpPr>
            <p:spPr>
              <a:xfrm rot="18755802">
                <a:off x="817411" y="876002"/>
                <a:ext cx="1219296" cy="1600258"/>
              </a:xfrm>
              <a:prstGeom prst="rtTriangl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dirty="0"/>
              </a:p>
            </p:txBody>
          </p:sp>
          <p:sp>
            <p:nvSpPr>
              <p:cNvPr id="69" name="Овал 68"/>
              <p:cNvSpPr/>
              <p:nvPr/>
            </p:nvSpPr>
            <p:spPr>
              <a:xfrm>
                <a:off x="4190997" y="5029194"/>
                <a:ext cx="152406" cy="152412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dirty="0"/>
              </a:p>
            </p:txBody>
          </p:sp>
        </p:grpSp>
      </p:grpSp>
      <p:sp>
        <p:nvSpPr>
          <p:cNvPr id="3" name="Прямоугольный треугольник 2"/>
          <p:cNvSpPr/>
          <p:nvPr/>
        </p:nvSpPr>
        <p:spPr>
          <a:xfrm rot="18826791">
            <a:off x="856457" y="905668"/>
            <a:ext cx="1270000" cy="1547813"/>
          </a:xfrm>
          <a:prstGeom prst="rtTriangl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7" name="Прямоугольный треугольник 16"/>
          <p:cNvSpPr/>
          <p:nvPr/>
        </p:nvSpPr>
        <p:spPr>
          <a:xfrm rot="18724346">
            <a:off x="849313" y="874713"/>
            <a:ext cx="1219200" cy="1600200"/>
          </a:xfrm>
          <a:prstGeom prst="rtTriangl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2819400" y="4495800"/>
            <a:ext cx="1981200" cy="11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 flipV="1">
            <a:off x="4038600" y="1066800"/>
            <a:ext cx="228600" cy="449580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4114800" y="2209800"/>
            <a:ext cx="990600" cy="327660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Группа 31"/>
          <p:cNvGrpSpPr>
            <a:grpSpLocks/>
          </p:cNvGrpSpPr>
          <p:nvPr/>
        </p:nvGrpSpPr>
        <p:grpSpPr bwMode="auto">
          <a:xfrm rot="193432">
            <a:off x="3886200" y="1295400"/>
            <a:ext cx="1052513" cy="735013"/>
            <a:chOff x="3900953" y="1311196"/>
            <a:chExt cx="1052768" cy="734536"/>
          </a:xfrm>
        </p:grpSpPr>
        <p:sp>
          <p:nvSpPr>
            <p:cNvPr id="28" name="Дуга 27"/>
            <p:cNvSpPr/>
            <p:nvPr/>
          </p:nvSpPr>
          <p:spPr>
            <a:xfrm rot="5222697">
              <a:off x="3897542" y="1278004"/>
              <a:ext cx="588580" cy="627214"/>
            </a:xfrm>
            <a:prstGeom prst="arc">
              <a:avLst>
                <a:gd name="adj1" fmla="val 14456015"/>
                <a:gd name="adj2" fmla="val 1164860"/>
              </a:avLst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4132" name="TextBox 28"/>
            <p:cNvSpPr txBox="1">
              <a:spLocks noChangeArrowheads="1"/>
            </p:cNvSpPr>
            <p:nvPr/>
          </p:nvSpPr>
          <p:spPr bwMode="auto">
            <a:xfrm>
              <a:off x="4419600" y="1676400"/>
              <a:ext cx="53412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altLang="ru-RU" b="1"/>
                <a:t>90°</a:t>
              </a:r>
            </a:p>
          </p:txBody>
        </p:sp>
      </p:grpSp>
      <p:grpSp>
        <p:nvGrpSpPr>
          <p:cNvPr id="13" name="Группа 32"/>
          <p:cNvGrpSpPr>
            <a:grpSpLocks/>
          </p:cNvGrpSpPr>
          <p:nvPr/>
        </p:nvGrpSpPr>
        <p:grpSpPr bwMode="auto">
          <a:xfrm rot="420705">
            <a:off x="4770438" y="2419350"/>
            <a:ext cx="981075" cy="808038"/>
            <a:chOff x="4809724" y="2456022"/>
            <a:chExt cx="982197" cy="808910"/>
          </a:xfrm>
        </p:grpSpPr>
        <p:sp>
          <p:nvSpPr>
            <p:cNvPr id="30" name="Дуга 29"/>
            <p:cNvSpPr/>
            <p:nvPr/>
          </p:nvSpPr>
          <p:spPr>
            <a:xfrm rot="6314589">
              <a:off x="4807674" y="2418165"/>
              <a:ext cx="588009" cy="627780"/>
            </a:xfrm>
            <a:prstGeom prst="arc">
              <a:avLst>
                <a:gd name="adj1" fmla="val 14456015"/>
                <a:gd name="adj2" fmla="val 1164860"/>
              </a:avLst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4130" name="TextBox 30"/>
            <p:cNvSpPr txBox="1">
              <a:spLocks noChangeArrowheads="1"/>
            </p:cNvSpPr>
            <p:nvPr/>
          </p:nvSpPr>
          <p:spPr bwMode="auto">
            <a:xfrm>
              <a:off x="5257800" y="2895600"/>
              <a:ext cx="53412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altLang="ru-RU" b="1"/>
                <a:t>90°</a:t>
              </a:r>
            </a:p>
          </p:txBody>
        </p:sp>
      </p:grpSp>
      <p:cxnSp>
        <p:nvCxnSpPr>
          <p:cNvPr id="31" name="Прямая соединительная линия 30"/>
          <p:cNvCxnSpPr>
            <a:stCxn id="17" idx="2"/>
          </p:cNvCxnSpPr>
          <p:nvPr/>
        </p:nvCxnSpPr>
        <p:spPr>
          <a:xfrm>
            <a:off x="1644650" y="2663825"/>
            <a:ext cx="5715000" cy="15240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>
            <a:stCxn id="3" idx="4"/>
          </p:cNvCxnSpPr>
          <p:nvPr/>
        </p:nvCxnSpPr>
        <p:spPr>
          <a:xfrm>
            <a:off x="2489200" y="1755775"/>
            <a:ext cx="5688013" cy="153988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>
            <a:stCxn id="17" idx="0"/>
          </p:cNvCxnSpPr>
          <p:nvPr/>
        </p:nvCxnSpPr>
        <p:spPr>
          <a:xfrm>
            <a:off x="457200" y="1590675"/>
            <a:ext cx="5715000" cy="15240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Овал 56"/>
          <p:cNvSpPr/>
          <p:nvPr/>
        </p:nvSpPr>
        <p:spPr>
          <a:xfrm>
            <a:off x="7162800" y="22860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63" name="Дуга 62"/>
          <p:cNvSpPr/>
          <p:nvPr/>
        </p:nvSpPr>
        <p:spPr bwMode="auto">
          <a:xfrm>
            <a:off x="6172200" y="914400"/>
            <a:ext cx="1693863" cy="1296988"/>
          </a:xfrm>
          <a:prstGeom prst="arc">
            <a:avLst>
              <a:gd name="adj1" fmla="val 10584740"/>
              <a:gd name="adj2" fmla="val 19865514"/>
            </a:avLst>
          </a:prstGeom>
          <a:ln w="1905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grpSp>
        <p:nvGrpSpPr>
          <p:cNvPr id="14" name="Группа 32"/>
          <p:cNvGrpSpPr>
            <a:grpSpLocks/>
          </p:cNvGrpSpPr>
          <p:nvPr/>
        </p:nvGrpSpPr>
        <p:grpSpPr bwMode="auto">
          <a:xfrm rot="-8409501">
            <a:off x="3970338" y="4267200"/>
            <a:ext cx="746125" cy="900113"/>
            <a:chOff x="4795651" y="2449895"/>
            <a:chExt cx="745790" cy="900113"/>
          </a:xfrm>
        </p:grpSpPr>
        <p:sp>
          <p:nvSpPr>
            <p:cNvPr id="66" name="Дуга 65"/>
            <p:cNvSpPr/>
            <p:nvPr/>
          </p:nvSpPr>
          <p:spPr>
            <a:xfrm rot="6314589">
              <a:off x="4820004" y="2425837"/>
              <a:ext cx="587375" cy="628368"/>
            </a:xfrm>
            <a:prstGeom prst="arc">
              <a:avLst>
                <a:gd name="adj1" fmla="val 14456015"/>
                <a:gd name="adj2" fmla="val 285787"/>
              </a:avLst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4128" name="TextBox 30"/>
            <p:cNvSpPr txBox="1">
              <a:spLocks noChangeArrowheads="1"/>
            </p:cNvSpPr>
            <p:nvPr/>
          </p:nvSpPr>
          <p:spPr bwMode="auto">
            <a:xfrm rot="8409501">
              <a:off x="5228177" y="2980277"/>
              <a:ext cx="313264" cy="3697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altLang="ru-RU" b="1">
                  <a:latin typeface="Times New Roman" pitchFamily="18" charset="0"/>
                  <a:cs typeface="Times New Roman" pitchFamily="18" charset="0"/>
                </a:rPr>
                <a:t>α</a:t>
              </a:r>
            </a:p>
          </p:txBody>
        </p:sp>
      </p:grpSp>
      <p:sp>
        <p:nvSpPr>
          <p:cNvPr id="70" name="TextBox 30"/>
          <p:cNvSpPr txBox="1">
            <a:spLocks noChangeArrowheads="1"/>
          </p:cNvSpPr>
          <p:nvPr/>
        </p:nvSpPr>
        <p:spPr bwMode="auto">
          <a:xfrm>
            <a:off x="7391400" y="685800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α</a:t>
            </a:r>
          </a:p>
        </p:txBody>
      </p:sp>
      <p:cxnSp>
        <p:nvCxnSpPr>
          <p:cNvPr id="73" name="Прямая соединительная линия 72"/>
          <p:cNvCxnSpPr/>
          <p:nvPr/>
        </p:nvCxnSpPr>
        <p:spPr>
          <a:xfrm>
            <a:off x="1524000" y="1981200"/>
            <a:ext cx="2667000" cy="297180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Группа 26"/>
          <p:cNvGrpSpPr>
            <a:grpSpLocks/>
          </p:cNvGrpSpPr>
          <p:nvPr/>
        </p:nvGrpSpPr>
        <p:grpSpPr bwMode="auto">
          <a:xfrm>
            <a:off x="1524000" y="1981200"/>
            <a:ext cx="5464175" cy="6073775"/>
            <a:chOff x="1524000" y="1981200"/>
            <a:chExt cx="5464082" cy="6073682"/>
          </a:xfrm>
        </p:grpSpPr>
        <p:cxnSp>
          <p:nvCxnSpPr>
            <p:cNvPr id="26" name="Прямая соединительная линия 25"/>
            <p:cNvCxnSpPr/>
            <p:nvPr/>
          </p:nvCxnSpPr>
          <p:spPr>
            <a:xfrm>
              <a:off x="4267153" y="5029153"/>
              <a:ext cx="2720929" cy="3025729"/>
            </a:xfrm>
            <a:prstGeom prst="line">
              <a:avLst/>
            </a:prstGeom>
            <a:ln w="3810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1524000" y="1981200"/>
              <a:ext cx="2720929" cy="3025729"/>
            </a:xfrm>
            <a:prstGeom prst="line">
              <a:avLst/>
            </a:prstGeom>
            <a:ln w="3810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Овал 20"/>
          <p:cNvSpPr/>
          <p:nvPr/>
        </p:nvSpPr>
        <p:spPr>
          <a:xfrm>
            <a:off x="4191000" y="4953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4119" name="TextBox 36"/>
          <p:cNvSpPr txBox="1">
            <a:spLocks noChangeArrowheads="1"/>
          </p:cNvSpPr>
          <p:nvPr/>
        </p:nvSpPr>
        <p:spPr bwMode="auto">
          <a:xfrm>
            <a:off x="1447800" y="2667000"/>
            <a:ext cx="331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/>
              <a:t>А</a:t>
            </a:r>
          </a:p>
        </p:txBody>
      </p:sp>
      <p:sp>
        <p:nvSpPr>
          <p:cNvPr id="4120" name="Прямоугольник 37"/>
          <p:cNvSpPr>
            <a:spLocks noChangeArrowheads="1"/>
          </p:cNvSpPr>
          <p:nvPr/>
        </p:nvSpPr>
        <p:spPr bwMode="auto">
          <a:xfrm>
            <a:off x="7543800" y="3048000"/>
            <a:ext cx="331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solidFill>
                  <a:srgbClr val="000000"/>
                </a:solidFill>
              </a:rPr>
              <a:t>С</a:t>
            </a:r>
            <a:endParaRPr lang="ru-RU" altLang="ru-RU"/>
          </a:p>
        </p:txBody>
      </p:sp>
      <p:sp>
        <p:nvSpPr>
          <p:cNvPr id="4121" name="Прямоугольник 38"/>
          <p:cNvSpPr>
            <a:spLocks noChangeArrowheads="1"/>
          </p:cNvSpPr>
          <p:nvPr/>
        </p:nvSpPr>
        <p:spPr bwMode="auto">
          <a:xfrm>
            <a:off x="7696200" y="1219200"/>
            <a:ext cx="331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solidFill>
                  <a:srgbClr val="000000"/>
                </a:solidFill>
              </a:rPr>
              <a:t>В</a:t>
            </a:r>
            <a:endParaRPr lang="ru-RU" altLang="ru-RU"/>
          </a:p>
        </p:txBody>
      </p:sp>
      <p:sp>
        <p:nvSpPr>
          <p:cNvPr id="4122" name="TextBox 39"/>
          <p:cNvSpPr txBox="1">
            <a:spLocks noChangeArrowheads="1"/>
          </p:cNvSpPr>
          <p:nvPr/>
        </p:nvSpPr>
        <p:spPr bwMode="auto">
          <a:xfrm>
            <a:off x="6400800" y="2286000"/>
            <a:ext cx="331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/>
              <a:t>А</a:t>
            </a:r>
          </a:p>
        </p:txBody>
      </p:sp>
      <p:sp>
        <p:nvSpPr>
          <p:cNvPr id="4123" name="Прямоугольник 40"/>
          <p:cNvSpPr>
            <a:spLocks noChangeArrowheads="1"/>
          </p:cNvSpPr>
          <p:nvPr/>
        </p:nvSpPr>
        <p:spPr bwMode="auto">
          <a:xfrm>
            <a:off x="2362200" y="1752600"/>
            <a:ext cx="331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solidFill>
                  <a:srgbClr val="000000"/>
                </a:solidFill>
              </a:rPr>
              <a:t>С</a:t>
            </a:r>
            <a:endParaRPr lang="ru-RU" altLang="ru-RU"/>
          </a:p>
        </p:txBody>
      </p:sp>
      <p:sp>
        <p:nvSpPr>
          <p:cNvPr id="4124" name="Прямоугольник 41"/>
          <p:cNvSpPr>
            <a:spLocks noChangeArrowheads="1"/>
          </p:cNvSpPr>
          <p:nvPr/>
        </p:nvSpPr>
        <p:spPr bwMode="auto">
          <a:xfrm>
            <a:off x="304800" y="1600200"/>
            <a:ext cx="331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solidFill>
                  <a:srgbClr val="000000"/>
                </a:solidFill>
              </a:rPr>
              <a:t>В</a:t>
            </a: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71438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48148E-6 L 0.63195 0.0231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597" y="115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3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0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8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0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1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" grpId="0" animBg="1"/>
      <p:bldP spid="17" grpId="0" animBg="1"/>
      <p:bldP spid="17" grpId="1" animBg="1"/>
      <p:bldP spid="57" grpId="0" animBg="1"/>
      <p:bldP spid="57" grpId="1" animBg="1"/>
      <p:bldP spid="70" grpId="0"/>
      <p:bldP spid="70" grpId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Прямоугольный треугольник 66"/>
          <p:cNvSpPr/>
          <p:nvPr/>
        </p:nvSpPr>
        <p:spPr>
          <a:xfrm rot="13658810">
            <a:off x="5282407" y="4764881"/>
            <a:ext cx="1250950" cy="1649413"/>
          </a:xfrm>
          <a:prstGeom prst="rtTriangle">
            <a:avLst/>
          </a:prstGeom>
          <a:solidFill>
            <a:srgbClr val="11C1FF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4" name="Группа 8"/>
          <p:cNvGrpSpPr>
            <a:grpSpLocks/>
          </p:cNvGrpSpPr>
          <p:nvPr/>
        </p:nvGrpSpPr>
        <p:grpSpPr bwMode="auto">
          <a:xfrm>
            <a:off x="1143000" y="2286000"/>
            <a:ext cx="6477000" cy="2438400"/>
            <a:chOff x="990600" y="1447800"/>
            <a:chExt cx="6705600" cy="2590800"/>
          </a:xfrm>
          <a:solidFill>
            <a:srgbClr val="0070C0"/>
          </a:solidFill>
        </p:grpSpPr>
        <p:grpSp>
          <p:nvGrpSpPr>
            <p:cNvPr id="5" name="Группа 3"/>
            <p:cNvGrpSpPr>
              <a:grpSpLocks/>
            </p:cNvGrpSpPr>
            <p:nvPr/>
          </p:nvGrpSpPr>
          <p:grpSpPr bwMode="auto">
            <a:xfrm>
              <a:off x="990600" y="1447800"/>
              <a:ext cx="3429000" cy="1752600"/>
              <a:chOff x="990600" y="1447800"/>
              <a:chExt cx="3429000" cy="1752600"/>
            </a:xfrm>
            <a:grpFill/>
          </p:grpSpPr>
          <p:sp>
            <p:nvSpPr>
              <p:cNvPr id="2" name="Прямоугольный треугольник 1"/>
              <p:cNvSpPr/>
              <p:nvPr/>
            </p:nvSpPr>
            <p:spPr>
              <a:xfrm>
                <a:off x="990600" y="1447800"/>
                <a:ext cx="1295101" cy="1752501"/>
              </a:xfrm>
              <a:prstGeom prst="rtTriangle">
                <a:avLst/>
              </a:prstGeom>
              <a:solidFill>
                <a:srgbClr val="11C1FF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" name="Овал 2"/>
              <p:cNvSpPr/>
              <p:nvPr/>
            </p:nvSpPr>
            <p:spPr>
              <a:xfrm>
                <a:off x="4266155" y="2667298"/>
                <a:ext cx="152848" cy="151805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  <p:grpSp>
          <p:nvGrpSpPr>
            <p:cNvPr id="6" name="Группа 5"/>
            <p:cNvGrpSpPr>
              <a:grpSpLocks/>
            </p:cNvGrpSpPr>
            <p:nvPr/>
          </p:nvGrpSpPr>
          <p:grpSpPr bwMode="auto">
            <a:xfrm rot="10800000">
              <a:off x="4261223" y="2286100"/>
              <a:ext cx="3434977" cy="1752500"/>
              <a:chOff x="990600" y="1447800"/>
              <a:chExt cx="3434977" cy="1752500"/>
            </a:xfrm>
            <a:grpFill/>
          </p:grpSpPr>
          <p:sp>
            <p:nvSpPr>
              <p:cNvPr id="8" name="Овал 7"/>
              <p:cNvSpPr/>
              <p:nvPr/>
            </p:nvSpPr>
            <p:spPr>
              <a:xfrm>
                <a:off x="4307242" y="2662237"/>
                <a:ext cx="121621" cy="153491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dirty="0"/>
              </a:p>
            </p:txBody>
          </p:sp>
          <p:sp>
            <p:nvSpPr>
              <p:cNvPr id="7" name="Прямоугольный треугольник 6"/>
              <p:cNvSpPr/>
              <p:nvPr/>
            </p:nvSpPr>
            <p:spPr>
              <a:xfrm>
                <a:off x="990600" y="1447800"/>
                <a:ext cx="1295101" cy="1752500"/>
              </a:xfrm>
              <a:prstGeom prst="rtTriangle">
                <a:avLst/>
              </a:prstGeom>
              <a:noFill/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</p:grpSp>
      <p:sp>
        <p:nvSpPr>
          <p:cNvPr id="11" name="Прямоугольный треугольник 10"/>
          <p:cNvSpPr/>
          <p:nvPr/>
        </p:nvSpPr>
        <p:spPr>
          <a:xfrm rot="13658810">
            <a:off x="5282407" y="4764881"/>
            <a:ext cx="1250950" cy="1649413"/>
          </a:xfrm>
          <a:prstGeom prst="rtTriangl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9" name="Группа 17"/>
          <p:cNvGrpSpPr>
            <a:grpSpLocks/>
          </p:cNvGrpSpPr>
          <p:nvPr/>
        </p:nvGrpSpPr>
        <p:grpSpPr bwMode="auto">
          <a:xfrm>
            <a:off x="1143000" y="1676400"/>
            <a:ext cx="3657600" cy="2259013"/>
            <a:chOff x="1447800" y="1447800"/>
            <a:chExt cx="3657600" cy="2259106"/>
          </a:xfrm>
        </p:grpSpPr>
        <p:grpSp>
          <p:nvGrpSpPr>
            <p:cNvPr id="5171" name="Группа 13"/>
            <p:cNvGrpSpPr>
              <a:grpSpLocks/>
            </p:cNvGrpSpPr>
            <p:nvPr/>
          </p:nvGrpSpPr>
          <p:grpSpPr bwMode="auto">
            <a:xfrm>
              <a:off x="1447800" y="2057400"/>
              <a:ext cx="1905000" cy="1649506"/>
              <a:chOff x="1447800" y="2057400"/>
              <a:chExt cx="1905000" cy="1649506"/>
            </a:xfrm>
          </p:grpSpPr>
          <p:sp>
            <p:nvSpPr>
              <p:cNvPr id="12" name="Прямоугольный треугольник 11"/>
              <p:cNvSpPr/>
              <p:nvPr/>
            </p:nvSpPr>
            <p:spPr>
              <a:xfrm>
                <a:off x="1447800" y="2057425"/>
                <a:ext cx="1250950" cy="1649481"/>
              </a:xfrm>
              <a:prstGeom prst="rtTriangle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13" name="Овал 12"/>
              <p:cNvSpPr/>
              <p:nvPr/>
            </p:nvSpPr>
            <p:spPr>
              <a:xfrm>
                <a:off x="3200400" y="2514644"/>
                <a:ext cx="152400" cy="152406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  <p:grpSp>
          <p:nvGrpSpPr>
            <p:cNvPr id="5172" name="Группа 14"/>
            <p:cNvGrpSpPr>
              <a:grpSpLocks/>
            </p:cNvGrpSpPr>
            <p:nvPr/>
          </p:nvGrpSpPr>
          <p:grpSpPr bwMode="auto">
            <a:xfrm rot="10800000">
              <a:off x="3200400" y="1447800"/>
              <a:ext cx="1905000" cy="1649506"/>
              <a:chOff x="1447800" y="2057400"/>
              <a:chExt cx="1905000" cy="1649506"/>
            </a:xfrm>
          </p:grpSpPr>
          <p:sp>
            <p:nvSpPr>
              <p:cNvPr id="17" name="Овал 16"/>
              <p:cNvSpPr/>
              <p:nvPr/>
            </p:nvSpPr>
            <p:spPr>
              <a:xfrm>
                <a:off x="3228975" y="2486068"/>
                <a:ext cx="152400" cy="152406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16" name="Прямоугольный треугольник 15"/>
              <p:cNvSpPr/>
              <p:nvPr/>
            </p:nvSpPr>
            <p:spPr>
              <a:xfrm>
                <a:off x="1447800" y="2057425"/>
                <a:ext cx="1250950" cy="1649481"/>
              </a:xfrm>
              <a:prstGeom prst="rtTriangle">
                <a:avLst/>
              </a:prstGeom>
              <a:noFill/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</p:grpSp>
      <p:grpSp>
        <p:nvGrpSpPr>
          <p:cNvPr id="15" name="Группа 62"/>
          <p:cNvGrpSpPr>
            <a:grpSpLocks/>
          </p:cNvGrpSpPr>
          <p:nvPr/>
        </p:nvGrpSpPr>
        <p:grpSpPr bwMode="auto">
          <a:xfrm>
            <a:off x="0" y="1296988"/>
            <a:ext cx="4568825" cy="8074025"/>
            <a:chOff x="0" y="1297521"/>
            <a:chExt cx="4569159" cy="8072958"/>
          </a:xfrm>
        </p:grpSpPr>
        <p:grpSp>
          <p:nvGrpSpPr>
            <p:cNvPr id="5165" name="Группа 58"/>
            <p:cNvGrpSpPr>
              <a:grpSpLocks/>
            </p:cNvGrpSpPr>
            <p:nvPr/>
          </p:nvGrpSpPr>
          <p:grpSpPr bwMode="auto">
            <a:xfrm>
              <a:off x="2209800" y="1297521"/>
              <a:ext cx="2359359" cy="4112679"/>
              <a:chOff x="2209800" y="1297521"/>
              <a:chExt cx="2359359" cy="4112679"/>
            </a:xfrm>
          </p:grpSpPr>
          <p:sp>
            <p:nvSpPr>
              <p:cNvPr id="19" name="Прямоугольный треугольник 18"/>
              <p:cNvSpPr/>
              <p:nvPr/>
            </p:nvSpPr>
            <p:spPr>
              <a:xfrm rot="9648921">
                <a:off x="3280015" y="1297521"/>
                <a:ext cx="1289144" cy="1626972"/>
              </a:xfrm>
              <a:prstGeom prst="rtTriangle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9" name="Овал 38"/>
              <p:cNvSpPr/>
              <p:nvPr/>
            </p:nvSpPr>
            <p:spPr>
              <a:xfrm>
                <a:off x="2209962" y="5257809"/>
                <a:ext cx="152411" cy="152380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  <p:grpSp>
          <p:nvGrpSpPr>
            <p:cNvPr id="5166" name="Группа 59"/>
            <p:cNvGrpSpPr>
              <a:grpSpLocks/>
            </p:cNvGrpSpPr>
            <p:nvPr/>
          </p:nvGrpSpPr>
          <p:grpSpPr bwMode="auto">
            <a:xfrm rot="10800000">
              <a:off x="0" y="5257800"/>
              <a:ext cx="2359359" cy="4112679"/>
              <a:chOff x="2209800" y="1297521"/>
              <a:chExt cx="2359359" cy="4112679"/>
            </a:xfrm>
          </p:grpSpPr>
          <p:sp>
            <p:nvSpPr>
              <p:cNvPr id="62" name="Овал 61"/>
              <p:cNvSpPr/>
              <p:nvPr/>
            </p:nvSpPr>
            <p:spPr>
              <a:xfrm>
                <a:off x="2236951" y="5230826"/>
                <a:ext cx="152411" cy="152380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61" name="Прямоугольный треугольник 60"/>
              <p:cNvSpPr/>
              <p:nvPr/>
            </p:nvSpPr>
            <p:spPr>
              <a:xfrm rot="9648921">
                <a:off x="3280015" y="1297521"/>
                <a:ext cx="1289144" cy="1626973"/>
              </a:xfrm>
              <a:prstGeom prst="rtTriangle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</p:grpSp>
      <p:sp>
        <p:nvSpPr>
          <p:cNvPr id="49" name="Прямоугольный треугольник 48"/>
          <p:cNvSpPr/>
          <p:nvPr/>
        </p:nvSpPr>
        <p:spPr bwMode="auto">
          <a:xfrm>
            <a:off x="1143000" y="2286000"/>
            <a:ext cx="1250950" cy="1649413"/>
          </a:xfrm>
          <a:prstGeom prst="rtTriangl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1981200" y="5105400"/>
            <a:ext cx="6096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4038600" y="3352800"/>
            <a:ext cx="6096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>
            <a:off x="2743200" y="2667000"/>
            <a:ext cx="6096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22" name="Группа 65"/>
          <p:cNvGrpSpPr>
            <a:grpSpLocks/>
          </p:cNvGrpSpPr>
          <p:nvPr/>
        </p:nvGrpSpPr>
        <p:grpSpPr bwMode="auto">
          <a:xfrm>
            <a:off x="1600200" y="2133600"/>
            <a:ext cx="2830513" cy="1371600"/>
            <a:chOff x="1600202" y="2133600"/>
            <a:chExt cx="2830557" cy="1371600"/>
          </a:xfrm>
        </p:grpSpPr>
        <p:cxnSp>
          <p:nvCxnSpPr>
            <p:cNvPr id="46" name="Прямая соединительная линия 45"/>
            <p:cNvCxnSpPr>
              <a:endCxn id="52" idx="1"/>
            </p:cNvCxnSpPr>
            <p:nvPr/>
          </p:nvCxnSpPr>
          <p:spPr>
            <a:xfrm flipV="1">
              <a:off x="1600202" y="2830513"/>
              <a:ext cx="1382734" cy="674687"/>
            </a:xfrm>
            <a:prstGeom prst="line">
              <a:avLst/>
            </a:prstGeom>
            <a:ln w="28575">
              <a:solidFill>
                <a:srgbClr val="FF66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единительная линия 62"/>
            <p:cNvCxnSpPr/>
            <p:nvPr/>
          </p:nvCxnSpPr>
          <p:spPr>
            <a:xfrm flipV="1">
              <a:off x="3048025" y="2133600"/>
              <a:ext cx="1382734" cy="674688"/>
            </a:xfrm>
            <a:prstGeom prst="line">
              <a:avLst/>
            </a:prstGeom>
            <a:ln w="28575">
              <a:noFill/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Группа 44"/>
          <p:cNvGrpSpPr>
            <a:grpSpLocks/>
          </p:cNvGrpSpPr>
          <p:nvPr/>
        </p:nvGrpSpPr>
        <p:grpSpPr bwMode="auto">
          <a:xfrm rot="1875078">
            <a:off x="2017713" y="1223963"/>
            <a:ext cx="471487" cy="7912100"/>
            <a:chOff x="4102126" y="1660296"/>
            <a:chExt cx="557232" cy="3738744"/>
          </a:xfrm>
        </p:grpSpPr>
        <p:cxnSp>
          <p:nvCxnSpPr>
            <p:cNvPr id="48" name="Прямая соединительная линия 47"/>
            <p:cNvCxnSpPr/>
            <p:nvPr/>
          </p:nvCxnSpPr>
          <p:spPr>
            <a:xfrm flipH="1" flipV="1">
              <a:off x="4069940" y="1656752"/>
              <a:ext cx="315202" cy="1894127"/>
            </a:xfrm>
            <a:prstGeom prst="line">
              <a:avLst/>
            </a:prstGeom>
            <a:ln w="28575">
              <a:solidFill>
                <a:srgbClr val="FC402C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 flipH="1" flipV="1">
              <a:off x="4337681" y="3504675"/>
              <a:ext cx="315202" cy="1894127"/>
            </a:xfrm>
            <a:prstGeom prst="line">
              <a:avLst/>
            </a:prstGeom>
            <a:ln w="28575">
              <a:noFill/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Группа 57"/>
          <p:cNvGrpSpPr>
            <a:grpSpLocks/>
          </p:cNvGrpSpPr>
          <p:nvPr/>
        </p:nvGrpSpPr>
        <p:grpSpPr bwMode="auto">
          <a:xfrm>
            <a:off x="1600200" y="3505200"/>
            <a:ext cx="5562600" cy="46038"/>
            <a:chOff x="1600200" y="3505200"/>
            <a:chExt cx="5627641" cy="11159"/>
          </a:xfrm>
        </p:grpSpPr>
        <p:cxnSp>
          <p:nvCxnSpPr>
            <p:cNvPr id="56" name="Прямая соединительная линия 55"/>
            <p:cNvCxnSpPr>
              <a:stCxn id="51" idx="7"/>
            </p:cNvCxnSpPr>
            <p:nvPr/>
          </p:nvCxnSpPr>
          <p:spPr>
            <a:xfrm flipH="1" flipV="1">
              <a:off x="1600200" y="3505200"/>
              <a:ext cx="2809003" cy="11159"/>
            </a:xfrm>
            <a:prstGeom prst="line">
              <a:avLst/>
            </a:prstGeom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единительная линия 56"/>
            <p:cNvCxnSpPr/>
            <p:nvPr/>
          </p:nvCxnSpPr>
          <p:spPr>
            <a:xfrm flipH="1" flipV="1">
              <a:off x="4418839" y="3505200"/>
              <a:ext cx="2809002" cy="11159"/>
            </a:xfrm>
            <a:prstGeom prst="line">
              <a:avLst/>
            </a:prstGeom>
            <a:ln w="28575">
              <a:noFill/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Прямая соединительная линия 29"/>
          <p:cNvCxnSpPr>
            <a:stCxn id="49" idx="2"/>
            <a:endCxn id="11" idx="2"/>
          </p:cNvCxnSpPr>
          <p:nvPr/>
        </p:nvCxnSpPr>
        <p:spPr>
          <a:xfrm>
            <a:off x="1143000" y="3935413"/>
            <a:ext cx="5795963" cy="1560512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>
            <a:stCxn id="49" idx="0"/>
            <a:endCxn id="11" idx="0"/>
          </p:cNvCxnSpPr>
          <p:nvPr/>
        </p:nvCxnSpPr>
        <p:spPr>
          <a:xfrm>
            <a:off x="1143000" y="2286000"/>
            <a:ext cx="4576763" cy="4321175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>
            <a:off x="1600200" y="3505200"/>
            <a:ext cx="2808288" cy="65088"/>
          </a:xfrm>
          <a:prstGeom prst="line">
            <a:avLst/>
          </a:prstGeom>
          <a:ln w="28575">
            <a:solidFill>
              <a:srgbClr val="FC402C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 flipV="1">
            <a:off x="2286000" y="1752600"/>
            <a:ext cx="1752600" cy="3429000"/>
          </a:xfrm>
          <a:prstGeom prst="line">
            <a:avLst/>
          </a:prstGeom>
          <a:ln w="28575">
            <a:solidFill>
              <a:srgbClr val="FC402C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 flipV="1">
            <a:off x="1600200" y="2819400"/>
            <a:ext cx="1436688" cy="674688"/>
          </a:xfrm>
          <a:prstGeom prst="line">
            <a:avLst/>
          </a:prstGeom>
          <a:ln w="28575">
            <a:solidFill>
              <a:srgbClr val="FC402C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Группа 69"/>
          <p:cNvGrpSpPr>
            <a:grpSpLocks/>
          </p:cNvGrpSpPr>
          <p:nvPr/>
        </p:nvGrpSpPr>
        <p:grpSpPr bwMode="auto">
          <a:xfrm>
            <a:off x="2590800" y="2286000"/>
            <a:ext cx="719138" cy="787400"/>
            <a:chOff x="2590800" y="2286000"/>
            <a:chExt cx="719034" cy="787113"/>
          </a:xfrm>
        </p:grpSpPr>
        <p:sp>
          <p:nvSpPr>
            <p:cNvPr id="68" name="Дуга 67"/>
            <p:cNvSpPr/>
            <p:nvPr/>
          </p:nvSpPr>
          <p:spPr>
            <a:xfrm rot="16864351">
              <a:off x="2756727" y="2520005"/>
              <a:ext cx="506227" cy="599988"/>
            </a:xfrm>
            <a:prstGeom prst="arc">
              <a:avLst>
                <a:gd name="adj1" fmla="val 14398478"/>
                <a:gd name="adj2" fmla="val 1463532"/>
              </a:avLst>
            </a:prstGeom>
            <a:ln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158" name="TextBox 68"/>
            <p:cNvSpPr txBox="1">
              <a:spLocks noChangeArrowheads="1"/>
            </p:cNvSpPr>
            <p:nvPr/>
          </p:nvSpPr>
          <p:spPr bwMode="auto">
            <a:xfrm>
              <a:off x="2590800" y="2286000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l-GR" altLang="ru-RU" b="1">
                  <a:latin typeface="Times New Roman" pitchFamily="18" charset="0"/>
                  <a:cs typeface="Times New Roman" pitchFamily="18" charset="0"/>
                </a:rPr>
                <a:t>α</a:t>
              </a:r>
              <a:endParaRPr lang="ru-RU" altLang="ru-RU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7" name="Группа 69"/>
          <p:cNvGrpSpPr>
            <a:grpSpLocks/>
          </p:cNvGrpSpPr>
          <p:nvPr/>
        </p:nvGrpSpPr>
        <p:grpSpPr bwMode="auto">
          <a:xfrm>
            <a:off x="2308225" y="4572000"/>
            <a:ext cx="665163" cy="923925"/>
            <a:chOff x="2308873" y="2209827"/>
            <a:chExt cx="664565" cy="923536"/>
          </a:xfrm>
        </p:grpSpPr>
        <p:sp>
          <p:nvSpPr>
            <p:cNvPr id="59" name="Дуга 58"/>
            <p:cNvSpPr/>
            <p:nvPr/>
          </p:nvSpPr>
          <p:spPr>
            <a:xfrm rot="21329133">
              <a:off x="2308873" y="2533541"/>
              <a:ext cx="505958" cy="599822"/>
            </a:xfrm>
            <a:prstGeom prst="arc">
              <a:avLst>
                <a:gd name="adj1" fmla="val 15489507"/>
                <a:gd name="adj2" fmla="val 826146"/>
              </a:avLst>
            </a:prstGeom>
            <a:ln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156" name="TextBox 68"/>
            <p:cNvSpPr txBox="1">
              <a:spLocks noChangeArrowheads="1"/>
            </p:cNvSpPr>
            <p:nvPr/>
          </p:nvSpPr>
          <p:spPr bwMode="auto">
            <a:xfrm>
              <a:off x="2666988" y="2209827"/>
              <a:ext cx="306450" cy="369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l-GR" altLang="ru-RU" b="1">
                  <a:latin typeface="Times New Roman" pitchFamily="18" charset="0"/>
                  <a:cs typeface="Times New Roman" pitchFamily="18" charset="0"/>
                </a:rPr>
                <a:t>β</a:t>
              </a:r>
              <a:endParaRPr lang="ru-RU" altLang="ru-RU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8" name="Группа 69"/>
          <p:cNvGrpSpPr>
            <a:grpSpLocks/>
          </p:cNvGrpSpPr>
          <p:nvPr/>
        </p:nvGrpSpPr>
        <p:grpSpPr bwMode="auto">
          <a:xfrm>
            <a:off x="4133850" y="2895600"/>
            <a:ext cx="814388" cy="887413"/>
            <a:chOff x="2686456" y="2286005"/>
            <a:chExt cx="814409" cy="886975"/>
          </a:xfrm>
        </p:grpSpPr>
        <p:sp>
          <p:nvSpPr>
            <p:cNvPr id="65" name="Дуга 64"/>
            <p:cNvSpPr/>
            <p:nvPr/>
          </p:nvSpPr>
          <p:spPr>
            <a:xfrm rot="18087919">
              <a:off x="2723109" y="2598430"/>
              <a:ext cx="537897" cy="611204"/>
            </a:xfrm>
            <a:prstGeom prst="arc">
              <a:avLst>
                <a:gd name="adj1" fmla="val 14398478"/>
                <a:gd name="adj2" fmla="val 6307489"/>
              </a:avLst>
            </a:prstGeom>
            <a:ln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154" name="TextBox 68"/>
            <p:cNvSpPr txBox="1">
              <a:spLocks noChangeArrowheads="1"/>
            </p:cNvSpPr>
            <p:nvPr/>
          </p:nvSpPr>
          <p:spPr bwMode="auto">
            <a:xfrm>
              <a:off x="2819367" y="2286005"/>
              <a:ext cx="681498" cy="369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l-GR" altLang="ru-RU" b="1">
                  <a:latin typeface="Times New Roman" pitchFamily="18" charset="0"/>
                  <a:cs typeface="Times New Roman" pitchFamily="18" charset="0"/>
                </a:rPr>
                <a:t>α</a:t>
              </a:r>
              <a:r>
                <a:rPr lang="ru-RU" altLang="ru-RU" b="1"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el-GR" altLang="ru-RU" b="1">
                  <a:latin typeface="Times New Roman" pitchFamily="18" charset="0"/>
                  <a:cs typeface="Times New Roman" pitchFamily="18" charset="0"/>
                </a:rPr>
                <a:t>β</a:t>
              </a:r>
              <a:endParaRPr lang="ru-RU" altLang="ru-RU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21" name="Прямая соединительная линия 20"/>
          <p:cNvCxnSpPr/>
          <p:nvPr/>
        </p:nvCxnSpPr>
        <p:spPr>
          <a:xfrm flipH="1">
            <a:off x="3886200" y="3124200"/>
            <a:ext cx="609600" cy="228600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3048000" y="3276600"/>
            <a:ext cx="1600200" cy="152400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Овал 49"/>
          <p:cNvSpPr/>
          <p:nvPr/>
        </p:nvSpPr>
        <p:spPr>
          <a:xfrm>
            <a:off x="2209800" y="51816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2" name="Овал 51"/>
          <p:cNvSpPr/>
          <p:nvPr/>
        </p:nvSpPr>
        <p:spPr>
          <a:xfrm>
            <a:off x="2971800" y="28194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4343400" y="3505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6781800" y="5486400"/>
            <a:ext cx="331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/>
              <a:t>А</a:t>
            </a:r>
          </a:p>
        </p:txBody>
      </p:sp>
      <p:sp>
        <p:nvSpPr>
          <p:cNvPr id="60" name="Прямоугольник 59"/>
          <p:cNvSpPr>
            <a:spLocks noChangeArrowheads="1"/>
          </p:cNvSpPr>
          <p:nvPr/>
        </p:nvSpPr>
        <p:spPr bwMode="auto">
          <a:xfrm>
            <a:off x="5791200" y="4419600"/>
            <a:ext cx="331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solidFill>
                  <a:srgbClr val="000000"/>
                </a:solidFill>
              </a:rPr>
              <a:t>С</a:t>
            </a:r>
            <a:endParaRPr lang="ru-RU" altLang="ru-RU"/>
          </a:p>
        </p:txBody>
      </p:sp>
      <p:sp>
        <p:nvSpPr>
          <p:cNvPr id="64" name="Прямоугольник 63"/>
          <p:cNvSpPr>
            <a:spLocks noChangeArrowheads="1"/>
          </p:cNvSpPr>
          <p:nvPr/>
        </p:nvSpPr>
        <p:spPr bwMode="auto">
          <a:xfrm>
            <a:off x="5410200" y="6248400"/>
            <a:ext cx="331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solidFill>
                  <a:srgbClr val="000000"/>
                </a:solidFill>
              </a:rPr>
              <a:t>В</a:t>
            </a:r>
            <a:endParaRPr lang="ru-RU" altLang="ru-RU"/>
          </a:p>
        </p:txBody>
      </p:sp>
      <p:sp>
        <p:nvSpPr>
          <p:cNvPr id="5150" name="TextBox 65"/>
          <p:cNvSpPr txBox="1">
            <a:spLocks noChangeArrowheads="1"/>
          </p:cNvSpPr>
          <p:nvPr/>
        </p:nvSpPr>
        <p:spPr bwMode="auto">
          <a:xfrm>
            <a:off x="990600" y="3886200"/>
            <a:ext cx="331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/>
              <a:t>А</a:t>
            </a:r>
          </a:p>
        </p:txBody>
      </p:sp>
      <p:sp>
        <p:nvSpPr>
          <p:cNvPr id="5151" name="Прямоугольник 68"/>
          <p:cNvSpPr>
            <a:spLocks noChangeArrowheads="1"/>
          </p:cNvSpPr>
          <p:nvPr/>
        </p:nvSpPr>
        <p:spPr bwMode="auto">
          <a:xfrm>
            <a:off x="2286000" y="3886200"/>
            <a:ext cx="331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solidFill>
                  <a:srgbClr val="000000"/>
                </a:solidFill>
              </a:rPr>
              <a:t>С</a:t>
            </a:r>
            <a:endParaRPr lang="ru-RU" altLang="ru-RU"/>
          </a:p>
        </p:txBody>
      </p:sp>
      <p:sp>
        <p:nvSpPr>
          <p:cNvPr id="5152" name="Прямоугольник 69"/>
          <p:cNvSpPr>
            <a:spLocks noChangeArrowheads="1"/>
          </p:cNvSpPr>
          <p:nvPr/>
        </p:nvSpPr>
        <p:spPr bwMode="auto">
          <a:xfrm>
            <a:off x="838200" y="2057400"/>
            <a:ext cx="331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solidFill>
                  <a:srgbClr val="000000"/>
                </a:solidFill>
              </a:rPr>
              <a:t>В</a:t>
            </a: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0717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00000"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9600000">
                                      <p:cBhvr>
                                        <p:cTn id="2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4020000">
                                      <p:cBhvr>
                                        <p:cTn id="4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020000">
                                      <p:cBhvr>
                                        <p:cTn id="4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9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500000">
                                      <p:cBhvr>
                                        <p:cTn id="10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3500000">
                                      <p:cBhvr>
                                        <p:cTn id="106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11" grpId="0" animBg="1"/>
      <p:bldP spid="50" grpId="0" animBg="1"/>
      <p:bldP spid="52" grpId="0" animBg="1"/>
      <p:bldP spid="51" grpId="0" animBg="1"/>
      <p:bldP spid="58" grpId="0"/>
      <p:bldP spid="60" grpId="0"/>
      <p:bldP spid="6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ый треугольник 20"/>
          <p:cNvSpPr/>
          <p:nvPr/>
        </p:nvSpPr>
        <p:spPr>
          <a:xfrm rot="657847">
            <a:off x="2225675" y="341313"/>
            <a:ext cx="1371600" cy="1905000"/>
          </a:xfrm>
          <a:prstGeom prst="rtTriangle">
            <a:avLst/>
          </a:prstGeom>
          <a:solidFill>
            <a:srgbClr val="11C1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grpSp>
        <p:nvGrpSpPr>
          <p:cNvPr id="3" name="Группа 7"/>
          <p:cNvGrpSpPr>
            <a:grpSpLocks/>
          </p:cNvGrpSpPr>
          <p:nvPr/>
        </p:nvGrpSpPr>
        <p:grpSpPr bwMode="auto">
          <a:xfrm rot="657847">
            <a:off x="1828800" y="457200"/>
            <a:ext cx="2819400" cy="6019800"/>
            <a:chOff x="1524000" y="457200"/>
            <a:chExt cx="2819400" cy="6019800"/>
          </a:xfrm>
        </p:grpSpPr>
        <p:sp>
          <p:nvSpPr>
            <p:cNvPr id="2" name="Прямоугольный треугольник 1"/>
            <p:cNvSpPr/>
            <p:nvPr/>
          </p:nvSpPr>
          <p:spPr>
            <a:xfrm>
              <a:off x="1510985" y="446902"/>
              <a:ext cx="1371600" cy="1905000"/>
            </a:xfrm>
            <a:prstGeom prst="rtTriangl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grpSp>
          <p:nvGrpSpPr>
            <p:cNvPr id="6180" name="Группа 4"/>
            <p:cNvGrpSpPr>
              <a:grpSpLocks/>
            </p:cNvGrpSpPr>
            <p:nvPr/>
          </p:nvGrpSpPr>
          <p:grpSpPr bwMode="auto">
            <a:xfrm rot="10800000">
              <a:off x="2895600" y="3429000"/>
              <a:ext cx="1447800" cy="3048000"/>
              <a:chOff x="1524000" y="457200"/>
              <a:chExt cx="1447800" cy="3048000"/>
            </a:xfrm>
          </p:grpSpPr>
          <p:sp>
            <p:nvSpPr>
              <p:cNvPr id="6" name="Прямоугольный треугольник 5"/>
              <p:cNvSpPr/>
              <p:nvPr/>
            </p:nvSpPr>
            <p:spPr>
              <a:xfrm>
                <a:off x="1524611" y="458815"/>
                <a:ext cx="1371600" cy="1905000"/>
              </a:xfrm>
              <a:prstGeom prst="rtTriangl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dirty="0"/>
              </a:p>
            </p:txBody>
          </p:sp>
          <p:sp>
            <p:nvSpPr>
              <p:cNvPr id="7" name="Овал 6"/>
              <p:cNvSpPr/>
              <p:nvPr/>
            </p:nvSpPr>
            <p:spPr>
              <a:xfrm>
                <a:off x="2911087" y="3442170"/>
                <a:ext cx="76200" cy="76200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dirty="0"/>
              </a:p>
            </p:txBody>
          </p:sp>
        </p:grpSp>
      </p:grpSp>
      <p:grpSp>
        <p:nvGrpSpPr>
          <p:cNvPr id="5" name="Группа 14"/>
          <p:cNvGrpSpPr>
            <a:grpSpLocks/>
          </p:cNvGrpSpPr>
          <p:nvPr/>
        </p:nvGrpSpPr>
        <p:grpSpPr bwMode="auto">
          <a:xfrm>
            <a:off x="817563" y="4398963"/>
            <a:ext cx="8032750" cy="3378200"/>
            <a:chOff x="513404" y="3180359"/>
            <a:chExt cx="8031919" cy="3377253"/>
          </a:xfrm>
        </p:grpSpPr>
        <p:sp>
          <p:nvSpPr>
            <p:cNvPr id="9" name="Прямоугольный треугольник 8"/>
            <p:cNvSpPr/>
            <p:nvPr/>
          </p:nvSpPr>
          <p:spPr>
            <a:xfrm rot="14503904">
              <a:off x="780198" y="2913565"/>
              <a:ext cx="1371216" cy="1904803"/>
            </a:xfrm>
            <a:prstGeom prst="rtTriangl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13" name="Прямоугольный треугольник 12"/>
            <p:cNvSpPr/>
            <p:nvPr/>
          </p:nvSpPr>
          <p:spPr>
            <a:xfrm rot="2988253">
              <a:off x="6907314" y="4919603"/>
              <a:ext cx="1371216" cy="1904803"/>
            </a:xfrm>
            <a:prstGeom prst="rtTriangl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</p:grpSp>
      <p:sp>
        <p:nvSpPr>
          <p:cNvPr id="17" name="Прямоугольный треугольник 16"/>
          <p:cNvSpPr/>
          <p:nvPr/>
        </p:nvSpPr>
        <p:spPr>
          <a:xfrm rot="657847">
            <a:off x="6721475" y="3617913"/>
            <a:ext cx="1371600" cy="1905000"/>
          </a:xfrm>
          <a:prstGeom prst="rtTriangl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9" name="Прямоугольный треугольник 18"/>
          <p:cNvSpPr/>
          <p:nvPr/>
        </p:nvSpPr>
        <p:spPr bwMode="auto">
          <a:xfrm rot="657847">
            <a:off x="2225675" y="341313"/>
            <a:ext cx="1371600" cy="1905000"/>
          </a:xfrm>
          <a:prstGeom prst="rtTriangl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grpSp>
        <p:nvGrpSpPr>
          <p:cNvPr id="8" name="Группа 25"/>
          <p:cNvGrpSpPr>
            <a:grpSpLocks/>
          </p:cNvGrpSpPr>
          <p:nvPr/>
        </p:nvGrpSpPr>
        <p:grpSpPr bwMode="auto">
          <a:xfrm>
            <a:off x="2590800" y="1447800"/>
            <a:ext cx="1311275" cy="4041775"/>
            <a:chOff x="2590800" y="1447800"/>
            <a:chExt cx="1310588" cy="4041952"/>
          </a:xfrm>
        </p:grpSpPr>
        <p:cxnSp>
          <p:nvCxnSpPr>
            <p:cNvPr id="24" name="Прямая соединительная линия 23"/>
            <p:cNvCxnSpPr>
              <a:stCxn id="7" idx="5"/>
            </p:cNvCxnSpPr>
            <p:nvPr/>
          </p:nvCxnSpPr>
          <p:spPr>
            <a:xfrm flipH="1" flipV="1">
              <a:off x="2590800" y="1447800"/>
              <a:ext cx="625147" cy="1984462"/>
            </a:xfrm>
            <a:prstGeom prst="line">
              <a:avLst/>
            </a:prstGeom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flipH="1" flipV="1">
              <a:off x="3276241" y="3505290"/>
              <a:ext cx="625147" cy="1984462"/>
            </a:xfrm>
            <a:prstGeom prst="line">
              <a:avLst/>
            </a:prstGeom>
            <a:ln w="28575">
              <a:noFill/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Группа 29"/>
          <p:cNvGrpSpPr>
            <a:grpSpLocks/>
          </p:cNvGrpSpPr>
          <p:nvPr/>
        </p:nvGrpSpPr>
        <p:grpSpPr bwMode="auto">
          <a:xfrm rot="-169062">
            <a:off x="2106613" y="5078413"/>
            <a:ext cx="5173662" cy="2160587"/>
            <a:chOff x="2133600" y="5181600"/>
            <a:chExt cx="5421359" cy="2215379"/>
          </a:xfrm>
        </p:grpSpPr>
        <p:cxnSp>
          <p:nvCxnSpPr>
            <p:cNvPr id="28" name="Прямая соединительная линия 27"/>
            <p:cNvCxnSpPr/>
            <p:nvPr/>
          </p:nvCxnSpPr>
          <p:spPr>
            <a:xfrm flipH="1" flipV="1">
              <a:off x="2117369" y="5179264"/>
              <a:ext cx="2678241" cy="1077576"/>
            </a:xfrm>
            <a:prstGeom prst="line">
              <a:avLst/>
            </a:prstGeom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flipH="1" flipV="1">
              <a:off x="4876416" y="6319313"/>
              <a:ext cx="2678241" cy="1077576"/>
            </a:xfrm>
            <a:prstGeom prst="line">
              <a:avLst/>
            </a:prstGeom>
            <a:ln w="28575">
              <a:noFill/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2" name="Прямая соединительная линия 31"/>
          <p:cNvCxnSpPr/>
          <p:nvPr/>
        </p:nvCxnSpPr>
        <p:spPr>
          <a:xfrm flipH="1" flipV="1">
            <a:off x="2590800" y="1447800"/>
            <a:ext cx="685800" cy="205740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H="1" flipV="1">
            <a:off x="2209800" y="5257800"/>
            <a:ext cx="2514600" cy="91440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/>
          <p:cNvSpPr/>
          <p:nvPr/>
        </p:nvSpPr>
        <p:spPr>
          <a:xfrm>
            <a:off x="4648200" y="60960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8" name="Овал 17"/>
          <p:cNvSpPr/>
          <p:nvPr/>
        </p:nvSpPr>
        <p:spPr>
          <a:xfrm>
            <a:off x="3200400" y="34290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grpSp>
        <p:nvGrpSpPr>
          <p:cNvPr id="11" name="Группа 69"/>
          <p:cNvGrpSpPr>
            <a:grpSpLocks/>
          </p:cNvGrpSpPr>
          <p:nvPr/>
        </p:nvGrpSpPr>
        <p:grpSpPr bwMode="auto">
          <a:xfrm>
            <a:off x="2984500" y="3219450"/>
            <a:ext cx="909638" cy="576263"/>
            <a:chOff x="2527656" y="2913841"/>
            <a:chExt cx="909372" cy="576958"/>
          </a:xfrm>
        </p:grpSpPr>
        <p:sp>
          <p:nvSpPr>
            <p:cNvPr id="44" name="Дуга 43"/>
            <p:cNvSpPr/>
            <p:nvPr/>
          </p:nvSpPr>
          <p:spPr>
            <a:xfrm rot="4231010">
              <a:off x="2539127" y="2902370"/>
              <a:ext cx="576958" cy="599900"/>
            </a:xfrm>
            <a:prstGeom prst="arc">
              <a:avLst>
                <a:gd name="adj1" fmla="val 10999508"/>
                <a:gd name="adj2" fmla="val 3304449"/>
              </a:avLst>
            </a:prstGeom>
            <a:ln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6172" name="TextBox 68"/>
            <p:cNvSpPr txBox="1">
              <a:spLocks noChangeArrowheads="1"/>
            </p:cNvSpPr>
            <p:nvPr/>
          </p:nvSpPr>
          <p:spPr bwMode="auto">
            <a:xfrm>
              <a:off x="3124122" y="3047725"/>
              <a:ext cx="312906" cy="369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l-GR" altLang="ru-RU" b="1">
                  <a:latin typeface="Times New Roman" pitchFamily="18" charset="0"/>
                  <a:cs typeface="Times New Roman" pitchFamily="18" charset="0"/>
                </a:rPr>
                <a:t>α</a:t>
              </a:r>
              <a:endParaRPr lang="ru-RU" altLang="ru-RU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" name="Группа 69"/>
          <p:cNvGrpSpPr>
            <a:grpSpLocks/>
          </p:cNvGrpSpPr>
          <p:nvPr/>
        </p:nvGrpSpPr>
        <p:grpSpPr bwMode="auto">
          <a:xfrm>
            <a:off x="4425950" y="5410200"/>
            <a:ext cx="600075" cy="920750"/>
            <a:chOff x="2163360" y="2285995"/>
            <a:chExt cx="599535" cy="920653"/>
          </a:xfrm>
        </p:grpSpPr>
        <p:sp>
          <p:nvSpPr>
            <p:cNvPr id="47" name="Дуга 46"/>
            <p:cNvSpPr/>
            <p:nvPr/>
          </p:nvSpPr>
          <p:spPr>
            <a:xfrm rot="18088382">
              <a:off x="2209949" y="2653701"/>
              <a:ext cx="506359" cy="599535"/>
            </a:xfrm>
            <a:prstGeom prst="arc">
              <a:avLst>
                <a:gd name="adj1" fmla="val 14953751"/>
                <a:gd name="adj2" fmla="val 1387395"/>
              </a:avLst>
            </a:prstGeom>
            <a:ln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6170" name="TextBox 68"/>
            <p:cNvSpPr txBox="1">
              <a:spLocks noChangeArrowheads="1"/>
            </p:cNvSpPr>
            <p:nvPr/>
          </p:nvSpPr>
          <p:spPr bwMode="auto">
            <a:xfrm>
              <a:off x="2232741" y="2285995"/>
              <a:ext cx="306450" cy="369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l-GR" altLang="ru-RU" b="1">
                  <a:latin typeface="Times New Roman" pitchFamily="18" charset="0"/>
                  <a:cs typeface="Times New Roman" pitchFamily="18" charset="0"/>
                </a:rPr>
                <a:t>β</a:t>
              </a:r>
              <a:endParaRPr lang="ru-RU" altLang="ru-RU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50" name="Прямая соединительная линия 49"/>
          <p:cNvCxnSpPr>
            <a:stCxn id="19" idx="2"/>
            <a:endCxn id="17" idx="2"/>
          </p:cNvCxnSpPr>
          <p:nvPr/>
        </p:nvCxnSpPr>
        <p:spPr>
          <a:xfrm>
            <a:off x="2057400" y="2098675"/>
            <a:ext cx="4495800" cy="327660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>
            <a:stCxn id="19" idx="0"/>
            <a:endCxn id="17" idx="0"/>
          </p:cNvCxnSpPr>
          <p:nvPr/>
        </p:nvCxnSpPr>
        <p:spPr>
          <a:xfrm>
            <a:off x="2419350" y="228600"/>
            <a:ext cx="4495800" cy="327660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>
            <a:stCxn id="19" idx="4"/>
            <a:endCxn id="17" idx="4"/>
          </p:cNvCxnSpPr>
          <p:nvPr/>
        </p:nvCxnSpPr>
        <p:spPr>
          <a:xfrm>
            <a:off x="3403600" y="2359025"/>
            <a:ext cx="4495800" cy="327660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6324600" y="5943600"/>
            <a:ext cx="1409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l-GR" altLang="ru-RU" b="1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l-GR" altLang="ru-RU" b="1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 = 360 ˚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6248400" y="5105400"/>
            <a:ext cx="331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/>
              <a:t>А</a:t>
            </a:r>
          </a:p>
        </p:txBody>
      </p:sp>
      <p:sp>
        <p:nvSpPr>
          <p:cNvPr id="36" name="Прямоугольник 35"/>
          <p:cNvSpPr>
            <a:spLocks noChangeArrowheads="1"/>
          </p:cNvSpPr>
          <p:nvPr/>
        </p:nvSpPr>
        <p:spPr bwMode="auto">
          <a:xfrm>
            <a:off x="7848600" y="5334000"/>
            <a:ext cx="331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solidFill>
                  <a:srgbClr val="000000"/>
                </a:solidFill>
              </a:rPr>
              <a:t>С</a:t>
            </a:r>
            <a:endParaRPr lang="ru-RU" altLang="ru-RU"/>
          </a:p>
        </p:txBody>
      </p:sp>
      <p:sp>
        <p:nvSpPr>
          <p:cNvPr id="37" name="Прямоугольник 36"/>
          <p:cNvSpPr>
            <a:spLocks noChangeArrowheads="1"/>
          </p:cNvSpPr>
          <p:nvPr/>
        </p:nvSpPr>
        <p:spPr bwMode="auto">
          <a:xfrm>
            <a:off x="6553200" y="3429000"/>
            <a:ext cx="331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solidFill>
                  <a:srgbClr val="000000"/>
                </a:solidFill>
              </a:rPr>
              <a:t>В</a:t>
            </a:r>
            <a:endParaRPr lang="ru-RU" altLang="ru-RU"/>
          </a:p>
        </p:txBody>
      </p:sp>
      <p:sp>
        <p:nvSpPr>
          <p:cNvPr id="6166" name="TextBox 37"/>
          <p:cNvSpPr txBox="1">
            <a:spLocks noChangeArrowheads="1"/>
          </p:cNvSpPr>
          <p:nvPr/>
        </p:nvSpPr>
        <p:spPr bwMode="auto">
          <a:xfrm>
            <a:off x="1752600" y="1905000"/>
            <a:ext cx="331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/>
              <a:t>А</a:t>
            </a:r>
          </a:p>
        </p:txBody>
      </p:sp>
      <p:sp>
        <p:nvSpPr>
          <p:cNvPr id="6167" name="Прямоугольник 38"/>
          <p:cNvSpPr>
            <a:spLocks noChangeArrowheads="1"/>
          </p:cNvSpPr>
          <p:nvPr/>
        </p:nvSpPr>
        <p:spPr bwMode="auto">
          <a:xfrm>
            <a:off x="3352800" y="2057400"/>
            <a:ext cx="331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solidFill>
                  <a:srgbClr val="000000"/>
                </a:solidFill>
              </a:rPr>
              <a:t>С</a:t>
            </a:r>
            <a:endParaRPr lang="ru-RU" altLang="ru-RU"/>
          </a:p>
        </p:txBody>
      </p:sp>
      <p:sp>
        <p:nvSpPr>
          <p:cNvPr id="6168" name="Прямоугольник 39"/>
          <p:cNvSpPr>
            <a:spLocks noChangeArrowheads="1"/>
          </p:cNvSpPr>
          <p:nvPr/>
        </p:nvSpPr>
        <p:spPr bwMode="auto">
          <a:xfrm>
            <a:off x="2057400" y="228600"/>
            <a:ext cx="331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solidFill>
                  <a:srgbClr val="000000"/>
                </a:solidFill>
              </a:rPr>
              <a:t>В</a:t>
            </a: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70469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800000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3800000">
                                      <p:cBhvr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7800000">
                                      <p:cBhvr>
                                        <p:cTn id="4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7800000">
                                      <p:cBhvr>
                                        <p:cTn id="4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63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6.93642E-7 L 0.48993 0.47746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97" y="23861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7" grpId="0" animBg="1"/>
      <p:bldP spid="20" grpId="0" animBg="1"/>
      <p:bldP spid="18" grpId="0" animBg="1"/>
      <p:bldP spid="33" grpId="0"/>
      <p:bldP spid="35" grpId="0"/>
      <p:bldP spid="36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 rot="19409256">
            <a:off x="5033963" y="1120775"/>
            <a:ext cx="1447800" cy="2286000"/>
          </a:xfrm>
          <a:prstGeom prst="rtTriangle">
            <a:avLst/>
          </a:prstGeom>
          <a:solidFill>
            <a:schemeClr val="bg1"/>
          </a:solidFill>
          <a:ln w="127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" name="Прямоугольный треугольник 17"/>
          <p:cNvSpPr/>
          <p:nvPr/>
        </p:nvSpPr>
        <p:spPr>
          <a:xfrm rot="19416674">
            <a:off x="1603375" y="1501775"/>
            <a:ext cx="1447800" cy="2286000"/>
          </a:xfrm>
          <a:prstGeom prst="rtTriangle">
            <a:avLst/>
          </a:prstGeom>
          <a:solidFill>
            <a:srgbClr val="11C1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" name="Прямоугольный треугольник 29"/>
          <p:cNvSpPr/>
          <p:nvPr/>
        </p:nvSpPr>
        <p:spPr>
          <a:xfrm rot="19445195" flipV="1">
            <a:off x="6705600" y="3560763"/>
            <a:ext cx="1447800" cy="2286000"/>
          </a:xfrm>
          <a:prstGeom prst="rtTriangle">
            <a:avLst/>
          </a:prstGeom>
          <a:solidFill>
            <a:srgbClr val="11C1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5029200" y="2590800"/>
            <a:ext cx="2743200" cy="2057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14"/>
          <p:cNvGrpSpPr/>
          <p:nvPr/>
        </p:nvGrpSpPr>
        <p:grpSpPr>
          <a:xfrm rot="826037">
            <a:off x="2131618" y="828360"/>
            <a:ext cx="2895600" cy="4572000"/>
            <a:chOff x="0" y="0"/>
            <a:chExt cx="2895600" cy="4572000"/>
          </a:xfrm>
          <a:solidFill>
            <a:srgbClr val="11C1FF"/>
          </a:solidFill>
        </p:grpSpPr>
        <p:sp>
          <p:nvSpPr>
            <p:cNvPr id="13" name="Прямоугольный треугольник 12"/>
            <p:cNvSpPr/>
            <p:nvPr/>
          </p:nvSpPr>
          <p:spPr>
            <a:xfrm>
              <a:off x="0" y="0"/>
              <a:ext cx="1447800" cy="2286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4" name="Прямоугольный треугольник 13"/>
            <p:cNvSpPr/>
            <p:nvPr/>
          </p:nvSpPr>
          <p:spPr>
            <a:xfrm flipH="1" flipV="1">
              <a:off x="1447800" y="2286000"/>
              <a:ext cx="1447800" cy="2286000"/>
            </a:xfrm>
            <a:prstGeom prst="rtTriangl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25" name="Прямоугольный треугольник 24"/>
          <p:cNvSpPr/>
          <p:nvPr/>
        </p:nvSpPr>
        <p:spPr>
          <a:xfrm rot="19445195" flipV="1">
            <a:off x="6705600" y="3560763"/>
            <a:ext cx="1447800" cy="2286000"/>
          </a:xfrm>
          <a:prstGeom prst="rtTriangl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3" name="Группа 14"/>
          <p:cNvGrpSpPr/>
          <p:nvPr/>
        </p:nvGrpSpPr>
        <p:grpSpPr>
          <a:xfrm rot="826037">
            <a:off x="2102624" y="812270"/>
            <a:ext cx="2895600" cy="4572000"/>
            <a:chOff x="0" y="0"/>
            <a:chExt cx="2895600" cy="4572000"/>
          </a:xfrm>
          <a:noFill/>
        </p:grpSpPr>
        <p:sp>
          <p:nvSpPr>
            <p:cNvPr id="17" name="Прямоугольный треугольник 16"/>
            <p:cNvSpPr/>
            <p:nvPr/>
          </p:nvSpPr>
          <p:spPr>
            <a:xfrm>
              <a:off x="0" y="0"/>
              <a:ext cx="1447800" cy="2286000"/>
            </a:xfrm>
            <a:prstGeom prst="rtTriangle">
              <a:avLst/>
            </a:prstGeom>
            <a:grp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9" name="Прямоугольный треугольник 18"/>
            <p:cNvSpPr/>
            <p:nvPr/>
          </p:nvSpPr>
          <p:spPr>
            <a:xfrm flipH="1" flipV="1">
              <a:off x="1447800" y="2286000"/>
              <a:ext cx="1447800" cy="2286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cxnSp>
        <p:nvCxnSpPr>
          <p:cNvPr id="23" name="Прямая соединительная линия 22"/>
          <p:cNvCxnSpPr>
            <a:stCxn id="18" idx="0"/>
            <a:endCxn id="11" idx="0"/>
          </p:cNvCxnSpPr>
          <p:nvPr/>
        </p:nvCxnSpPr>
        <p:spPr>
          <a:xfrm flipV="1">
            <a:off x="1066800" y="1776413"/>
            <a:ext cx="3429000" cy="3778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>
            <a:stCxn id="18" idx="2"/>
            <a:endCxn id="11" idx="2"/>
          </p:cNvCxnSpPr>
          <p:nvPr/>
        </p:nvCxnSpPr>
        <p:spPr>
          <a:xfrm flipV="1">
            <a:off x="2422525" y="3613150"/>
            <a:ext cx="3433763" cy="381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>
            <a:stCxn id="19" idx="4"/>
            <a:endCxn id="11" idx="4"/>
          </p:cNvCxnSpPr>
          <p:nvPr/>
        </p:nvCxnSpPr>
        <p:spPr>
          <a:xfrm flipV="1">
            <a:off x="3549650" y="2751138"/>
            <a:ext cx="3470275" cy="34766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0" name="TextBox 48"/>
          <p:cNvSpPr txBox="1">
            <a:spLocks noChangeArrowheads="1"/>
          </p:cNvSpPr>
          <p:nvPr/>
        </p:nvSpPr>
        <p:spPr bwMode="auto">
          <a:xfrm>
            <a:off x="1828800" y="2514600"/>
            <a:ext cx="3508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b="1"/>
              <a:t>А</a:t>
            </a:r>
          </a:p>
        </p:txBody>
      </p:sp>
      <p:sp>
        <p:nvSpPr>
          <p:cNvPr id="7181" name="Прямоугольник 49"/>
          <p:cNvSpPr>
            <a:spLocks noChangeArrowheads="1"/>
          </p:cNvSpPr>
          <p:nvPr/>
        </p:nvSpPr>
        <p:spPr bwMode="auto">
          <a:xfrm>
            <a:off x="3505200" y="2819400"/>
            <a:ext cx="3508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b="1">
                <a:solidFill>
                  <a:srgbClr val="000000"/>
                </a:solidFill>
              </a:rPr>
              <a:t>С</a:t>
            </a:r>
            <a:endParaRPr lang="ru-RU" altLang="ru-RU" b="1"/>
          </a:p>
        </p:txBody>
      </p:sp>
      <p:sp>
        <p:nvSpPr>
          <p:cNvPr id="7182" name="Прямоугольник 50"/>
          <p:cNvSpPr>
            <a:spLocks noChangeArrowheads="1"/>
          </p:cNvSpPr>
          <p:nvPr/>
        </p:nvSpPr>
        <p:spPr bwMode="auto">
          <a:xfrm>
            <a:off x="2667000" y="381000"/>
            <a:ext cx="3508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b="1">
                <a:solidFill>
                  <a:srgbClr val="000000"/>
                </a:solidFill>
              </a:rPr>
              <a:t>В</a:t>
            </a:r>
            <a:endParaRPr lang="ru-RU" altLang="ru-RU" b="1"/>
          </a:p>
        </p:txBody>
      </p:sp>
      <p:sp>
        <p:nvSpPr>
          <p:cNvPr id="7183" name="TextBox 51"/>
          <p:cNvSpPr txBox="1">
            <a:spLocks noChangeArrowheads="1"/>
          </p:cNvSpPr>
          <p:nvPr/>
        </p:nvSpPr>
        <p:spPr bwMode="auto">
          <a:xfrm>
            <a:off x="5867400" y="4114800"/>
            <a:ext cx="3508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b="1"/>
              <a:t>А</a:t>
            </a:r>
          </a:p>
        </p:txBody>
      </p:sp>
      <p:sp>
        <p:nvSpPr>
          <p:cNvPr id="7184" name="Прямоугольник 52"/>
          <p:cNvSpPr>
            <a:spLocks noChangeArrowheads="1"/>
          </p:cNvSpPr>
          <p:nvPr/>
        </p:nvSpPr>
        <p:spPr bwMode="auto">
          <a:xfrm>
            <a:off x="7315200" y="3276600"/>
            <a:ext cx="3508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b="1">
                <a:solidFill>
                  <a:srgbClr val="000000"/>
                </a:solidFill>
              </a:rPr>
              <a:t>С</a:t>
            </a:r>
            <a:endParaRPr lang="ru-RU" altLang="ru-RU" b="1"/>
          </a:p>
        </p:txBody>
      </p:sp>
      <p:sp>
        <p:nvSpPr>
          <p:cNvPr id="7185" name="Прямоугольник 53"/>
          <p:cNvSpPr>
            <a:spLocks noChangeArrowheads="1"/>
          </p:cNvSpPr>
          <p:nvPr/>
        </p:nvSpPr>
        <p:spPr bwMode="auto">
          <a:xfrm>
            <a:off x="7086600" y="5791200"/>
            <a:ext cx="3508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b="1">
                <a:solidFill>
                  <a:srgbClr val="000000"/>
                </a:solidFill>
              </a:rPr>
              <a:t>В</a:t>
            </a:r>
            <a:endParaRPr lang="ru-RU" altLang="ru-RU" b="1"/>
          </a:p>
        </p:txBody>
      </p:sp>
    </p:spTree>
    <p:extLst>
      <p:ext uri="{BB962C8B-B14F-4D97-AF65-F5344CB8AC3E}">
        <p14:creationId xmlns:p14="http://schemas.microsoft.com/office/powerpoint/2010/main" val="2539856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0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63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4.73988E-6 L 0.37205 -0.05249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94" y="-2636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8" grpId="0" animBg="1"/>
      <p:bldP spid="18" grpId="1" animBg="1"/>
      <p:bldP spid="18" grpId="2" animBg="1"/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ый треугольник 1"/>
          <p:cNvSpPr/>
          <p:nvPr/>
        </p:nvSpPr>
        <p:spPr>
          <a:xfrm rot="868718">
            <a:off x="2397125" y="677863"/>
            <a:ext cx="1447800" cy="2286000"/>
          </a:xfrm>
          <a:prstGeom prst="rtTriangle">
            <a:avLst/>
          </a:prstGeom>
          <a:solidFill>
            <a:srgbClr val="11C1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Прямоугольный треугольник 3"/>
          <p:cNvSpPr/>
          <p:nvPr/>
        </p:nvSpPr>
        <p:spPr>
          <a:xfrm rot="19364153" flipV="1">
            <a:off x="2982913" y="3633788"/>
            <a:ext cx="1447800" cy="2286000"/>
          </a:xfrm>
          <a:prstGeom prst="rtTriangle">
            <a:avLst/>
          </a:prstGeom>
          <a:solidFill>
            <a:srgbClr val="11C1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1371600" y="2438400"/>
            <a:ext cx="5943600" cy="1295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ый треугольник 12"/>
          <p:cNvSpPr/>
          <p:nvPr/>
        </p:nvSpPr>
        <p:spPr>
          <a:xfrm rot="868718">
            <a:off x="2397125" y="677863"/>
            <a:ext cx="1447800" cy="2286000"/>
          </a:xfrm>
          <a:prstGeom prst="rtTriangle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Прямоугольный треугольник 14"/>
          <p:cNvSpPr/>
          <p:nvPr/>
        </p:nvSpPr>
        <p:spPr>
          <a:xfrm rot="19364153" flipV="1">
            <a:off x="2982913" y="3633788"/>
            <a:ext cx="1447800" cy="2286000"/>
          </a:xfrm>
          <a:prstGeom prst="rtTriangl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рямоугольный треугольник 15"/>
          <p:cNvSpPr/>
          <p:nvPr/>
        </p:nvSpPr>
        <p:spPr>
          <a:xfrm rot="19364153" flipV="1">
            <a:off x="6411913" y="2871788"/>
            <a:ext cx="1447800" cy="2286000"/>
          </a:xfrm>
          <a:prstGeom prst="rtTriangl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200" name="TextBox 7"/>
          <p:cNvSpPr txBox="1">
            <a:spLocks noChangeArrowheads="1"/>
          </p:cNvSpPr>
          <p:nvPr/>
        </p:nvSpPr>
        <p:spPr bwMode="auto">
          <a:xfrm>
            <a:off x="5715000" y="3200400"/>
            <a:ext cx="331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/>
              <a:t>А</a:t>
            </a:r>
          </a:p>
        </p:txBody>
      </p:sp>
      <p:sp>
        <p:nvSpPr>
          <p:cNvPr id="8201" name="Прямоугольник 8"/>
          <p:cNvSpPr>
            <a:spLocks noChangeArrowheads="1"/>
          </p:cNvSpPr>
          <p:nvPr/>
        </p:nvSpPr>
        <p:spPr bwMode="auto">
          <a:xfrm>
            <a:off x="7010400" y="2667000"/>
            <a:ext cx="331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solidFill>
                  <a:srgbClr val="000000"/>
                </a:solidFill>
              </a:rPr>
              <a:t>С</a:t>
            </a:r>
            <a:endParaRPr lang="ru-RU" altLang="ru-RU"/>
          </a:p>
        </p:txBody>
      </p:sp>
      <p:sp>
        <p:nvSpPr>
          <p:cNvPr id="8202" name="Прямоугольник 9"/>
          <p:cNvSpPr>
            <a:spLocks noChangeArrowheads="1"/>
          </p:cNvSpPr>
          <p:nvPr/>
        </p:nvSpPr>
        <p:spPr bwMode="auto">
          <a:xfrm>
            <a:off x="7239000" y="4953000"/>
            <a:ext cx="331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solidFill>
                  <a:srgbClr val="000000"/>
                </a:solidFill>
              </a:rPr>
              <a:t>В</a:t>
            </a:r>
            <a:endParaRPr lang="ru-RU" altLang="ru-RU"/>
          </a:p>
        </p:txBody>
      </p:sp>
      <p:sp>
        <p:nvSpPr>
          <p:cNvPr id="8203" name="TextBox 10"/>
          <p:cNvSpPr txBox="1">
            <a:spLocks noChangeArrowheads="1"/>
          </p:cNvSpPr>
          <p:nvPr/>
        </p:nvSpPr>
        <p:spPr bwMode="auto">
          <a:xfrm>
            <a:off x="1828800" y="2438400"/>
            <a:ext cx="331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/>
              <a:t>А</a:t>
            </a:r>
          </a:p>
        </p:txBody>
      </p:sp>
      <p:sp>
        <p:nvSpPr>
          <p:cNvPr id="8204" name="Прямоугольник 11"/>
          <p:cNvSpPr>
            <a:spLocks noChangeArrowheads="1"/>
          </p:cNvSpPr>
          <p:nvPr/>
        </p:nvSpPr>
        <p:spPr bwMode="auto">
          <a:xfrm>
            <a:off x="3505200" y="2743200"/>
            <a:ext cx="331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solidFill>
                  <a:srgbClr val="000000"/>
                </a:solidFill>
              </a:rPr>
              <a:t>С</a:t>
            </a:r>
            <a:endParaRPr lang="ru-RU" altLang="ru-RU"/>
          </a:p>
        </p:txBody>
      </p:sp>
      <p:sp>
        <p:nvSpPr>
          <p:cNvPr id="8205" name="Прямоугольник 13"/>
          <p:cNvSpPr>
            <a:spLocks noChangeArrowheads="1"/>
          </p:cNvSpPr>
          <p:nvPr/>
        </p:nvSpPr>
        <p:spPr bwMode="auto">
          <a:xfrm>
            <a:off x="2743200" y="304800"/>
            <a:ext cx="331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solidFill>
                  <a:srgbClr val="000000"/>
                </a:solidFill>
              </a:rPr>
              <a:t>В</a:t>
            </a:r>
            <a:endParaRPr lang="ru-RU" altLang="ru-RU"/>
          </a:p>
        </p:txBody>
      </p:sp>
      <p:cxnSp>
        <p:nvCxnSpPr>
          <p:cNvPr id="18" name="Прямая соединительная линия 17"/>
          <p:cNvCxnSpPr>
            <a:endCxn id="16" idx="0"/>
          </p:cNvCxnSpPr>
          <p:nvPr/>
        </p:nvCxnSpPr>
        <p:spPr>
          <a:xfrm>
            <a:off x="2743200" y="533400"/>
            <a:ext cx="4508500" cy="4829175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stCxn id="13" idx="2"/>
            <a:endCxn id="16" idx="2"/>
          </p:cNvCxnSpPr>
          <p:nvPr/>
        </p:nvCxnSpPr>
        <p:spPr>
          <a:xfrm>
            <a:off x="2133600" y="2746375"/>
            <a:ext cx="3733800" cy="796925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Овал 29"/>
          <p:cNvSpPr/>
          <p:nvPr/>
        </p:nvSpPr>
        <p:spPr>
          <a:xfrm>
            <a:off x="4038600" y="3124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4953000" y="28956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Прямоугольный треугольник 18"/>
          <p:cNvSpPr/>
          <p:nvPr/>
        </p:nvSpPr>
        <p:spPr>
          <a:xfrm rot="19364153" flipV="1">
            <a:off x="2982913" y="3633788"/>
            <a:ext cx="1447800" cy="2286000"/>
          </a:xfrm>
          <a:prstGeom prst="rtTriangle">
            <a:avLst/>
          </a:prstGeom>
          <a:noFill/>
          <a:ln w="1905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21" name="Прямая соединительная линия 20"/>
          <p:cNvCxnSpPr>
            <a:stCxn id="19" idx="2"/>
            <a:endCxn id="16" idx="2"/>
          </p:cNvCxnSpPr>
          <p:nvPr/>
        </p:nvCxnSpPr>
        <p:spPr>
          <a:xfrm flipV="1">
            <a:off x="2438400" y="3543300"/>
            <a:ext cx="34290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19" idx="4"/>
            <a:endCxn id="16" idx="4"/>
          </p:cNvCxnSpPr>
          <p:nvPr/>
        </p:nvCxnSpPr>
        <p:spPr>
          <a:xfrm flipV="1">
            <a:off x="3590925" y="2667000"/>
            <a:ext cx="34290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stCxn id="19" idx="0"/>
            <a:endCxn id="16" idx="0"/>
          </p:cNvCxnSpPr>
          <p:nvPr/>
        </p:nvCxnSpPr>
        <p:spPr>
          <a:xfrm flipV="1">
            <a:off x="3822700" y="5362575"/>
            <a:ext cx="34290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4514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63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27746E-6 L 0.375 -0.10751 " pathEditMode="relative" rAng="0" ptsTypes="AA">
                                      <p:cBhvr>
                                        <p:cTn id="46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50" y="-5387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  <p:bldP spid="30" grpId="0" animBg="1"/>
      <p:bldP spid="31" grpId="0" animBg="1"/>
      <p:bldP spid="19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115</Words>
  <Application>Microsoft Office PowerPoint</Application>
  <PresentationFormat>Экран (4:3)</PresentationFormat>
  <Paragraphs>48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.юббйвббьиирторороср</dc:creator>
  <cp:lastModifiedBy>Georgiy</cp:lastModifiedBy>
  <cp:revision>2</cp:revision>
  <dcterms:created xsi:type="dcterms:W3CDTF">2025-11-09T18:13:28Z</dcterms:created>
  <dcterms:modified xsi:type="dcterms:W3CDTF">2025-11-09T18:29:30Z</dcterms:modified>
</cp:coreProperties>
</file>