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3" r:id="rId1"/>
  </p:sldMasterIdLst>
  <p:notesMasterIdLst>
    <p:notesMasterId r:id="rId14"/>
  </p:notesMasterIdLst>
  <p:sldIdLst>
    <p:sldId id="367" r:id="rId2"/>
    <p:sldId id="371" r:id="rId3"/>
    <p:sldId id="360" r:id="rId4"/>
    <p:sldId id="369" r:id="rId5"/>
    <p:sldId id="374" r:id="rId6"/>
    <p:sldId id="370" r:id="rId7"/>
    <p:sldId id="373" r:id="rId8"/>
    <p:sldId id="375" r:id="rId9"/>
    <p:sldId id="372" r:id="rId10"/>
    <p:sldId id="376" r:id="rId11"/>
    <p:sldId id="377" r:id="rId12"/>
    <p:sldId id="368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8D6EE"/>
    <a:srgbClr val="B3C6E7"/>
    <a:srgbClr val="1E4E79"/>
    <a:srgbClr val="E0332B"/>
    <a:srgbClr val="E9621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6257" autoAdjust="0"/>
  </p:normalViewPr>
  <p:slideViewPr>
    <p:cSldViewPr snapToGrid="0">
      <p:cViewPr varScale="1">
        <p:scale>
          <a:sx n="112" d="100"/>
          <a:sy n="112" d="100"/>
        </p:scale>
        <p:origin x="-474" y="-78"/>
      </p:cViewPr>
      <p:guideLst>
        <p:guide orient="horz" pos="2160"/>
        <p:guide pos="384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067710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544339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4477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9381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2360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2360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4" name="Google Shape;644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32010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24;p2"/>
          <p:cNvGrpSpPr/>
          <p:nvPr/>
        </p:nvGrpSpPr>
        <p:grpSpPr>
          <a:xfrm>
            <a:off x="2005357" y="6497999"/>
            <a:ext cx="10186640" cy="360000"/>
            <a:chOff x="2005357" y="6497999"/>
            <a:chExt cx="10186640" cy="360000"/>
          </a:xfrm>
        </p:grpSpPr>
        <p:sp>
          <p:nvSpPr>
            <p:cNvPr id="25" name="Google Shape;25;p2"/>
            <p:cNvSpPr/>
            <p:nvPr/>
          </p:nvSpPr>
          <p:spPr>
            <a:xfrm rot="10800000">
              <a:off x="2158056" y="6497999"/>
              <a:ext cx="10033941" cy="360000"/>
            </a:xfrm>
            <a:prstGeom prst="flowChartProcess">
              <a:avLst/>
            </a:prstGeom>
            <a:solidFill>
              <a:srgbClr val="1E4E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 rot="10800000">
              <a:off x="2005357" y="6497999"/>
              <a:ext cx="152700" cy="360000"/>
            </a:xfrm>
            <a:prstGeom prst="rtTriangle">
              <a:avLst/>
            </a:prstGeom>
            <a:solidFill>
              <a:srgbClr val="1E4E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" name="Google Shape;27;p2"/>
          <p:cNvGrpSpPr/>
          <p:nvPr/>
        </p:nvGrpSpPr>
        <p:grpSpPr>
          <a:xfrm>
            <a:off x="1" y="6497999"/>
            <a:ext cx="1953120" cy="360001"/>
            <a:chOff x="1" y="6497999"/>
            <a:chExt cx="1953120" cy="360001"/>
          </a:xfrm>
        </p:grpSpPr>
        <p:sp>
          <p:nvSpPr>
            <p:cNvPr id="28" name="Google Shape;28;p2"/>
            <p:cNvSpPr/>
            <p:nvPr/>
          </p:nvSpPr>
          <p:spPr>
            <a:xfrm>
              <a:off x="1" y="6498000"/>
              <a:ext cx="1800419" cy="360000"/>
            </a:xfrm>
            <a:prstGeom prst="flowChartProcess">
              <a:avLst/>
            </a:prstGeom>
            <a:solidFill>
              <a:srgbClr val="B3C6E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800421" y="6497999"/>
              <a:ext cx="152700" cy="360000"/>
            </a:xfrm>
            <a:prstGeom prst="rtTriangle">
              <a:avLst/>
            </a:prstGeom>
            <a:solidFill>
              <a:srgbClr val="B3C6E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" name="Google Shape;30;p2"/>
          <p:cNvSpPr txBox="1">
            <a:spLocks noGrp="1"/>
          </p:cNvSpPr>
          <p:nvPr>
            <p:ph type="ctrTitle"/>
          </p:nvPr>
        </p:nvSpPr>
        <p:spPr>
          <a:xfrm>
            <a:off x="1524000" y="2241471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"/>
          <p:cNvSpPr txBox="1">
            <a:spLocks noGrp="1"/>
          </p:cNvSpPr>
          <p:nvPr>
            <p:ph type="subTitle" idx="1"/>
          </p:nvPr>
        </p:nvSpPr>
        <p:spPr>
          <a:xfrm>
            <a:off x="1524000" y="4721146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2" name="Google Shape;32;p2"/>
          <p:cNvSpPr txBox="1">
            <a:spLocks noGrp="1"/>
          </p:cNvSpPr>
          <p:nvPr>
            <p:ph type="sldNum" idx="12"/>
          </p:nvPr>
        </p:nvSpPr>
        <p:spPr>
          <a:xfrm>
            <a:off x="9070350" y="6470649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33" name="Google Shape;33;p2"/>
          <p:cNvGrpSpPr/>
          <p:nvPr/>
        </p:nvGrpSpPr>
        <p:grpSpPr>
          <a:xfrm>
            <a:off x="0" y="0"/>
            <a:ext cx="8797400" cy="2175080"/>
            <a:chOff x="0" y="4682920"/>
            <a:chExt cx="8797400" cy="2175080"/>
          </a:xfrm>
        </p:grpSpPr>
        <p:sp>
          <p:nvSpPr>
            <p:cNvPr id="34" name="Google Shape;34;p2"/>
            <p:cNvSpPr/>
            <p:nvPr/>
          </p:nvSpPr>
          <p:spPr>
            <a:xfrm>
              <a:off x="0" y="4682920"/>
              <a:ext cx="7874000" cy="2175080"/>
            </a:xfrm>
            <a:prstGeom prst="flowChartProcess">
              <a:avLst/>
            </a:prstGeom>
            <a:solidFill>
              <a:srgbClr val="1E4E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874000" y="4682920"/>
              <a:ext cx="923400" cy="2175000"/>
            </a:xfrm>
            <a:prstGeom prst="rtTriangle">
              <a:avLst/>
            </a:prstGeom>
            <a:solidFill>
              <a:srgbClr val="1E4E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6" name="Google Shape;36;p2" descr="http://distant.kriro.ru/pluginfile.php/1/theme_klass/logo/1488473550/full_logo_moodl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1800" y="387452"/>
            <a:ext cx="7153275" cy="14001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" name="Google Shape;37;p2"/>
          <p:cNvGrpSpPr/>
          <p:nvPr/>
        </p:nvGrpSpPr>
        <p:grpSpPr>
          <a:xfrm>
            <a:off x="8048062" y="1"/>
            <a:ext cx="4143936" cy="2175080"/>
            <a:chOff x="8048062" y="4682921"/>
            <a:chExt cx="4143936" cy="2175080"/>
          </a:xfrm>
        </p:grpSpPr>
        <p:sp>
          <p:nvSpPr>
            <p:cNvPr id="38" name="Google Shape;38;p2"/>
            <p:cNvSpPr/>
            <p:nvPr/>
          </p:nvSpPr>
          <p:spPr>
            <a:xfrm rot="10800000">
              <a:off x="8971461" y="4682921"/>
              <a:ext cx="3220537" cy="2175080"/>
            </a:xfrm>
            <a:prstGeom prst="flowChartProcess">
              <a:avLst/>
            </a:prstGeom>
            <a:solidFill>
              <a:srgbClr val="B3C6E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 rot="10800000">
              <a:off x="8048062" y="4683001"/>
              <a:ext cx="923400" cy="2175000"/>
            </a:xfrm>
            <a:prstGeom prst="rtTriangle">
              <a:avLst/>
            </a:prstGeom>
            <a:solidFill>
              <a:srgbClr val="B3C6E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0" name="Google Shape;40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027" y="387451"/>
            <a:ext cx="1400202" cy="1400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3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body" idx="1"/>
          </p:nvPr>
        </p:nvSpPr>
        <p:spPr>
          <a:xfrm rot="5400000">
            <a:off x="2359800" y="-35701"/>
            <a:ext cx="46911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dt" idx="10"/>
          </p:nvPr>
        </p:nvSpPr>
        <p:spPr>
          <a:xfrm>
            <a:off x="431800" y="6492874"/>
            <a:ext cx="1368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ftr" idx="11"/>
          </p:nvPr>
        </p:nvSpPr>
        <p:spPr>
          <a:xfrm>
            <a:off x="3454400" y="6470649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sldNum" idx="12"/>
          </p:nvPr>
        </p:nvSpPr>
        <p:spPr>
          <a:xfrm>
            <a:off x="9070350" y="6470649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олько заголовок 1">
  <p:cSld name="Только заголовок">
    <p:bg>
      <p:bgPr>
        <a:solidFill>
          <a:schemeClr val="lt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4"/>
          <p:cNvSpPr/>
          <p:nvPr/>
        </p:nvSpPr>
        <p:spPr>
          <a:xfrm>
            <a:off x="2158110" y="6498004"/>
            <a:ext cx="10034270" cy="360045"/>
          </a:xfrm>
          <a:custGeom>
            <a:avLst/>
            <a:gdLst/>
            <a:ahLst/>
            <a:cxnLst/>
            <a:rect l="l" t="t" r="r" b="b"/>
            <a:pathLst>
              <a:path w="10034270" h="360045" extrusionOk="0">
                <a:moveTo>
                  <a:pt x="0" y="359994"/>
                </a:moveTo>
                <a:lnTo>
                  <a:pt x="10033889" y="359994"/>
                </a:lnTo>
                <a:lnTo>
                  <a:pt x="10033889" y="0"/>
                </a:lnTo>
                <a:lnTo>
                  <a:pt x="0" y="0"/>
                </a:lnTo>
                <a:lnTo>
                  <a:pt x="0" y="359994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4"/>
          <p:cNvSpPr/>
          <p:nvPr/>
        </p:nvSpPr>
        <p:spPr>
          <a:xfrm>
            <a:off x="2005202" y="6497993"/>
            <a:ext cx="153035" cy="360045"/>
          </a:xfrm>
          <a:custGeom>
            <a:avLst/>
            <a:gdLst/>
            <a:ahLst/>
            <a:cxnLst/>
            <a:rect l="l" t="t" r="r" b="b"/>
            <a:pathLst>
              <a:path w="153035" h="360045" extrusionOk="0">
                <a:moveTo>
                  <a:pt x="152908" y="0"/>
                </a:moveTo>
                <a:lnTo>
                  <a:pt x="0" y="0"/>
                </a:lnTo>
                <a:lnTo>
                  <a:pt x="152908" y="360005"/>
                </a:lnTo>
                <a:lnTo>
                  <a:pt x="152908" y="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4"/>
          <p:cNvSpPr/>
          <p:nvPr/>
        </p:nvSpPr>
        <p:spPr>
          <a:xfrm>
            <a:off x="0" y="6498005"/>
            <a:ext cx="1800860" cy="360045"/>
          </a:xfrm>
          <a:custGeom>
            <a:avLst/>
            <a:gdLst/>
            <a:ahLst/>
            <a:cxnLst/>
            <a:rect l="l" t="t" r="r" b="b"/>
            <a:pathLst>
              <a:path w="1800860" h="360045" extrusionOk="0">
                <a:moveTo>
                  <a:pt x="0" y="359994"/>
                </a:moveTo>
                <a:lnTo>
                  <a:pt x="1800479" y="359994"/>
                </a:lnTo>
                <a:lnTo>
                  <a:pt x="1800479" y="0"/>
                </a:lnTo>
                <a:lnTo>
                  <a:pt x="0" y="0"/>
                </a:lnTo>
                <a:lnTo>
                  <a:pt x="0" y="359994"/>
                </a:lnTo>
                <a:close/>
              </a:path>
            </a:pathLst>
          </a:custGeom>
          <a:solidFill>
            <a:srgbClr val="B4C6E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4"/>
          <p:cNvSpPr/>
          <p:nvPr/>
        </p:nvSpPr>
        <p:spPr>
          <a:xfrm>
            <a:off x="1800479" y="6497993"/>
            <a:ext cx="153035" cy="360045"/>
          </a:xfrm>
          <a:custGeom>
            <a:avLst/>
            <a:gdLst/>
            <a:ahLst/>
            <a:cxnLst/>
            <a:rect l="l" t="t" r="r" b="b"/>
            <a:pathLst>
              <a:path w="153035" h="360045" extrusionOk="0">
                <a:moveTo>
                  <a:pt x="0" y="0"/>
                </a:moveTo>
                <a:lnTo>
                  <a:pt x="0" y="360005"/>
                </a:lnTo>
                <a:lnTo>
                  <a:pt x="152781" y="360005"/>
                </a:lnTo>
                <a:lnTo>
                  <a:pt x="0" y="0"/>
                </a:lnTo>
                <a:close/>
              </a:path>
            </a:pathLst>
          </a:custGeom>
          <a:solidFill>
            <a:srgbClr val="B4C6E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4"/>
          <p:cNvSpPr/>
          <p:nvPr/>
        </p:nvSpPr>
        <p:spPr>
          <a:xfrm>
            <a:off x="1908682" y="50"/>
            <a:ext cx="10283825" cy="360045"/>
          </a:xfrm>
          <a:custGeom>
            <a:avLst/>
            <a:gdLst/>
            <a:ahLst/>
            <a:cxnLst/>
            <a:rect l="l" t="t" r="r" b="b"/>
            <a:pathLst>
              <a:path w="10283825" h="360045" extrusionOk="0">
                <a:moveTo>
                  <a:pt x="0" y="359994"/>
                </a:moveTo>
                <a:lnTo>
                  <a:pt x="10283317" y="359994"/>
                </a:lnTo>
                <a:lnTo>
                  <a:pt x="10283317" y="0"/>
                </a:lnTo>
                <a:lnTo>
                  <a:pt x="0" y="0"/>
                </a:lnTo>
                <a:lnTo>
                  <a:pt x="0" y="359994"/>
                </a:lnTo>
                <a:close/>
              </a:path>
            </a:pathLst>
          </a:custGeom>
          <a:solidFill>
            <a:srgbClr val="B4C6E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4"/>
          <p:cNvSpPr/>
          <p:nvPr/>
        </p:nvSpPr>
        <p:spPr>
          <a:xfrm>
            <a:off x="1755901" y="0"/>
            <a:ext cx="153035" cy="360045"/>
          </a:xfrm>
          <a:custGeom>
            <a:avLst/>
            <a:gdLst/>
            <a:ahLst/>
            <a:cxnLst/>
            <a:rect l="l" t="t" r="r" b="b"/>
            <a:pathLst>
              <a:path w="153035" h="360045" extrusionOk="0">
                <a:moveTo>
                  <a:pt x="152781" y="0"/>
                </a:moveTo>
                <a:lnTo>
                  <a:pt x="0" y="0"/>
                </a:lnTo>
                <a:lnTo>
                  <a:pt x="152781" y="360045"/>
                </a:lnTo>
                <a:lnTo>
                  <a:pt x="152781" y="0"/>
                </a:lnTo>
                <a:close/>
              </a:path>
            </a:pathLst>
          </a:custGeom>
          <a:solidFill>
            <a:srgbClr val="B4C6E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4"/>
          <p:cNvSpPr/>
          <p:nvPr/>
        </p:nvSpPr>
        <p:spPr>
          <a:xfrm>
            <a:off x="0" y="0"/>
            <a:ext cx="1516380" cy="1490345"/>
          </a:xfrm>
          <a:custGeom>
            <a:avLst/>
            <a:gdLst/>
            <a:ahLst/>
            <a:cxnLst/>
            <a:rect l="l" t="t" r="r" b="b"/>
            <a:pathLst>
              <a:path w="1516380" h="1490345" extrusionOk="0">
                <a:moveTo>
                  <a:pt x="0" y="1490090"/>
                </a:moveTo>
                <a:lnTo>
                  <a:pt x="1515999" y="1490090"/>
                </a:lnTo>
                <a:lnTo>
                  <a:pt x="1515999" y="0"/>
                </a:lnTo>
                <a:lnTo>
                  <a:pt x="0" y="0"/>
                </a:lnTo>
                <a:lnTo>
                  <a:pt x="0" y="149009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4"/>
          <p:cNvSpPr/>
          <p:nvPr/>
        </p:nvSpPr>
        <p:spPr>
          <a:xfrm>
            <a:off x="1515999" y="0"/>
            <a:ext cx="633094" cy="1490345"/>
          </a:xfrm>
          <a:custGeom>
            <a:avLst/>
            <a:gdLst/>
            <a:ahLst/>
            <a:cxnLst/>
            <a:rect l="l" t="t" r="r" b="b"/>
            <a:pathLst>
              <a:path w="633094" h="1490345" extrusionOk="0">
                <a:moveTo>
                  <a:pt x="0" y="0"/>
                </a:moveTo>
                <a:lnTo>
                  <a:pt x="0" y="1490090"/>
                </a:lnTo>
                <a:lnTo>
                  <a:pt x="632587" y="1490090"/>
                </a:lnTo>
                <a:lnTo>
                  <a:pt x="0" y="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4"/>
          <p:cNvSpPr/>
          <p:nvPr/>
        </p:nvSpPr>
        <p:spPr>
          <a:xfrm>
            <a:off x="80209" y="97917"/>
            <a:ext cx="1355700" cy="1294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4"/>
          <p:cNvSpPr txBox="1">
            <a:spLocks noGrp="1"/>
          </p:cNvSpPr>
          <p:nvPr>
            <p:ph type="title"/>
          </p:nvPr>
        </p:nvSpPr>
        <p:spPr>
          <a:xfrm>
            <a:off x="973962" y="250698"/>
            <a:ext cx="10244100" cy="1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 sz="40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4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4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4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 2">
  <p:cSld name="Пустой слайд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5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 1">
  <p:cSld name="Титульный слайд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6"/>
          <p:cNvSpPr txBox="1">
            <a:spLocks noGrp="1"/>
          </p:cNvSpPr>
          <p:nvPr>
            <p:ph type="ctrTitle"/>
          </p:nvPr>
        </p:nvSpPr>
        <p:spPr>
          <a:xfrm>
            <a:off x="914400" y="2125980"/>
            <a:ext cx="10363200" cy="14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6"/>
          <p:cNvSpPr txBox="1">
            <a:spLocks noGrp="1"/>
          </p:cNvSpPr>
          <p:nvPr>
            <p:ph type="subTitle" idx="1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100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algn="l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algn="l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algn="l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algn="l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algn="l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algn="l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algn="l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6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6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 1">
  <p:cSld name="BLANK_1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"/>
          <p:cNvSpPr/>
          <p:nvPr/>
        </p:nvSpPr>
        <p:spPr>
          <a:xfrm>
            <a:off x="0" y="0"/>
            <a:ext cx="1743600" cy="1651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0" y="0"/>
            <a:ext cx="1515975" cy="360000"/>
          </a:xfrm>
          <a:prstGeom prst="flowChartProcess">
            <a:avLst/>
          </a:prstGeom>
          <a:solidFill>
            <a:srgbClr val="1E4E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3"/>
          <p:cNvSpPr/>
          <p:nvPr/>
        </p:nvSpPr>
        <p:spPr>
          <a:xfrm>
            <a:off x="1515981" y="-1"/>
            <a:ext cx="152700" cy="359700"/>
          </a:xfrm>
          <a:prstGeom prst="rtTriangle">
            <a:avLst/>
          </a:prstGeom>
          <a:solidFill>
            <a:srgbClr val="1E4E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3"/>
          <p:cNvSpPr/>
          <p:nvPr/>
        </p:nvSpPr>
        <p:spPr>
          <a:xfrm>
            <a:off x="0" y="6082200"/>
            <a:ext cx="12192000" cy="775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1668675" y="360003"/>
            <a:ext cx="845100" cy="13848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5"/>
          <p:cNvSpPr txBox="1">
            <a:spLocks noGrp="1"/>
          </p:cNvSpPr>
          <p:nvPr>
            <p:ph type="sldNum" idx="12"/>
          </p:nvPr>
        </p:nvSpPr>
        <p:spPr>
          <a:xfrm>
            <a:off x="9070350" y="6470649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dt" idx="10"/>
          </p:nvPr>
        </p:nvSpPr>
        <p:spPr>
          <a:xfrm>
            <a:off x="431800" y="6492874"/>
            <a:ext cx="1368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6"/>
          <p:cNvSpPr txBox="1">
            <a:spLocks noGrp="1"/>
          </p:cNvSpPr>
          <p:nvPr>
            <p:ph type="ftr" idx="11"/>
          </p:nvPr>
        </p:nvSpPr>
        <p:spPr>
          <a:xfrm>
            <a:off x="3454400" y="6470649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sldNum" idx="12"/>
          </p:nvPr>
        </p:nvSpPr>
        <p:spPr>
          <a:xfrm>
            <a:off x="9070350" y="6470649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7"/>
          <p:cNvSpPr txBox="1">
            <a:spLocks noGrp="1"/>
          </p:cNvSpPr>
          <p:nvPr>
            <p:ph type="title"/>
          </p:nvPr>
        </p:nvSpPr>
        <p:spPr>
          <a:xfrm>
            <a:off x="2228763" y="459538"/>
            <a:ext cx="9157500" cy="8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dt" idx="10"/>
          </p:nvPr>
        </p:nvSpPr>
        <p:spPr>
          <a:xfrm>
            <a:off x="431800" y="6492874"/>
            <a:ext cx="1368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ftr" idx="11"/>
          </p:nvPr>
        </p:nvSpPr>
        <p:spPr>
          <a:xfrm>
            <a:off x="3454400" y="6470649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sldNum" idx="12"/>
          </p:nvPr>
        </p:nvSpPr>
        <p:spPr>
          <a:xfrm>
            <a:off x="9070350" y="6470649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2227384" y="460989"/>
            <a:ext cx="9158400" cy="8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8"/>
          <p:cNvSpPr txBox="1">
            <a:spLocks noGrp="1"/>
          </p:cNvSpPr>
          <p:nvPr>
            <p:ph type="dt" idx="10"/>
          </p:nvPr>
        </p:nvSpPr>
        <p:spPr>
          <a:xfrm>
            <a:off x="431800" y="6492874"/>
            <a:ext cx="1368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ftr" idx="11"/>
          </p:nvPr>
        </p:nvSpPr>
        <p:spPr>
          <a:xfrm>
            <a:off x="3454400" y="6470649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8"/>
          <p:cNvSpPr txBox="1">
            <a:spLocks noGrp="1"/>
          </p:cNvSpPr>
          <p:nvPr>
            <p:ph type="sldNum" idx="12"/>
          </p:nvPr>
        </p:nvSpPr>
        <p:spPr>
          <a:xfrm>
            <a:off x="9070350" y="6470649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0"/>
          <p:cNvSpPr txBox="1">
            <a:spLocks noGrp="1"/>
          </p:cNvSpPr>
          <p:nvPr>
            <p:ph type="title"/>
          </p:nvPr>
        </p:nvSpPr>
        <p:spPr>
          <a:xfrm>
            <a:off x="839787" y="174085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body" idx="2"/>
          </p:nvPr>
        </p:nvSpPr>
        <p:spPr>
          <a:xfrm>
            <a:off x="839788" y="3341050"/>
            <a:ext cx="3932100" cy="25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dt" idx="10"/>
          </p:nvPr>
        </p:nvSpPr>
        <p:spPr>
          <a:xfrm>
            <a:off x="431800" y="6492874"/>
            <a:ext cx="1368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0"/>
          <p:cNvSpPr txBox="1">
            <a:spLocks noGrp="1"/>
          </p:cNvSpPr>
          <p:nvPr>
            <p:ph type="ftr" idx="11"/>
          </p:nvPr>
        </p:nvSpPr>
        <p:spPr>
          <a:xfrm>
            <a:off x="3454400" y="6470649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0"/>
          <p:cNvSpPr txBox="1">
            <a:spLocks noGrp="1"/>
          </p:cNvSpPr>
          <p:nvPr>
            <p:ph type="sldNum" idx="12"/>
          </p:nvPr>
        </p:nvSpPr>
        <p:spPr>
          <a:xfrm>
            <a:off x="9070350" y="6470649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1"/>
          <p:cNvSpPr txBox="1">
            <a:spLocks noGrp="1"/>
          </p:cNvSpPr>
          <p:nvPr>
            <p:ph type="title"/>
          </p:nvPr>
        </p:nvSpPr>
        <p:spPr>
          <a:xfrm>
            <a:off x="839787" y="174085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1"/>
          <p:cNvSpPr txBox="1">
            <a:spLocks noGrp="1"/>
          </p:cNvSpPr>
          <p:nvPr>
            <p:ph type="body" idx="1"/>
          </p:nvPr>
        </p:nvSpPr>
        <p:spPr>
          <a:xfrm>
            <a:off x="839787" y="3341050"/>
            <a:ext cx="3932100" cy="25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1" name="Google Shape;91;p11"/>
          <p:cNvSpPr txBox="1">
            <a:spLocks noGrp="1"/>
          </p:cNvSpPr>
          <p:nvPr>
            <p:ph type="dt" idx="10"/>
          </p:nvPr>
        </p:nvSpPr>
        <p:spPr>
          <a:xfrm>
            <a:off x="431800" y="6492874"/>
            <a:ext cx="1368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1"/>
          <p:cNvSpPr txBox="1">
            <a:spLocks noGrp="1"/>
          </p:cNvSpPr>
          <p:nvPr>
            <p:ph type="ftr" idx="11"/>
          </p:nvPr>
        </p:nvSpPr>
        <p:spPr>
          <a:xfrm>
            <a:off x="3454400" y="6470649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1"/>
          <p:cNvSpPr txBox="1">
            <a:spLocks noGrp="1"/>
          </p:cNvSpPr>
          <p:nvPr>
            <p:ph type="sldNum" idx="12"/>
          </p:nvPr>
        </p:nvSpPr>
        <p:spPr>
          <a:xfrm>
            <a:off x="9070350" y="6470649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2"/>
          <p:cNvSpPr txBox="1">
            <a:spLocks noGrp="1"/>
          </p:cNvSpPr>
          <p:nvPr>
            <p:ph type="title"/>
          </p:nvPr>
        </p:nvSpPr>
        <p:spPr>
          <a:xfrm>
            <a:off x="2228763" y="459538"/>
            <a:ext cx="9157500" cy="8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2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12"/>
          <p:cNvSpPr txBox="1">
            <a:spLocks noGrp="1"/>
          </p:cNvSpPr>
          <p:nvPr>
            <p:ph type="dt" idx="10"/>
          </p:nvPr>
        </p:nvSpPr>
        <p:spPr>
          <a:xfrm>
            <a:off x="431800" y="6492874"/>
            <a:ext cx="1368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2"/>
          <p:cNvSpPr txBox="1">
            <a:spLocks noGrp="1"/>
          </p:cNvSpPr>
          <p:nvPr>
            <p:ph type="ftr" idx="11"/>
          </p:nvPr>
        </p:nvSpPr>
        <p:spPr>
          <a:xfrm>
            <a:off x="3454400" y="6470649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2"/>
          <p:cNvSpPr txBox="1">
            <a:spLocks noGrp="1"/>
          </p:cNvSpPr>
          <p:nvPr>
            <p:ph type="sldNum" idx="12"/>
          </p:nvPr>
        </p:nvSpPr>
        <p:spPr>
          <a:xfrm>
            <a:off x="9070350" y="6470649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"/>
          <p:cNvGrpSpPr/>
          <p:nvPr/>
        </p:nvGrpSpPr>
        <p:grpSpPr>
          <a:xfrm>
            <a:off x="2005357" y="6497999"/>
            <a:ext cx="10186640" cy="360000"/>
            <a:chOff x="2005357" y="6497999"/>
            <a:chExt cx="10186640" cy="360000"/>
          </a:xfrm>
        </p:grpSpPr>
        <p:sp>
          <p:nvSpPr>
            <p:cNvPr id="11" name="Google Shape;11;p1"/>
            <p:cNvSpPr/>
            <p:nvPr/>
          </p:nvSpPr>
          <p:spPr>
            <a:xfrm rot="10800000">
              <a:off x="2158056" y="6497999"/>
              <a:ext cx="10033941" cy="360000"/>
            </a:xfrm>
            <a:prstGeom prst="flowChartProcess">
              <a:avLst/>
            </a:prstGeom>
            <a:solidFill>
              <a:srgbClr val="1E4E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1"/>
            <p:cNvSpPr/>
            <p:nvPr/>
          </p:nvSpPr>
          <p:spPr>
            <a:xfrm rot="10800000">
              <a:off x="2005357" y="6497999"/>
              <a:ext cx="152700" cy="360000"/>
            </a:xfrm>
            <a:prstGeom prst="rtTriangle">
              <a:avLst/>
            </a:prstGeom>
            <a:solidFill>
              <a:srgbClr val="1E4E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" name="Google Shape;13;p1"/>
          <p:cNvSpPr/>
          <p:nvPr/>
        </p:nvSpPr>
        <p:spPr>
          <a:xfrm>
            <a:off x="1" y="6498000"/>
            <a:ext cx="1800419" cy="360000"/>
          </a:xfrm>
          <a:prstGeom prst="flowChartProcess">
            <a:avLst/>
          </a:prstGeom>
          <a:solidFill>
            <a:srgbClr val="B4C7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"/>
          <p:cNvSpPr/>
          <p:nvPr/>
        </p:nvSpPr>
        <p:spPr>
          <a:xfrm>
            <a:off x="1800421" y="6497999"/>
            <a:ext cx="152700" cy="360000"/>
          </a:xfrm>
          <a:prstGeom prst="rtTriangle">
            <a:avLst/>
          </a:prstGeom>
          <a:solidFill>
            <a:srgbClr val="B3C6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1"/>
          <p:cNvSpPr txBox="1">
            <a:spLocks noGrp="1"/>
          </p:cNvSpPr>
          <p:nvPr>
            <p:ph type="title"/>
          </p:nvPr>
        </p:nvSpPr>
        <p:spPr>
          <a:xfrm>
            <a:off x="2228763" y="459538"/>
            <a:ext cx="9157500" cy="8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1"/>
          <p:cNvSpPr txBox="1">
            <a:spLocks noGrp="1"/>
          </p:cNvSpPr>
          <p:nvPr>
            <p:ph type="sldNum" idx="12"/>
          </p:nvPr>
        </p:nvSpPr>
        <p:spPr>
          <a:xfrm>
            <a:off x="9070350" y="6470649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8" name="Google Shape;18;p1"/>
          <p:cNvSpPr/>
          <p:nvPr/>
        </p:nvSpPr>
        <p:spPr>
          <a:xfrm rot="10800000">
            <a:off x="1908682" y="-2"/>
            <a:ext cx="10283316" cy="360000"/>
          </a:xfrm>
          <a:prstGeom prst="flowChartProcess">
            <a:avLst/>
          </a:prstGeom>
          <a:solidFill>
            <a:srgbClr val="B3C6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1"/>
          <p:cNvSpPr/>
          <p:nvPr/>
        </p:nvSpPr>
        <p:spPr>
          <a:xfrm rot="10800000">
            <a:off x="1755982" y="-1"/>
            <a:ext cx="152700" cy="360000"/>
          </a:xfrm>
          <a:prstGeom prst="rtTriangle">
            <a:avLst/>
          </a:prstGeom>
          <a:solidFill>
            <a:srgbClr val="B3C6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"/>
          <p:cNvSpPr/>
          <p:nvPr/>
        </p:nvSpPr>
        <p:spPr>
          <a:xfrm>
            <a:off x="0" y="0"/>
            <a:ext cx="1515982" cy="1490059"/>
          </a:xfrm>
          <a:prstGeom prst="flowChartProcess">
            <a:avLst/>
          </a:prstGeom>
          <a:solidFill>
            <a:srgbClr val="1E4E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"/>
          <p:cNvSpPr/>
          <p:nvPr/>
        </p:nvSpPr>
        <p:spPr>
          <a:xfrm>
            <a:off x="1515982" y="-1"/>
            <a:ext cx="632700" cy="1490100"/>
          </a:xfrm>
          <a:prstGeom prst="rtTriangle">
            <a:avLst/>
          </a:prstGeom>
          <a:solidFill>
            <a:srgbClr val="1E4E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" name="Google Shape;22;p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0212" y="97950"/>
            <a:ext cx="1294149" cy="129414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/>
          <p:nvPr/>
        </p:nvSpPr>
        <p:spPr>
          <a:xfrm>
            <a:off x="1340006" y="5342194"/>
            <a:ext cx="10851994" cy="1030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/>
            <a:endParaRPr lang="ru-RU" dirty="0">
              <a:solidFill>
                <a:srgbClr val="1E4E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5" name="Google Shape;135;p17"/>
          <p:cNvSpPr txBox="1">
            <a:spLocks noGrp="1"/>
          </p:cNvSpPr>
          <p:nvPr>
            <p:ph type="ctrTitle"/>
          </p:nvPr>
        </p:nvSpPr>
        <p:spPr>
          <a:xfrm>
            <a:off x="-89647" y="4545368"/>
            <a:ext cx="12192000" cy="796826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ru-RU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Региональный </a:t>
            </a:r>
            <a:r>
              <a:rPr lang="ru-RU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базовый </a:t>
            </a:r>
            <a:r>
              <a:rPr lang="ru-RU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Центр методического сопровождения воспитания и </a:t>
            </a:r>
            <a:br>
              <a:rPr lang="ru-RU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профилактики деструктивных явлений </a:t>
            </a:r>
            <a:br>
              <a:rPr lang="ru-RU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sz="2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E0644894-DDF3-47B0-8DA8-18076452B7AE}"/>
              </a:ext>
            </a:extLst>
          </p:cNvPr>
          <p:cNvGrpSpPr/>
          <p:nvPr/>
        </p:nvGrpSpPr>
        <p:grpSpPr>
          <a:xfrm>
            <a:off x="7581900" y="0"/>
            <a:ext cx="4610100" cy="2184099"/>
            <a:chOff x="7581900" y="0"/>
            <a:chExt cx="4610100" cy="2184099"/>
          </a:xfrm>
        </p:grpSpPr>
        <p:sp>
          <p:nvSpPr>
            <p:cNvPr id="11" name="Полилиния 10"/>
            <p:cNvSpPr/>
            <p:nvPr/>
          </p:nvSpPr>
          <p:spPr>
            <a:xfrm flipH="1">
              <a:off x="7581900" y="0"/>
              <a:ext cx="4288667" cy="2179529"/>
            </a:xfrm>
            <a:custGeom>
              <a:avLst/>
              <a:gdLst>
                <a:gd name="connsiteX0" fmla="*/ 4450910 w 4450910"/>
                <a:gd name="connsiteY0" fmla="*/ 0 h 2179529"/>
                <a:gd name="connsiteX1" fmla="*/ 813353 w 4450910"/>
                <a:gd name="connsiteY1" fmla="*/ 0 h 2179529"/>
                <a:gd name="connsiteX2" fmla="*/ 0 w 4450910"/>
                <a:gd name="connsiteY2" fmla="*/ 1949360 h 2179529"/>
                <a:gd name="connsiteX3" fmla="*/ 0 w 4450910"/>
                <a:gd name="connsiteY3" fmla="*/ 2179529 h 2179529"/>
                <a:gd name="connsiteX4" fmla="*/ 3541521 w 4450910"/>
                <a:gd name="connsiteY4" fmla="*/ 2179529 h 2179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0910" h="2179529">
                  <a:moveTo>
                    <a:pt x="4450910" y="0"/>
                  </a:moveTo>
                  <a:lnTo>
                    <a:pt x="813353" y="0"/>
                  </a:lnTo>
                  <a:lnTo>
                    <a:pt x="0" y="1949360"/>
                  </a:lnTo>
                  <a:lnTo>
                    <a:pt x="0" y="2179529"/>
                  </a:lnTo>
                  <a:lnTo>
                    <a:pt x="3541521" y="2179529"/>
                  </a:lnTo>
                  <a:close/>
                </a:path>
              </a:pathLst>
            </a:custGeom>
            <a:solidFill>
              <a:srgbClr val="C8D6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олилиния 8"/>
            <p:cNvSpPr/>
            <p:nvPr/>
          </p:nvSpPr>
          <p:spPr>
            <a:xfrm flipH="1">
              <a:off x="9715499" y="4570"/>
              <a:ext cx="2476501" cy="2179529"/>
            </a:xfrm>
            <a:custGeom>
              <a:avLst/>
              <a:gdLst>
                <a:gd name="connsiteX0" fmla="*/ 2315231 w 2315231"/>
                <a:gd name="connsiteY0" fmla="*/ 0 h 2179529"/>
                <a:gd name="connsiteX1" fmla="*/ 0 w 2315231"/>
                <a:gd name="connsiteY1" fmla="*/ 0 h 2179529"/>
                <a:gd name="connsiteX2" fmla="*/ 0 w 2315231"/>
                <a:gd name="connsiteY2" fmla="*/ 2179529 h 2179529"/>
                <a:gd name="connsiteX3" fmla="*/ 1405842 w 2315231"/>
                <a:gd name="connsiteY3" fmla="*/ 2179529 h 2179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5231" h="2179529">
                  <a:moveTo>
                    <a:pt x="2315231" y="0"/>
                  </a:moveTo>
                  <a:lnTo>
                    <a:pt x="0" y="0"/>
                  </a:lnTo>
                  <a:lnTo>
                    <a:pt x="0" y="2179529"/>
                  </a:lnTo>
                  <a:lnTo>
                    <a:pt x="1405842" y="21795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A903B8B-15B0-4305-AB25-A5C1E646CB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0283" y="446825"/>
            <a:ext cx="1200722" cy="126682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1468AFF1-7951-441F-AD7D-CCEFAA8F4F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8026" y="708993"/>
            <a:ext cx="1556095" cy="81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553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фото к презентации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50" y="3644667"/>
            <a:ext cx="5676144" cy="40158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фото к презентации\P1327619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11" y="388367"/>
            <a:ext cx="5496468" cy="34902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51851" y="388367"/>
            <a:ext cx="6162479" cy="3029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95694" y="3512321"/>
            <a:ext cx="6324594" cy="3162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15445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76261118"/>
              </p:ext>
            </p:extLst>
          </p:nvPr>
        </p:nvGraphicFramePr>
        <p:xfrm>
          <a:off x="457200" y="486583"/>
          <a:ext cx="11196917" cy="597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7129">
                  <a:extLst>
                    <a:ext uri="{9D8B030D-6E8A-4147-A177-3AD203B41FA5}">
                      <a16:colId xmlns:a16="http://schemas.microsoft.com/office/drawing/2014/main" xmlns="" val="371058057"/>
                    </a:ext>
                  </a:extLst>
                </a:gridCol>
                <a:gridCol w="9959788">
                  <a:extLst>
                    <a:ext uri="{9D8B030D-6E8A-4147-A177-3AD203B41FA5}">
                      <a16:colId xmlns:a16="http://schemas.microsoft.com/office/drawing/2014/main" xmlns="" val="14294766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12.03.2026</a:t>
                      </a:r>
                      <a:endParaRPr lang="ru-RU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Семинар «Школьные службы примирения: опыт работы образовательных организаций Республики Коми»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52169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18.03.2026</a:t>
                      </a:r>
                      <a:endParaRPr lang="ru-RU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ru-RU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Стратегическая сессия для классных руководителей «Разговор о важном: Школа – территория безопасности» с участием Прокуратуры Республики Коми, Федерального центра «Профилактика» ФГБНУ «Институт изучения детства, семьи и воспитания», Московского государственного психолого-педагогического университета, тематических ресурсных центров Республики Коми по профилактике безнадзорности и правонарушений среди несовершеннолетних</a:t>
                      </a:r>
                      <a:endParaRPr lang="ru-RU" sz="1100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13293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01.04.2026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Онлайн-лекция для педагогов в рамках деятельности Онлайн -школы репродуктивного здоровья детей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01483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07.04.2026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Семинар-практикум «Профилактика суицидального поведения среди детей и подростков»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85438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15.04.2026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Онлайн-родительское собрание «Роль семьи в профилактике суицидального поведения детей и подростков»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5445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апрель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Методический семинар-совещание с органами местного самоуправления Республики Коми «Детский отдых 2026: безопасность и качество» с привлечением надзорных и правоохранительных органов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85067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22.04.2026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Онлайн-классный час «Что делать, когда становится очень грустно или тяжело: справляемся с трудностями»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66497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21.04.2026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Онлайн-лекции для обучающихся и студентов СПО в рамках деятельности Онлайн-школы репродуктивного здоровья детей</a:t>
                      </a:r>
                      <a:r>
                        <a:rPr lang="ru-RU" baseline="0" dirty="0" smtClean="0"/>
                        <a:t> «</a:t>
                      </a:r>
                      <a:r>
                        <a:rPr lang="ru-RU" dirty="0" smtClean="0"/>
                        <a:t>Подростковый возраст: ключ к здоровому будущему»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85911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05.05.2026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Семинар «Экстремизм в подростково-молодежной среде. Интернет и экстремизм: как защитить детей от онлайн-вербовки»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28320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14.05.2026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Онлайн-лекции для родителей в рамках деятельности Онлайн-школы репродуктивного здоровья детей</a:t>
                      </a:r>
                      <a:r>
                        <a:rPr lang="ru-RU" baseline="0" dirty="0" smtClean="0"/>
                        <a:t> «</a:t>
                      </a:r>
                      <a:r>
                        <a:rPr lang="ru-RU" dirty="0" smtClean="0"/>
                        <a:t>Здоровые привычки для будущего: забота о репродуктивном здоровье с детства»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73020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15.05.2026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Онлайн-родительское собрание «Разговор о важном: безопасные каникулы наших детей!»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37941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18.05.2026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Заседание Республиканского методического объединения руководителей образовательных организаций по безопасности в </a:t>
                      </a:r>
                      <a:r>
                        <a:rPr lang="ru-RU" smtClean="0"/>
                        <a:t>летний период</a:t>
                      </a:r>
                      <a:endParaRPr lang="ru-RU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724532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29819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49"/>
          <p:cNvSpPr txBox="1">
            <a:spLocks noGrp="1"/>
          </p:cNvSpPr>
          <p:nvPr>
            <p:ph type="ctrTitle"/>
          </p:nvPr>
        </p:nvSpPr>
        <p:spPr>
          <a:xfrm>
            <a:off x="-185374" y="3348908"/>
            <a:ext cx="12192000" cy="1389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Спасибо </a:t>
            </a:r>
            <a:r>
              <a:rPr lang="ru-RU" sz="28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профессиональное внимание</a:t>
            </a:r>
            <a:r>
              <a:rPr lang="ru-RU" sz="2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  <a:endParaRPr sz="28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D36DCA49-DC1A-4777-816D-76C011C7040C}"/>
              </a:ext>
            </a:extLst>
          </p:cNvPr>
          <p:cNvGrpSpPr/>
          <p:nvPr/>
        </p:nvGrpSpPr>
        <p:grpSpPr>
          <a:xfrm>
            <a:off x="7581900" y="0"/>
            <a:ext cx="4610100" cy="2184099"/>
            <a:chOff x="7581900" y="0"/>
            <a:chExt cx="4610100" cy="2184099"/>
          </a:xfrm>
        </p:grpSpPr>
        <p:sp>
          <p:nvSpPr>
            <p:cNvPr id="10" name="Полилиния 10">
              <a:extLst>
                <a:ext uri="{FF2B5EF4-FFF2-40B4-BE49-F238E27FC236}">
                  <a16:creationId xmlns:a16="http://schemas.microsoft.com/office/drawing/2014/main" xmlns="" id="{C0ABA882-12EE-46B4-B10D-5D27237C3F6F}"/>
                </a:ext>
              </a:extLst>
            </p:cNvPr>
            <p:cNvSpPr/>
            <p:nvPr/>
          </p:nvSpPr>
          <p:spPr>
            <a:xfrm flipH="1">
              <a:off x="7581900" y="0"/>
              <a:ext cx="4288667" cy="2179529"/>
            </a:xfrm>
            <a:custGeom>
              <a:avLst/>
              <a:gdLst>
                <a:gd name="connsiteX0" fmla="*/ 4450910 w 4450910"/>
                <a:gd name="connsiteY0" fmla="*/ 0 h 2179529"/>
                <a:gd name="connsiteX1" fmla="*/ 813353 w 4450910"/>
                <a:gd name="connsiteY1" fmla="*/ 0 h 2179529"/>
                <a:gd name="connsiteX2" fmla="*/ 0 w 4450910"/>
                <a:gd name="connsiteY2" fmla="*/ 1949360 h 2179529"/>
                <a:gd name="connsiteX3" fmla="*/ 0 w 4450910"/>
                <a:gd name="connsiteY3" fmla="*/ 2179529 h 2179529"/>
                <a:gd name="connsiteX4" fmla="*/ 3541521 w 4450910"/>
                <a:gd name="connsiteY4" fmla="*/ 2179529 h 2179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0910" h="2179529">
                  <a:moveTo>
                    <a:pt x="4450910" y="0"/>
                  </a:moveTo>
                  <a:lnTo>
                    <a:pt x="813353" y="0"/>
                  </a:lnTo>
                  <a:lnTo>
                    <a:pt x="0" y="1949360"/>
                  </a:lnTo>
                  <a:lnTo>
                    <a:pt x="0" y="2179529"/>
                  </a:lnTo>
                  <a:lnTo>
                    <a:pt x="3541521" y="2179529"/>
                  </a:lnTo>
                  <a:close/>
                </a:path>
              </a:pathLst>
            </a:custGeom>
            <a:solidFill>
              <a:srgbClr val="C8D6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олилиния 8">
              <a:extLst>
                <a:ext uri="{FF2B5EF4-FFF2-40B4-BE49-F238E27FC236}">
                  <a16:creationId xmlns:a16="http://schemas.microsoft.com/office/drawing/2014/main" xmlns="" id="{7F35D051-95A6-43B8-8978-9091CF20028D}"/>
                </a:ext>
              </a:extLst>
            </p:cNvPr>
            <p:cNvSpPr/>
            <p:nvPr/>
          </p:nvSpPr>
          <p:spPr>
            <a:xfrm flipH="1">
              <a:off x="9715499" y="4570"/>
              <a:ext cx="2476501" cy="2179529"/>
            </a:xfrm>
            <a:custGeom>
              <a:avLst/>
              <a:gdLst>
                <a:gd name="connsiteX0" fmla="*/ 2315231 w 2315231"/>
                <a:gd name="connsiteY0" fmla="*/ 0 h 2179529"/>
                <a:gd name="connsiteX1" fmla="*/ 0 w 2315231"/>
                <a:gd name="connsiteY1" fmla="*/ 0 h 2179529"/>
                <a:gd name="connsiteX2" fmla="*/ 0 w 2315231"/>
                <a:gd name="connsiteY2" fmla="*/ 2179529 h 2179529"/>
                <a:gd name="connsiteX3" fmla="*/ 1405842 w 2315231"/>
                <a:gd name="connsiteY3" fmla="*/ 2179529 h 2179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5231" h="2179529">
                  <a:moveTo>
                    <a:pt x="2315231" y="0"/>
                  </a:moveTo>
                  <a:lnTo>
                    <a:pt x="0" y="0"/>
                  </a:lnTo>
                  <a:lnTo>
                    <a:pt x="0" y="2179529"/>
                  </a:lnTo>
                  <a:lnTo>
                    <a:pt x="1405842" y="21795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A7F82D4C-55E3-48DA-9918-0403073BB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0283" y="446825"/>
            <a:ext cx="1200722" cy="126682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79C3FCBF-E7AA-46B4-856A-E17A680145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1132" y="708993"/>
            <a:ext cx="1556095" cy="81869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27AF28C-B9D6-40EF-A9E5-28D00B5F8B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72800" y="5228373"/>
            <a:ext cx="1033826" cy="1013052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5F1ED8EA-AA7C-4D6D-B502-F620879C351E}"/>
              </a:ext>
            </a:extLst>
          </p:cNvPr>
          <p:cNvSpPr/>
          <p:nvPr/>
        </p:nvSpPr>
        <p:spPr>
          <a:xfrm>
            <a:off x="10690283" y="6216029"/>
            <a:ext cx="13163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kern="12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Мы в </a:t>
            </a:r>
            <a:r>
              <a:rPr lang="en-US" b="1" kern="12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MAX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91659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5836" y="507693"/>
            <a:ext cx="11921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Центр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методического сопровождения воспитания и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профилактики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деструктивных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явлений создан на основании </a:t>
            </a:r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Распоряжения Главы РК от 16.09.2026 №295-р 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0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029" y="1661908"/>
            <a:ext cx="2943843" cy="4233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43129" y="1313052"/>
            <a:ext cx="7772258" cy="53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7304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772951" y="584273"/>
            <a:ext cx="10849330" cy="1628149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20000"/>
              </a:lnSpc>
            </a:pPr>
            <a:endParaRPr lang="ru-RU" sz="144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sz="1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Основной целью деятельности Центра</a:t>
            </a:r>
            <a:r>
              <a:rPr lang="ru-RU" sz="128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является разработка и реализация моделей продуктивной деятельности в сфере методического сопровождения руководителей и педагогических работников образовательных организаций дошкольного, начального, основного, среднего общего, среднего профессионального, дополнительного образования </a:t>
            </a:r>
            <a:r>
              <a:rPr lang="ru-RU" sz="128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РК </a:t>
            </a:r>
            <a:r>
              <a:rPr lang="ru-RU" sz="128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вопросам воспитания и профилактики </a:t>
            </a:r>
            <a:r>
              <a:rPr lang="ru-RU" sz="128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деструктивных  явлений	</a:t>
            </a:r>
            <a:br>
              <a:rPr lang="ru-RU" sz="128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128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3600" dirty="0"/>
              <a:t> 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54670C2-57F9-45D1-93A8-0992AC378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9075" y="5868870"/>
            <a:ext cx="657650" cy="69385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1527E05-436E-4860-A442-F9B7B352D5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8515" y="5919857"/>
            <a:ext cx="1221910" cy="64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592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438233" y="433782"/>
            <a:ext cx="10721866" cy="1628149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20000"/>
              </a:lnSpc>
            </a:pPr>
            <a:r>
              <a:rPr lang="ru-RU" sz="1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Задачи Центра:</a:t>
            </a:r>
            <a:endParaRPr lang="ru-RU" sz="112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ru-RU" sz="11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112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реализация </a:t>
            </a:r>
            <a:r>
              <a:rPr lang="ru-RU" sz="112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региональных планов (дорожных карт) по различным направлениям профилактики безнадзорности и правонарушений среди </a:t>
            </a:r>
            <a:r>
              <a:rPr lang="ru-RU" sz="112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несовершеннолетних;</a:t>
            </a:r>
          </a:p>
          <a:p>
            <a:pPr algn="just">
              <a:lnSpc>
                <a:spcPct val="120000"/>
              </a:lnSpc>
            </a:pPr>
            <a:r>
              <a:rPr lang="ru-RU" sz="112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формирование единого информационно-методического пространства по различным направлениям профилактики безнадзорности и правонарушений среди несовершеннолетних на территории Республики Коми; </a:t>
            </a:r>
          </a:p>
          <a:p>
            <a:pPr algn="just">
              <a:lnSpc>
                <a:spcPct val="120000"/>
              </a:lnSpc>
            </a:pPr>
            <a:r>
              <a:rPr lang="ru-RU" sz="112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развитие </a:t>
            </a:r>
            <a:r>
              <a:rPr lang="ru-RU" sz="112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открытой информационной среды в сети «Интернет» по различным направлениям профилактики безнадзорности и правонарушений среди несовершеннолетних. </a:t>
            </a:r>
          </a:p>
          <a:p>
            <a:pPr algn="just">
              <a:lnSpc>
                <a:spcPct val="120000"/>
              </a:lnSpc>
            </a:pPr>
            <a:r>
              <a:rPr lang="ru-RU" sz="9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br>
              <a:rPr lang="ru-RU" sz="9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9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3600" dirty="0"/>
              <a:t> 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54670C2-57F9-45D1-93A8-0992AC378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9075" y="5868870"/>
            <a:ext cx="657650" cy="69385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1527E05-436E-4860-A442-F9B7B352D5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8515" y="5919857"/>
            <a:ext cx="1221910" cy="64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330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фото к презентации\1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1172" y="3999309"/>
            <a:ext cx="4188671" cy="2738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фото к презентации\4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3306" y="412777"/>
            <a:ext cx="4419600" cy="32981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фото к презентации\7.jf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195" y="412779"/>
            <a:ext cx="4782040" cy="35865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фото к презентации\P1361728.jf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2496" y="3666568"/>
            <a:ext cx="5242599" cy="3191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4481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718570" y="1248240"/>
            <a:ext cx="10849330" cy="1628149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ru-RU" sz="1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направлениями деятельности Центра являются: </a:t>
            </a:r>
            <a:r>
              <a:rPr lang="ru-RU" sz="1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организационно-методическое, информационно-методическое и научно-методическое сопровождение воспитательной деятельности и профилактики деструктивных явлений в сфере дошкольного, начального, основного и среднего общего образования, среднего профессионального образования, развития кадровых ресурсов системы общего образования, организация и проведение исследований в системе общего образования Республики Коми по вопросам воспитания и профилактики деструктивных явлений</a:t>
            </a:r>
            <a:r>
              <a:rPr lang="ru-RU" sz="8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ru-RU" sz="8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9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/>
              <a:t> 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54670C2-57F9-45D1-93A8-0992AC378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9075" y="5868870"/>
            <a:ext cx="657650" cy="69385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1527E05-436E-4860-A442-F9B7B352D5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8515" y="5919857"/>
            <a:ext cx="1221910" cy="64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223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фото к презентации\1 (1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701" y="392772"/>
            <a:ext cx="4947142" cy="36547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фото к презентации\8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09691" y="392772"/>
            <a:ext cx="4124558" cy="30934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фото к презентации\P1327531.jf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2597" y="3554557"/>
            <a:ext cx="5187401" cy="33718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фото к презентации\11.jf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636" y="4047473"/>
            <a:ext cx="3810000" cy="2771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5914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фото к презентации\P1327542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156" y="331378"/>
            <a:ext cx="5344247" cy="25986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фото к презентации\P1361223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967629"/>
            <a:ext cx="5289847" cy="37837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фото к презентации\jpg 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52859" y="3794333"/>
            <a:ext cx="6416057" cy="30636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фото к презентации\2.jf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5900" y="331378"/>
            <a:ext cx="4717278" cy="34239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8761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718570" y="824494"/>
            <a:ext cx="10849330" cy="1628149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ru-RU" sz="1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ресурсные </a:t>
            </a:r>
            <a:r>
              <a:rPr lang="ru-RU" sz="1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Центры</a:t>
            </a:r>
            <a:r>
              <a:rPr lang="ru-RU" sz="1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20000"/>
              </a:lnSpc>
            </a:pPr>
            <a:r>
              <a:rPr lang="ru-RU" sz="8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Государственное общеобразовательное учреждение Республики Коми «Республиканский центр образования»</a:t>
            </a:r>
          </a:p>
          <a:p>
            <a:pPr algn="just">
              <a:lnSpc>
                <a:spcPct val="120000"/>
              </a:lnSpc>
            </a:pPr>
            <a:r>
              <a:rPr lang="ru-RU" sz="8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Государственное учреждение Республики Коми «Республиканский информационный центр оценки качества образования» </a:t>
            </a:r>
          </a:p>
          <a:p>
            <a:pPr algn="just">
              <a:lnSpc>
                <a:spcPct val="120000"/>
              </a:lnSpc>
            </a:pPr>
            <a:r>
              <a:rPr lang="ru-RU" sz="8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ГУ РК «Республиканский центр психолого-педагогической, медицинской и социальной помощи «Образование и здоровье»</a:t>
            </a:r>
          </a:p>
          <a:p>
            <a:pPr algn="just">
              <a:lnSpc>
                <a:spcPct val="120000"/>
              </a:lnSpc>
            </a:pPr>
            <a:endParaRPr lang="ru-RU" sz="80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аудитория:</a:t>
            </a:r>
            <a:r>
              <a:rPr lang="ru-RU" sz="9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(законные представители) обучающихся, педагоги, психологи, специалисты органов и учреждений системы профилактики</a:t>
            </a:r>
          </a:p>
          <a:p>
            <a:pPr algn="just">
              <a:lnSpc>
                <a:spcPct val="120000"/>
              </a:lnSpc>
            </a:pPr>
            <a:endParaRPr lang="ru-RU" sz="8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Федеральному закону от 29.12.2010 N 436-ФЗ (ред. от 29.07.2018)</a:t>
            </a:r>
            <a:r>
              <a:rPr lang="ru-RU" sz="9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9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8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защите детей от информации, </a:t>
            </a:r>
            <a:r>
              <a:rPr lang="ru-RU" sz="8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причиняющей </a:t>
            </a:r>
            <a:r>
              <a:rPr lang="ru-RU" sz="8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вред их здоровью и развитию», п .10 — данное информационное сообщество предназначено для лиц, которым исполнилось 16 лет.</a:t>
            </a:r>
          </a:p>
          <a:p>
            <a:pPr algn="just">
              <a:lnSpc>
                <a:spcPct val="120000"/>
              </a:lnSpc>
            </a:pPr>
            <a:r>
              <a:rPr lang="ru-RU" sz="8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ru-RU" sz="8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96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/>
              <a:t> 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54670C2-57F9-45D1-93A8-0992AC378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9075" y="5868870"/>
            <a:ext cx="657650" cy="69385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1527E05-436E-4860-A442-F9B7B352D5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8515" y="5919857"/>
            <a:ext cx="1221910" cy="64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909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презентаций">
  <a:themeElements>
    <a:clrScheme name="КРИРО">
      <a:dk1>
        <a:srgbClr val="000000"/>
      </a:dk1>
      <a:lt1>
        <a:srgbClr val="FFFFFF"/>
      </a:lt1>
      <a:dk2>
        <a:srgbClr val="1E4E79"/>
      </a:dk2>
      <a:lt2>
        <a:srgbClr val="B3C6E7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1789</TotalTime>
  <Words>511</Words>
  <Application>Microsoft Office PowerPoint</Application>
  <PresentationFormat>Произвольный</PresentationFormat>
  <Paragraphs>53</Paragraphs>
  <Slides>12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презентаций</vt:lpstr>
      <vt:lpstr> Региональный базовый  Центр методического сопровождения воспитания и  профилактики деструктивных явлений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Спасибо за профессиональное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республиканских методических объединений в профессиональном развитии педагогов и в повышении качества образования</dc:title>
  <dc:creator>Габова Марина Анатольевна</dc:creator>
  <cp:lastModifiedBy>Елена</cp:lastModifiedBy>
  <cp:revision>124</cp:revision>
  <dcterms:modified xsi:type="dcterms:W3CDTF">2026-04-15T10:51:38Z</dcterms:modified>
</cp:coreProperties>
</file>