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  <p:sldMasterId id="2147483675" r:id="rId3"/>
    <p:sldMasterId id="2147483697" r:id="rId4"/>
    <p:sldMasterId id="2147483719" r:id="rId5"/>
  </p:sldMasterIdLst>
  <p:notesMasterIdLst>
    <p:notesMasterId r:id="rId38"/>
  </p:notesMasterIdLst>
  <p:sldIdLst>
    <p:sldId id="367" r:id="rId6"/>
    <p:sldId id="396" r:id="rId7"/>
    <p:sldId id="412" r:id="rId8"/>
    <p:sldId id="413" r:id="rId9"/>
    <p:sldId id="414" r:id="rId10"/>
    <p:sldId id="415" r:id="rId11"/>
    <p:sldId id="416" r:id="rId12"/>
    <p:sldId id="417" r:id="rId13"/>
    <p:sldId id="392" r:id="rId14"/>
    <p:sldId id="393" r:id="rId15"/>
    <p:sldId id="390" r:id="rId16"/>
    <p:sldId id="389" r:id="rId17"/>
    <p:sldId id="394" r:id="rId18"/>
    <p:sldId id="395" r:id="rId19"/>
    <p:sldId id="398" r:id="rId20"/>
    <p:sldId id="418" r:id="rId21"/>
    <p:sldId id="399" r:id="rId22"/>
    <p:sldId id="401" r:id="rId23"/>
    <p:sldId id="391" r:id="rId24"/>
    <p:sldId id="378" r:id="rId25"/>
    <p:sldId id="380" r:id="rId26"/>
    <p:sldId id="38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368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D6EE"/>
    <a:srgbClr val="B3C6E7"/>
    <a:srgbClr val="1E4E79"/>
    <a:srgbClr val="E0332B"/>
    <a:srgbClr val="E962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57" autoAdjust="0"/>
  </p:normalViewPr>
  <p:slideViewPr>
    <p:cSldViewPr snapToGrid="0">
      <p:cViewPr varScale="1">
        <p:scale>
          <a:sx n="112" d="100"/>
          <a:sy n="112" d="100"/>
        </p:scale>
        <p:origin x="-474" y="-7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6771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443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455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1403C9E-EC40-4F74-80A0-09FC9C6E4003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8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4" name="Google Shape;6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3201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2005357" y="6497999"/>
              <a:ext cx="152700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00421" y="6497999"/>
              <a:ext cx="152700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800" y="387452"/>
            <a:ext cx="7153275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" name="Google Shape;4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 1">
  <p:cSld name="Только заголовок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2158110" y="6498004"/>
            <a:ext cx="10034270" cy="360045"/>
          </a:xfrm>
          <a:custGeom>
            <a:avLst/>
            <a:gdLst/>
            <a:ahLst/>
            <a:cxnLst/>
            <a:rect l="l" t="t" r="r" b="b"/>
            <a:pathLst>
              <a:path w="10034270" h="360045" extrusionOk="0">
                <a:moveTo>
                  <a:pt x="0" y="359994"/>
                </a:moveTo>
                <a:lnTo>
                  <a:pt x="10033889" y="359994"/>
                </a:lnTo>
                <a:lnTo>
                  <a:pt x="10033889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2005202" y="6497993"/>
            <a:ext cx="153035" cy="360045"/>
          </a:xfrm>
          <a:custGeom>
            <a:avLst/>
            <a:gdLst/>
            <a:ahLst/>
            <a:cxnLst/>
            <a:rect l="l" t="t" r="r" b="b"/>
            <a:pathLst>
              <a:path w="153035" h="360045" extrusionOk="0">
                <a:moveTo>
                  <a:pt x="152908" y="0"/>
                </a:moveTo>
                <a:lnTo>
                  <a:pt x="0" y="0"/>
                </a:lnTo>
                <a:lnTo>
                  <a:pt x="152908" y="360005"/>
                </a:lnTo>
                <a:lnTo>
                  <a:pt x="15290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0" y="6498005"/>
            <a:ext cx="1800860" cy="360045"/>
          </a:xfrm>
          <a:custGeom>
            <a:avLst/>
            <a:gdLst/>
            <a:ahLst/>
            <a:cxnLst/>
            <a:rect l="l" t="t" r="r" b="b"/>
            <a:pathLst>
              <a:path w="1800860" h="360045" extrusionOk="0">
                <a:moveTo>
                  <a:pt x="0" y="359994"/>
                </a:moveTo>
                <a:lnTo>
                  <a:pt x="1800479" y="359994"/>
                </a:lnTo>
                <a:lnTo>
                  <a:pt x="1800479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800479" y="6497993"/>
            <a:ext cx="153035" cy="360045"/>
          </a:xfrm>
          <a:custGeom>
            <a:avLst/>
            <a:gdLst/>
            <a:ahLst/>
            <a:cxnLst/>
            <a:rect l="l" t="t" r="r" b="b"/>
            <a:pathLst>
              <a:path w="153035" h="360045" extrusionOk="0">
                <a:moveTo>
                  <a:pt x="0" y="0"/>
                </a:moveTo>
                <a:lnTo>
                  <a:pt x="0" y="360005"/>
                </a:lnTo>
                <a:lnTo>
                  <a:pt x="152781" y="360005"/>
                </a:lnTo>
                <a:lnTo>
                  <a:pt x="0" y="0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908682" y="50"/>
            <a:ext cx="10283825" cy="360045"/>
          </a:xfrm>
          <a:custGeom>
            <a:avLst/>
            <a:gdLst/>
            <a:ahLst/>
            <a:cxnLst/>
            <a:rect l="l" t="t" r="r" b="b"/>
            <a:pathLst>
              <a:path w="10283825" h="360045" extrusionOk="0">
                <a:moveTo>
                  <a:pt x="0" y="359994"/>
                </a:moveTo>
                <a:lnTo>
                  <a:pt x="10283317" y="359994"/>
                </a:lnTo>
                <a:lnTo>
                  <a:pt x="10283317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1755901" y="0"/>
            <a:ext cx="153035" cy="360045"/>
          </a:xfrm>
          <a:custGeom>
            <a:avLst/>
            <a:gdLst/>
            <a:ahLst/>
            <a:cxnLst/>
            <a:rect l="l" t="t" r="r" b="b"/>
            <a:pathLst>
              <a:path w="153035" h="360045" extrusionOk="0">
                <a:moveTo>
                  <a:pt x="152781" y="0"/>
                </a:moveTo>
                <a:lnTo>
                  <a:pt x="0" y="0"/>
                </a:lnTo>
                <a:lnTo>
                  <a:pt x="152781" y="360045"/>
                </a:lnTo>
                <a:lnTo>
                  <a:pt x="152781" y="0"/>
                </a:lnTo>
                <a:close/>
              </a:path>
            </a:pathLst>
          </a:custGeom>
          <a:solidFill>
            <a:srgbClr val="B4C6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0" y="0"/>
            <a:ext cx="1516380" cy="1490345"/>
          </a:xfrm>
          <a:custGeom>
            <a:avLst/>
            <a:gdLst/>
            <a:ahLst/>
            <a:cxnLst/>
            <a:rect l="l" t="t" r="r" b="b"/>
            <a:pathLst>
              <a:path w="1516380" h="1490345" extrusionOk="0">
                <a:moveTo>
                  <a:pt x="0" y="1490090"/>
                </a:moveTo>
                <a:lnTo>
                  <a:pt x="1515999" y="1490090"/>
                </a:lnTo>
                <a:lnTo>
                  <a:pt x="1515999" y="0"/>
                </a:lnTo>
                <a:lnTo>
                  <a:pt x="0" y="0"/>
                </a:lnTo>
                <a:lnTo>
                  <a:pt x="0" y="149009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1515999" y="0"/>
            <a:ext cx="633094" cy="1490345"/>
          </a:xfrm>
          <a:custGeom>
            <a:avLst/>
            <a:gdLst/>
            <a:ahLst/>
            <a:cxnLst/>
            <a:rect l="l" t="t" r="r" b="b"/>
            <a:pathLst>
              <a:path w="633094" h="1490345" extrusionOk="0">
                <a:moveTo>
                  <a:pt x="0" y="0"/>
                </a:moveTo>
                <a:lnTo>
                  <a:pt x="0" y="1490090"/>
                </a:lnTo>
                <a:lnTo>
                  <a:pt x="632587" y="1490090"/>
                </a:lnTo>
                <a:lnTo>
                  <a:pt x="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80209" y="97917"/>
            <a:ext cx="1355700" cy="1294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973962" y="250698"/>
            <a:ext cx="102441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2">
  <p:cSld name="Пустой слайд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итульный слайд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 bwMode="auto"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 bwMode="auto">
            <a:xfrm>
              <a:off x="1800421" y="6497999"/>
              <a:ext cx="152699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 bwMode="auto"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 bwMode="auto"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 bwMode="auto"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 bwMode="auto"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0" name="Google Shape;40;p2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882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1" userDrawn="1">
  <p:cSld name="Пусто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 bwMode="auto">
          <a:xfrm>
            <a:off x="0" y="0"/>
            <a:ext cx="1743599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3"/>
          <p:cNvSpPr/>
          <p:nvPr/>
        </p:nvSpPr>
        <p:spPr bwMode="auto"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44;p3"/>
          <p:cNvSpPr/>
          <p:nvPr/>
        </p:nvSpPr>
        <p:spPr bwMode="auto">
          <a:xfrm>
            <a:off x="1515981" y="-1"/>
            <a:ext cx="152699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45;p3"/>
          <p:cNvSpPr/>
          <p:nvPr/>
        </p:nvSpPr>
        <p:spPr bwMode="auto"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46;p3"/>
          <p:cNvSpPr/>
          <p:nvPr/>
        </p:nvSpPr>
        <p:spPr bwMode="auto"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69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 1" userDrawn="1">
  <p:cSld name="Титульны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30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70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 bwMode="auto"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01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 bwMode="auto"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6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 1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0" y="0"/>
            <a:ext cx="1743600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1515981" y="-1"/>
            <a:ext cx="152700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67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2" userDrawn="1">
  <p:cSld name="Пустой слайд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277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41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итульный слайд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 bwMode="auto"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 bwMode="auto">
            <a:xfrm>
              <a:off x="1800421" y="6497999"/>
              <a:ext cx="152699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 bwMode="auto"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 bwMode="auto"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 bwMode="auto"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 bwMode="auto"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0" name="Google Shape;40;p2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297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1" userDrawn="1">
  <p:cSld name="Пусто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 bwMode="auto">
          <a:xfrm>
            <a:off x="0" y="0"/>
            <a:ext cx="1743599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3"/>
          <p:cNvSpPr/>
          <p:nvPr/>
        </p:nvSpPr>
        <p:spPr bwMode="auto"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44;p3"/>
          <p:cNvSpPr/>
          <p:nvPr/>
        </p:nvSpPr>
        <p:spPr bwMode="auto">
          <a:xfrm>
            <a:off x="1515981" y="-1"/>
            <a:ext cx="152699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45;p3"/>
          <p:cNvSpPr/>
          <p:nvPr/>
        </p:nvSpPr>
        <p:spPr bwMode="auto"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46;p3"/>
          <p:cNvSpPr/>
          <p:nvPr/>
        </p:nvSpPr>
        <p:spPr bwMode="auto"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40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 1" userDrawn="1">
  <p:cSld name="Титульны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47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019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 bwMode="auto"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01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 bwMode="auto"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83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109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203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2" userDrawn="1">
  <p:cSld name="Пустой слайд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48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790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итульный слайд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 bwMode="auto"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 bwMode="auto">
            <a:xfrm>
              <a:off x="1800421" y="6497999"/>
              <a:ext cx="152699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 bwMode="auto"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 bwMode="auto"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 bwMode="auto"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 bwMode="auto"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0" name="Google Shape;40;p2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8786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1" userDrawn="1">
  <p:cSld name="Пусто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 bwMode="auto">
          <a:xfrm>
            <a:off x="0" y="0"/>
            <a:ext cx="1743599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3"/>
          <p:cNvSpPr/>
          <p:nvPr/>
        </p:nvSpPr>
        <p:spPr bwMode="auto"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44;p3"/>
          <p:cNvSpPr/>
          <p:nvPr/>
        </p:nvSpPr>
        <p:spPr bwMode="auto">
          <a:xfrm>
            <a:off x="1515981" y="-1"/>
            <a:ext cx="152699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45;p3"/>
          <p:cNvSpPr/>
          <p:nvPr/>
        </p:nvSpPr>
        <p:spPr bwMode="auto"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46;p3"/>
          <p:cNvSpPr/>
          <p:nvPr/>
        </p:nvSpPr>
        <p:spPr bwMode="auto"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77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 1" userDrawn="1">
  <p:cSld name="Титульны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60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693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 bwMode="auto"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551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 bwMode="auto"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05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24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215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2" userDrawn="1">
  <p:cSld name="Пустой слайд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3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446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итульный слайд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 bwMode="auto"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 bwMode="auto">
            <a:xfrm>
              <a:off x="1800421" y="6497999"/>
              <a:ext cx="152699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3" name="Google Shape;33;p2"/>
          <p:cNvGrpSpPr/>
          <p:nvPr/>
        </p:nvGrpSpPr>
        <p:grpSpPr bwMode="auto"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 bwMode="auto"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 bwMode="auto"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 bwMode="auto"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0" name="Google Shape;40;p2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028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1" userDrawn="1">
  <p:cSld name="Пусто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 bwMode="auto">
          <a:xfrm>
            <a:off x="0" y="0"/>
            <a:ext cx="1743599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3"/>
          <p:cNvSpPr/>
          <p:nvPr/>
        </p:nvSpPr>
        <p:spPr bwMode="auto"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44;p3"/>
          <p:cNvSpPr/>
          <p:nvPr/>
        </p:nvSpPr>
        <p:spPr bwMode="auto">
          <a:xfrm>
            <a:off x="1515981" y="-1"/>
            <a:ext cx="152699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45;p3"/>
          <p:cNvSpPr/>
          <p:nvPr/>
        </p:nvSpPr>
        <p:spPr bwMode="auto"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6" name="Google Shape;46;p3"/>
          <p:cNvSpPr/>
          <p:nvPr/>
        </p:nvSpPr>
        <p:spPr bwMode="auto"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471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 1" userDrawn="1">
  <p:cSld name="Титульны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701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029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 bwMode="auto"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571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 bwMode="auto"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7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342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650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2" userDrawn="1">
  <p:cSld name="Пустой слайд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71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1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227384" y="460989"/>
            <a:ext cx="91584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31800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454400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 rot="10800000">
              <a:off x="2005357" y="6497999"/>
              <a:ext cx="152700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800421" y="6497999"/>
            <a:ext cx="152700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" name="Google Shape;18;p1"/>
          <p:cNvSpPr/>
          <p:nvPr/>
        </p:nvSpPr>
        <p:spPr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 rot="10800000">
            <a:off x="1755982" y="-1"/>
            <a:ext cx="152700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1"/>
          <p:cNvSpPr/>
          <p:nvPr/>
        </p:nvSpPr>
        <p:spPr bwMode="auto">
          <a:xfrm>
            <a:off x="1800421" y="6497999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Google Shape;18;p1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1"/>
          <p:cNvSpPr/>
          <p:nvPr/>
        </p:nvSpPr>
        <p:spPr bwMode="auto">
          <a:xfrm rot="10800000">
            <a:off x="1755982" y="-1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1"/>
          <p:cNvSpPr/>
          <p:nvPr/>
        </p:nvSpPr>
        <p:spPr bwMode="auto"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1"/>
          <p:cNvSpPr/>
          <p:nvPr/>
        </p:nvSpPr>
        <p:spPr bwMode="auto"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2" name="Google Shape;22;p1"/>
          <p:cNvPicPr/>
          <p:nvPr/>
        </p:nvPicPr>
        <p:blipFill>
          <a:blip r:embed="rId12">
            <a:alphaModFix/>
          </a:blip>
          <a:srcRect/>
          <a:stretch/>
        </p:blipFill>
        <p:spPr bwMode="auto"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6940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1"/>
          <p:cNvSpPr/>
          <p:nvPr/>
        </p:nvSpPr>
        <p:spPr bwMode="auto">
          <a:xfrm>
            <a:off x="1800421" y="6497999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Google Shape;18;p1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1"/>
          <p:cNvSpPr/>
          <p:nvPr/>
        </p:nvSpPr>
        <p:spPr bwMode="auto">
          <a:xfrm rot="10800000">
            <a:off x="1755982" y="-1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1"/>
          <p:cNvSpPr/>
          <p:nvPr/>
        </p:nvSpPr>
        <p:spPr bwMode="auto"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1"/>
          <p:cNvSpPr/>
          <p:nvPr/>
        </p:nvSpPr>
        <p:spPr bwMode="auto"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2" name="Google Shape;22;p1"/>
          <p:cNvPicPr/>
          <p:nvPr/>
        </p:nvPicPr>
        <p:blipFill>
          <a:blip r:embed="rId12">
            <a:alphaModFix/>
          </a:blip>
          <a:srcRect/>
          <a:stretch/>
        </p:blipFill>
        <p:spPr bwMode="auto"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275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1"/>
          <p:cNvSpPr/>
          <p:nvPr/>
        </p:nvSpPr>
        <p:spPr bwMode="auto">
          <a:xfrm>
            <a:off x="1800421" y="6497999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Google Shape;18;p1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1"/>
          <p:cNvSpPr/>
          <p:nvPr/>
        </p:nvSpPr>
        <p:spPr bwMode="auto">
          <a:xfrm rot="10800000">
            <a:off x="1755982" y="-1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1"/>
          <p:cNvSpPr/>
          <p:nvPr/>
        </p:nvSpPr>
        <p:spPr bwMode="auto"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1"/>
          <p:cNvSpPr/>
          <p:nvPr/>
        </p:nvSpPr>
        <p:spPr bwMode="auto"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2" name="Google Shape;22;p1"/>
          <p:cNvPicPr/>
          <p:nvPr/>
        </p:nvPicPr>
        <p:blipFill>
          <a:blip r:embed="rId12">
            <a:alphaModFix/>
          </a:blip>
          <a:srcRect/>
          <a:stretch/>
        </p:blipFill>
        <p:spPr bwMode="auto"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66240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1"/>
          <p:cNvSpPr/>
          <p:nvPr/>
        </p:nvSpPr>
        <p:spPr bwMode="auto">
          <a:xfrm>
            <a:off x="1800421" y="6497999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B4C7E7"/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4C7E7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Google Shape;18;p1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1"/>
          <p:cNvSpPr/>
          <p:nvPr/>
        </p:nvSpPr>
        <p:spPr bwMode="auto">
          <a:xfrm rot="10800000">
            <a:off x="1755982" y="-1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1"/>
          <p:cNvSpPr/>
          <p:nvPr/>
        </p:nvSpPr>
        <p:spPr bwMode="auto"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1"/>
          <p:cNvSpPr/>
          <p:nvPr/>
        </p:nvSpPr>
        <p:spPr bwMode="auto"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2" name="Google Shape;22;p1"/>
          <p:cNvPicPr/>
          <p:nvPr/>
        </p:nvPicPr>
        <p:blipFill>
          <a:blip r:embed="rId12">
            <a:alphaModFix/>
          </a:blip>
          <a:srcRect/>
          <a:stretch/>
        </p:blipFill>
        <p:spPr bwMode="auto"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25156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hyperlink" Target="https://docs.edu.gov.ru/document/4bbe134c3a6f2af77697311de9027567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853779" y="4813276"/>
            <a:ext cx="10851994" cy="103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ru-RU" sz="2000" b="1" dirty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Волкова Анжелика Васильевна,</a:t>
            </a:r>
          </a:p>
          <a:p>
            <a:pPr lvl="0" algn="r"/>
            <a:r>
              <a:rPr lang="ru-RU" sz="2000" dirty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заведующий </a:t>
            </a:r>
            <a:r>
              <a:rPr lang="ru-RU" sz="2000" dirty="0" smtClean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 методического сопровождения воспитания </a:t>
            </a:r>
            <a:r>
              <a:rPr lang="ru-RU" sz="2000" dirty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000" dirty="0" smtClean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профилактики деструктивных явлений ГОУДПО </a:t>
            </a:r>
            <a:r>
              <a:rPr lang="ru-RU" sz="2000" dirty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«Коми </a:t>
            </a:r>
            <a:endParaRPr lang="ru-RU" sz="2000" dirty="0" smtClean="0">
              <a:solidFill>
                <a:srgbClr val="1E4E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/>
            <a:r>
              <a:rPr lang="ru-RU" sz="2000" dirty="0" smtClean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республиканский </a:t>
            </a:r>
            <a:r>
              <a:rPr lang="ru-RU" sz="2000" dirty="0">
                <a:solidFill>
                  <a:srgbClr val="1E4E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 развития образования»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/>
          </p:nvPr>
        </p:nvSpPr>
        <p:spPr>
          <a:xfrm>
            <a:off x="1120588" y="3550286"/>
            <a:ext cx="10318377" cy="79682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0644894-DDF3-47B0-8DA8-18076452B7AE}"/>
              </a:ext>
            </a:extLst>
          </p:cNvPr>
          <p:cNvGrpSpPr/>
          <p:nvPr/>
        </p:nvGrpSpPr>
        <p:grpSpPr>
          <a:xfrm>
            <a:off x="7581900" y="0"/>
            <a:ext cx="4610100" cy="2184099"/>
            <a:chOff x="7581900" y="0"/>
            <a:chExt cx="4610100" cy="2184099"/>
          </a:xfrm>
        </p:grpSpPr>
        <p:sp>
          <p:nvSpPr>
            <p:cNvPr id="11" name="Полилиния 10"/>
            <p:cNvSpPr/>
            <p:nvPr/>
          </p:nvSpPr>
          <p:spPr>
            <a:xfrm flipH="1">
              <a:off x="7581900" y="0"/>
              <a:ext cx="4288667" cy="2179529"/>
            </a:xfrm>
            <a:custGeom>
              <a:avLst/>
              <a:gdLst>
                <a:gd name="connsiteX0" fmla="*/ 4450910 w 4450910"/>
                <a:gd name="connsiteY0" fmla="*/ 0 h 2179529"/>
                <a:gd name="connsiteX1" fmla="*/ 813353 w 4450910"/>
                <a:gd name="connsiteY1" fmla="*/ 0 h 2179529"/>
                <a:gd name="connsiteX2" fmla="*/ 0 w 4450910"/>
                <a:gd name="connsiteY2" fmla="*/ 1949360 h 2179529"/>
                <a:gd name="connsiteX3" fmla="*/ 0 w 4450910"/>
                <a:gd name="connsiteY3" fmla="*/ 2179529 h 2179529"/>
                <a:gd name="connsiteX4" fmla="*/ 3541521 w 4450910"/>
                <a:gd name="connsiteY4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0910" h="2179529">
                  <a:moveTo>
                    <a:pt x="4450910" y="0"/>
                  </a:moveTo>
                  <a:lnTo>
                    <a:pt x="813353" y="0"/>
                  </a:lnTo>
                  <a:lnTo>
                    <a:pt x="0" y="1949360"/>
                  </a:lnTo>
                  <a:lnTo>
                    <a:pt x="0" y="2179529"/>
                  </a:lnTo>
                  <a:lnTo>
                    <a:pt x="3541521" y="2179529"/>
                  </a:lnTo>
                  <a:close/>
                </a:path>
              </a:pathLst>
            </a:custGeom>
            <a:solidFill>
              <a:srgbClr val="C8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flipH="1">
              <a:off x="9715499" y="4570"/>
              <a:ext cx="2476501" cy="2179529"/>
            </a:xfrm>
            <a:custGeom>
              <a:avLst/>
              <a:gdLst>
                <a:gd name="connsiteX0" fmla="*/ 2315231 w 2315231"/>
                <a:gd name="connsiteY0" fmla="*/ 0 h 2179529"/>
                <a:gd name="connsiteX1" fmla="*/ 0 w 2315231"/>
                <a:gd name="connsiteY1" fmla="*/ 0 h 2179529"/>
                <a:gd name="connsiteX2" fmla="*/ 0 w 2315231"/>
                <a:gd name="connsiteY2" fmla="*/ 2179529 h 2179529"/>
                <a:gd name="connsiteX3" fmla="*/ 1405842 w 2315231"/>
                <a:gd name="connsiteY3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231" h="2179529">
                  <a:moveTo>
                    <a:pt x="2315231" y="0"/>
                  </a:moveTo>
                  <a:lnTo>
                    <a:pt x="0" y="0"/>
                  </a:lnTo>
                  <a:lnTo>
                    <a:pt x="0" y="2179529"/>
                  </a:lnTo>
                  <a:lnTo>
                    <a:pt x="1405842" y="21795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A903B8B-15B0-4305-AB25-A5C1E646C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3" y="446825"/>
            <a:ext cx="1200722" cy="12668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468AFF1-7951-441F-AD7D-CCEFAA8F4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26" y="708993"/>
            <a:ext cx="1556095" cy="818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5389" y="3167390"/>
            <a:ext cx="9179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работы образовательной организации по профилактике травли</a:t>
            </a:r>
          </a:p>
        </p:txBody>
      </p:sp>
    </p:spTree>
    <p:extLst>
      <p:ext uri="{BB962C8B-B14F-4D97-AF65-F5344CB8AC3E}">
        <p14:creationId xmlns:p14="http://schemas.microsoft.com/office/powerpoint/2010/main" xmlns="" val="32955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235" y="1295406"/>
            <a:ext cx="10533530" cy="4343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0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обучающего курса включает</a:t>
            </a:r>
            <a:r>
              <a:rPr lang="ru-RU" sz="20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b="1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очное (онлайн) командное погружение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тему курса, построение стратегии работы образовательной организации по профилактике травли;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индивидуальное изучение материалов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системе электронного обучения, освоение маркеров поведения «жертвы» и «агрессора», тактических приемов работы с обучающимися, подвергшимися травле, алгоритмов реагирования специалистов, технологий профилактической работы (10 дней);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групповая работа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образовательных организациях по проектированию стратегии и тактики работы образовательной организации в виде комплекса мер и мероприятий образовательной организации по профилактике травли (10 дней);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публичное представление проекта комплекса мер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мероприятий образовательной организации по профилактике травли.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2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776" y="5634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Тематический план обучающего курса </a:t>
            </a:r>
            <a:endParaRPr lang="ru-RU" altLang="ru-R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«Стратегия и тактика работы образовательной организации по профилактике травли»</a:t>
            </a:r>
            <a:endParaRPr lang="ru-RU" altLang="ru-RU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090769"/>
              </p:ext>
            </p:extLst>
          </p:nvPr>
        </p:nvGraphicFramePr>
        <p:xfrm>
          <a:off x="134470" y="1425346"/>
          <a:ext cx="11797553" cy="4973767"/>
        </p:xfrm>
        <a:graphic>
          <a:graphicData uri="http://schemas.openxmlformats.org/drawingml/2006/table">
            <a:tbl>
              <a:tblPr firstRow="1" firstCol="1" bandRow="1"/>
              <a:tblGrid>
                <a:gridCol w="421342">
                  <a:extLst>
                    <a:ext uri="{9D8B030D-6E8A-4147-A177-3AD203B41FA5}">
                      <a16:colId xmlns:a16="http://schemas.microsoft.com/office/drawing/2014/main" xmlns="" val="410852091"/>
                    </a:ext>
                  </a:extLst>
                </a:gridCol>
                <a:gridCol w="7494156">
                  <a:extLst>
                    <a:ext uri="{9D8B030D-6E8A-4147-A177-3AD203B41FA5}">
                      <a16:colId xmlns:a16="http://schemas.microsoft.com/office/drawing/2014/main" xmlns="" val="588813725"/>
                    </a:ext>
                  </a:extLst>
                </a:gridCol>
                <a:gridCol w="1180669">
                  <a:extLst>
                    <a:ext uri="{9D8B030D-6E8A-4147-A177-3AD203B41FA5}">
                      <a16:colId xmlns:a16="http://schemas.microsoft.com/office/drawing/2014/main" xmlns="" val="1857074892"/>
                    </a:ext>
                  </a:extLst>
                </a:gridCol>
                <a:gridCol w="1017870">
                  <a:extLst>
                    <a:ext uri="{9D8B030D-6E8A-4147-A177-3AD203B41FA5}">
                      <a16:colId xmlns:a16="http://schemas.microsoft.com/office/drawing/2014/main" xmlns="" val="2593456171"/>
                    </a:ext>
                  </a:extLst>
                </a:gridCol>
                <a:gridCol w="1683516">
                  <a:extLst>
                    <a:ext uri="{9D8B030D-6E8A-4147-A177-3AD203B41FA5}">
                      <a16:colId xmlns:a16="http://schemas.microsoft.com/office/drawing/2014/main" xmlns="" val="4147236944"/>
                    </a:ext>
                  </a:extLst>
                </a:gridCol>
              </a:tblGrid>
              <a:tr h="167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Категория слушателей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8321217"/>
                  </a:ext>
                </a:extLst>
              </a:tr>
              <a:tr h="503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Очно (онлайн)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ДОТ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472065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Стратегия работы образовательной организации по профилактике травли. Правовое регулирование противодействия травле в Российской Федерации. Понятие, признаки, виды, причины и последствия травли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 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677160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Психологический портрет участников травли. Признаки (маркеры) жертвы и агрессора. Группы риска травли.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229594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«Навигатор профилактики». Алгоритмы реагирования работников образовательной организации при выявлении признаков травли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797861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Оказание психологической помощи жертве травли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Педагоги-психологи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6523055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Работа классного руководителя с детским коллективом по предотвращению травли. Технологии профилактики травли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Классные руководители, кураторы групп СПО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149760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профилактического мероприятия социальных педагогов: методы, приемы и формы работы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Социальные педагоги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571074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Профилактика суицидального поведения среди детей и подростков. Формирование жизнестойкости и позитивного мышления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1342826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Основы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кибербезопасности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обучающихся в современных реалиях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980549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Профилактика экстремизма, терроризма и вербовки в образовательной организации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112859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Итоговая аттестация (практическая работа)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Управленческая команда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6754774"/>
                  </a:ext>
                </a:extLst>
              </a:tr>
              <a:tr h="1673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(по каждой категории слушателей)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56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27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8570" y="1794509"/>
            <a:ext cx="10849330" cy="27505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ССЫЛКА НА ОБУЧЕНИЕ</a:t>
            </a:r>
          </a:p>
          <a:p>
            <a:pPr algn="ctr">
              <a:lnSpc>
                <a:spcPct val="120000"/>
              </a:lnSpc>
            </a:pPr>
            <a:r>
              <a:rPr lang="en-US" sz="2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https://edu.rkomi.ru/course/view.php?id=2234</a:t>
            </a:r>
            <a:endParaRPr lang="ru-RU" sz="2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734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038" y="600653"/>
            <a:ext cx="69605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70% детей учатся в школах, где есть травля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6668" y="1299830"/>
            <a:ext cx="645080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жертвой становится каждый 2-3 ребенок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038" y="1432387"/>
            <a:ext cx="3056965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последние годы специалистами отмечается,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травля «помолодела»: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ее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пик приходится на 7-8 классы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проявления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 в 1-4 классах и даже раньше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3447" y="2016756"/>
            <a:ext cx="819166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Мальчики и девочки одинаково участвуют в травле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94494" y="2635624"/>
            <a:ext cx="1084730" cy="349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29317" y="3142450"/>
            <a:ext cx="376517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мальчики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физический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9280" y="3152892"/>
            <a:ext cx="40644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девочки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вербальный 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38183" y="4303114"/>
            <a:ext cx="69429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60% учителей не видят проблемы </a:t>
            </a:r>
            <a:r>
              <a:rPr lang="ru-RU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буллинга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0464" y="5174359"/>
            <a:ext cx="81932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42% родителей не знают о том, что их детей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травят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2851" y="493076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МИФЫ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083" y="1290918"/>
            <a:ext cx="5952563" cy="20349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жертва сама провоцирует агрессию в свой адрес</a:t>
            </a:r>
          </a:p>
        </p:txBody>
      </p:sp>
      <p:sp>
        <p:nvSpPr>
          <p:cNvPr id="5" name="Овал 4"/>
          <p:cNvSpPr/>
          <p:nvPr/>
        </p:nvSpPr>
        <p:spPr>
          <a:xfrm>
            <a:off x="6364941" y="1819818"/>
            <a:ext cx="5665694" cy="2286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травля необходима для взросления ребенка, она делает его сильнее, а взрослым не надо в нее вмешиваться</a:t>
            </a:r>
          </a:p>
        </p:txBody>
      </p:sp>
      <p:sp>
        <p:nvSpPr>
          <p:cNvPr id="6" name="Овал 5"/>
          <p:cNvSpPr/>
          <p:nvPr/>
        </p:nvSpPr>
        <p:spPr>
          <a:xfrm>
            <a:off x="2026024" y="3908594"/>
            <a:ext cx="6167718" cy="260872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из семьи, школа ни при чем! </a:t>
            </a:r>
          </a:p>
        </p:txBody>
      </p:sp>
    </p:spTree>
    <p:extLst>
      <p:ext uri="{BB962C8B-B14F-4D97-AF65-F5344CB8AC3E}">
        <p14:creationId xmlns:p14="http://schemas.microsoft.com/office/powerpoint/2010/main" xmlns="" val="37283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74" y="56497"/>
            <a:ext cx="8869146" cy="7221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нормативно-правовые акты, регулирующие профилактику </a:t>
            </a:r>
            <a:r>
              <a:rPr lang="ru-RU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idx="2"/>
          </p:nvPr>
        </p:nvSpPr>
        <p:spPr>
          <a:xfrm>
            <a:off x="2272764" y="916501"/>
            <a:ext cx="3901700" cy="7493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Конституция 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</a:p>
          <a:p>
            <a:pPr algn="ctr">
              <a:lnSpc>
                <a:spcPct val="100000"/>
              </a:lnSpc>
            </a:pP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02" y="2064190"/>
            <a:ext cx="2558510" cy="36887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16301" y="916499"/>
            <a:ext cx="570670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29.12.2012 № 273-ФЗ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образовании в Российской Федерации"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2357" y="2154725"/>
            <a:ext cx="2556096" cy="32864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60895" y="1932462"/>
            <a:ext cx="6352515" cy="42527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43. Обязанности и ответственность обучающихся: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Устанавливает, что обучающиеся обязаны соблюдать устав образовательной организации, правила внутреннего распорядка и добросовестно относиться к освоению образовательной программы. Это включает в себя и недопустимость агрессивного поведения по отношению к другим.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48. Обязанности и ответственность педагогических работников: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Возлагает на педагогов обязанность создавать безопасные условия обучения, воспитывать уважение к личности, развивать коммуникативные навыки и предотвращать любые формы насилия и дискриминации.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51. Права, обязанности и ответственность родителей (законных представителей) несовершеннолетних обучающихся: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Подчеркивает роль родителей в воспитании детей и их ответственность за создание условий для получения образования, включая формирование у ребенка уважительного отношения к другим.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42. Защита прав обучающихся и работников образовательных организаций: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Предусматривает механизмы защиты прав всех участников образовательного процесса, включая право на безопасную среду.</a:t>
            </a:r>
          </a:p>
        </p:txBody>
      </p:sp>
    </p:spTree>
    <p:extLst>
      <p:ext uri="{BB962C8B-B14F-4D97-AF65-F5344CB8AC3E}">
        <p14:creationId xmlns:p14="http://schemas.microsoft.com/office/powerpoint/2010/main" xmlns="" val="5671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2484" y="900282"/>
            <a:ext cx="4234628" cy="7701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0215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Уголовный кодекс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0215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35" y="520905"/>
            <a:ext cx="4943193" cy="1547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0215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24.06.1999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0215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120-ФЗ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основах системы профилактики безнадзорности и правонарушений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несовершеннолетних»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259" y="2256446"/>
            <a:ext cx="2752705" cy="3537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920" y="452674"/>
            <a:ext cx="1965387" cy="2265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40998" y="2935240"/>
            <a:ext cx="6738796" cy="37669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110.1. Доведение до самоубийства: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Если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привел к суицидальным мыслям или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попыткам.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116. Побои: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нанесение физической боли.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117. Истязание: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систематическое причинение физических или психических страданий.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130. Оскорбление: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унижение чести и достоинства.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137. Нарушение неприкосновенности частной жизни: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случае распространения личной информации.</a:t>
            </a: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138.1. Незаконный оборот специальных технических средств, предназначенных для негласного получения информации: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Если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сопровождается скрытой записью или распространением компрометирующих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49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11" y="458233"/>
            <a:ext cx="4418091" cy="9611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Кодекс Российской Федерации об административных правонарушениях (КоАП РФ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603" y="1520983"/>
            <a:ext cx="2530305" cy="293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336" y="4560562"/>
            <a:ext cx="4481466" cy="17565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5.61. Оскорбление: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За унижение чести и достоинства, выраженное в неприличной форме.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Статья 6.1.1. Побои: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За нанесение побоев или совершение иных насильственных действий.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2024" y="458233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Постановления Правительства Российской Федерации и приказы Министерства просвещения Российской Федерации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2024" y="1581772"/>
            <a:ext cx="6394765" cy="47025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1" indent="-2857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об образовательных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организациях.</a:t>
            </a:r>
          </a:p>
          <a:p>
            <a:pPr marL="285750" marR="0" lvl="1" indent="-2857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по организации работы по профилактике </a:t>
            </a:r>
            <a:r>
              <a:rPr kumimoji="0" lang="ru-RU" sz="1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https://docs.edu.gov.ru/document/4bbe134c3a6f2af77697311de9027567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endParaRPr kumimoji="0" lang="ru-RU" sz="15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о психологической службе в образовательных организациях: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Определяют роль школьных психологов в работе с детьми, в том числе в профилактике и разрешении конфликтов.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822" y="3111044"/>
            <a:ext cx="5667778" cy="207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3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601" y="443084"/>
            <a:ext cx="11438793" cy="629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0215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Каждая школа имеет право и обязанность разрабатывать собственные внутренние документы, 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0215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конкретизируют общие нормы применительно к своей специфике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1240" y="1304767"/>
            <a:ext cx="9569513" cy="49042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Должен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содержать положения о правах и обязанностях участников образовательного процесса, а также о недопустимости любых форм насилия и дискриминации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внутреннего трудового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распорядка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внутреннего распорядка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Устанавливают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нормы поведения учащихся, включая запрет на агрессивное и унижающее достоинство других поведение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школьной службе медиации (примирения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работы медиаторов по разрешению конфликтов, в том числе связанных с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буллингом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порядке рассмотрения обращений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граждан: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Регламентирует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процедуру приема и рассмотрения жалоб и заявлений, касающихся случаев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психологической службе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Описывает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и задачи школьного психолога в работе с детьми, родителями и педагогами по вопросам профилактики и преодоления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профилактики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Школы 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разрабатывать и внедрять собственные программы, направленные на формирование у учащихся навыков ненасильственного общения, </a:t>
            </a:r>
            <a:r>
              <a:rPr kumimoji="0" lang="ru-RU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эмпатии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толерантности и умения противостоять агрессии.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9324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31" y="1495728"/>
            <a:ext cx="5980808" cy="29942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781" y="475147"/>
            <a:ext cx="1136758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Стратегия работы образовательной организации 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профилактике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травли 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2329" y="4489991"/>
            <a:ext cx="10157011" cy="2172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призыв к действию, это попытка осмыслить, как мы, взрослые, можем и должны создать такую среду, где каждый ребенок будет чувствовать себя в безопасности, где его достоинство будет уважаться, а его индивидуальность – цениться.</a:t>
            </a:r>
            <a:endParaRPr lang="ru-RU" sz="2400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82"/>
          <a:stretch/>
        </p:blipFill>
        <p:spPr>
          <a:xfrm>
            <a:off x="2438399" y="519954"/>
            <a:ext cx="6956613" cy="555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73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94" y="521029"/>
            <a:ext cx="1182337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же такое эффективная стратегия профилактики травли?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91131" y="1593407"/>
            <a:ext cx="10999693" cy="64545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комплексный, системный и непрерывный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28978" y="1153907"/>
            <a:ext cx="762000" cy="361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ойная стрелка влево/вправо/вверх 5"/>
          <p:cNvSpPr/>
          <p:nvPr/>
        </p:nvSpPr>
        <p:spPr>
          <a:xfrm rot="10800000">
            <a:off x="4472848" y="2317238"/>
            <a:ext cx="2474259" cy="672353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78223" y="2979145"/>
            <a:ext cx="4491318" cy="53788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культуры нетерпимости к травле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27212" y="3662825"/>
            <a:ext cx="5172635" cy="72614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Раннее выявление и оперативное реагирование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096329" y="4552642"/>
            <a:ext cx="4491318" cy="39884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Обучение и развитие социальных навыков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090977" y="3006143"/>
            <a:ext cx="5701551" cy="53788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Вовлечение всех участников образовательного процесса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090977" y="3760694"/>
            <a:ext cx="5074023" cy="47512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Использование современных технологий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18880" y="5145781"/>
            <a:ext cx="62231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мешает нам быть эффективными?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34248" y="5801742"/>
            <a:ext cx="5181600" cy="43030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отсутствие системной подготовки кадров</a:t>
            </a: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5965247" y="5756919"/>
            <a:ext cx="5325482" cy="475129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нежелание признавать проблему</a:t>
            </a:r>
          </a:p>
        </p:txBody>
      </p:sp>
    </p:spTree>
    <p:extLst>
      <p:ext uri="{BB962C8B-B14F-4D97-AF65-F5344CB8AC3E}">
        <p14:creationId xmlns:p14="http://schemas.microsoft.com/office/powerpoint/2010/main" xmlns="" val="39474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9930" y="502041"/>
            <a:ext cx="1061421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Разработка и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внедрение конкретных 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механизмов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9564" y="1311842"/>
            <a:ext cx="10174941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утверждение локальных нормативных актов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обучения и повышения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системы мониторинга и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школьных служб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примирения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Информационно-просветительская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Партнерство с внешними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безопасной и поддерживающей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0282" y="421341"/>
            <a:ext cx="10569389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Алгоритм действия образовательной организации в ситуации </a:t>
            </a:r>
            <a:r>
              <a:rPr lang="ru-RU" sz="32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буллинга</a:t>
            </a:r>
            <a:endParaRPr lang="ru-RU" sz="3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10" y="3039052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1482" y="1737857"/>
            <a:ext cx="9135036" cy="50024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При установлении факта либо подозрения на существование ситуации травли работник образовательной организации: </a:t>
            </a:r>
            <a:endParaRPr lang="ru-RU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 Принимает информацию от обучающихся, родителей (законных представителей) или иных лиц.  </a:t>
            </a:r>
          </a:p>
          <a:p>
            <a:pPr indent="450215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Обращает внимание на изменения в поведении обучающегося, его изоляцию от коллектива, снижение успеваемости.  </a:t>
            </a:r>
          </a:p>
          <a:p>
            <a:pPr indent="450215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1.3. При подтверждении факта травли (</a:t>
            </a:r>
            <a:r>
              <a:rPr lang="ru-RU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незамедлительно информирует: </a:t>
            </a:r>
          </a:p>
          <a:p>
            <a:pPr indent="450215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классного руководителя, заместителя директора по воспитательной работе, </a:t>
            </a:r>
            <a:r>
              <a:rPr lang="ru-RU" sz="20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советника директора 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воспитанию и взаимодействию с детскими общественными объединениями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директора образовательной организации;  </a:t>
            </a:r>
          </a:p>
          <a:p>
            <a:pPr indent="450215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признаков противоправного деяния – органы внутренних дел (полицию).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5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10" y="2841829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ШАГ 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0752" y="710300"/>
            <a:ext cx="8650941" cy="5400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Сбор информации, подтверждающей факт травли (</a:t>
            </a:r>
            <a:r>
              <a:rPr lang="ru-RU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Классный руководитель в течение трех рабочих дней с момента получения информации о ситуации травли (</a:t>
            </a:r>
            <a:r>
              <a:rPr lang="ru-RU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осуществляет сбор сведений о произошедшем: опрос свидетелей, изучение записей с камер видеонаблюдения, фиксация электронных доказательств (сообщения, комментарии, посты, скриншоты) </a:t>
            </a:r>
            <a:r>
              <a:rPr lang="ru-RU" sz="18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 случае подтверждения факта травли (</a:t>
            </a:r>
            <a:r>
              <a:rPr lang="ru-RU" sz="1800" dirty="0" err="1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8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течение одного рабочего дня информирует педагога-психолога (социального педагога) о выявленном случае.  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 Классный руководитель в соответствии со сроками, указанными в п. 2.1. проводит раздельные беседы с участниками ситуации (жертва, агрессор, свидетели) для выяснения обстоятельств. К беседам привлекается педагог-психолог (при его отсутствии – социальный педагог).  </a:t>
            </a:r>
          </a:p>
          <a:p>
            <a:pPr indent="450215" algn="just">
              <a:lnSpc>
                <a:spcPct val="107000"/>
              </a:lnSpc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 Педагог-психолог (социальный педагог) </a:t>
            </a:r>
            <a:r>
              <a:rPr lang="ru-RU" sz="18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двух рабочих дней после получения информации от классного руководителя проводит диагностику, оформляет документацию по факту травли (</a:t>
            </a:r>
            <a:r>
              <a:rPr lang="ru-RU" sz="1800" dirty="0" err="1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8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 информирует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заместителя директора по воспитательной работе либо директора образовательной организации.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7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63" y="2868724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3907" y="332645"/>
            <a:ext cx="9547412" cy="64156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Работа администрации и педагогического состава: 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 Педагог-психолог (социальный педагог) по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окончанию проведения диагностики (не более двух рабочих дней) и оформления документации в течение одного рабочего дня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консультирует классного руководителя, советника директора 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воспитанию и взаимодействию с детскими общественными объединениями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заместителя директора по воспитательной работе.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образовательной организации в течение пяти рабочих дней после выявленного случая травли (</a:t>
            </a:r>
            <a:r>
              <a:rPr lang="ru-RU" sz="1600" dirty="0" err="1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организует проведение заседания совета профилактики (либо иного коллегиального органа) для выработки единой стратегии работы с классом и участниками травли.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3.3. Если в действиях участников усматриваются признаки правонарушения, информация передаётся в органы внутренних дел в течение одного рабочего дня с момента проведен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ия совета профилактики.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3.4. В течение пяти рабочих дней после проведения совета профилактики заместитель директора по воспитательной работе разрабатывает план мероприятий, включающий в себя следующие обязательные мероприятия: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3.4.1. Информирование родителей (законных представителей) о факте травли (индивидуально) 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трех рабочих дней после выявленного случая травли (</a:t>
            </a:r>
            <a:r>
              <a:rPr lang="ru-RU" sz="1600" dirty="0" err="1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3.4.2. Психолого-педагогическая работа с жертвой, с агрессором, а также со свидетелями травли (в соответствии со сроками плана мероприятий). 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3.4.3. Индивидуальные и групповые беседы с обучающимися, направленные на формирование взаимоуважения, навыков конструктивного разрешения конфликтов, сплочение классного коллектива (в соответствии со сроками плана мероприятий). 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3.4.4. Профилактическая работа с классом и вовлечение участников травли во внеурочную деятельность (в соответствии со сроками плана мероприятий).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57" y="2859758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4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8" y="612836"/>
            <a:ext cx="8973671" cy="57232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800" b="1" spc="10" dirty="0">
                <a:solidFill>
                  <a:srgbClr val="0C0D0E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Работа советника директора </a:t>
            </a:r>
            <a:r>
              <a:rPr lang="ru-RU" sz="1800" b="1" dirty="0">
                <a:solidFill>
                  <a:srgbClr val="333333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воспитанию и взаимодействию с детскими общественными объединениями</a:t>
            </a:r>
            <a:r>
              <a:rPr lang="ru-RU" sz="1800" b="1" spc="10" dirty="0">
                <a:solidFill>
                  <a:srgbClr val="0C0D0E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800" spc="10" dirty="0">
                <a:solidFill>
                  <a:srgbClr val="0C0D0E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4.1. Инициирует проведение заседания совета профилактики в течение пяти рабочих дней после выявленного случая с участием заместителя директора по воспитательной работе, социального педагога, педагога-психолога, классного руководителя, службы медиации / примирения (при ее наличии в общеобразовательной организации), директора общеобразовательной организации и других педагогов при необходимости.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800" spc="10" dirty="0">
                <a:solidFill>
                  <a:srgbClr val="0C0D0E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4.2. По итогам заседания совета профилактики разрабатывает дорожную карту по педагогическому урегулированию ситуации травли (далее – дорожная карта), в которую вносит предложения педагогической команды, обучающихся и их родителей (законных представителей).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800" spc="10" dirty="0">
                <a:solidFill>
                  <a:srgbClr val="0C0D0E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4.3. Если классный руководитель не вовлечен в ситуацию травли, то совместно с ним индивидуально информирует родителей (законных представителей) обучающихся, являющихся участниками травли, о выявленном случае травли и разработанной педагогической командой дорожной карте. 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800" spc="10" dirty="0">
                <a:solidFill>
                  <a:srgbClr val="0C0D0E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4.4. Привлекает ресурсы иных организаций, в том числе общественных, для организации профилактических мероприятий с участниками образовательных отношений.</a:t>
            </a:r>
            <a:endParaRPr lang="ru-RU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957" y="2752182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5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1074125"/>
            <a:ext cx="8435788" cy="5064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Работа с жертвой травли (</a:t>
            </a:r>
            <a:r>
              <a:rPr lang="ru-RU" sz="2400" b="1" dirty="0" err="1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(в соответствии со сроками дорожной карты):  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Педагог-психолог и классный руководитель совместно с советником директора по воспитанию и взаимодействию с детскими общественными объединениями обеспечивают индивидуальное сопровождение в рамках дорожной карты с целью оказания поддержки, развития навыков самопомощи в кризисных ситуациях. 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 Для родителей (законных представителей) организуется цикл индивидуальны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 консультаций с педагогом-психологом.</a:t>
            </a:r>
          </a:p>
          <a:p>
            <a:pPr indent="450215" algn="just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74" y="2653571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6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1058" y="1449093"/>
            <a:ext cx="7799295" cy="3780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8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Работа педагога-психолога с агрессором травли (</a:t>
            </a:r>
            <a:r>
              <a:rPr lang="ru-RU" sz="2800" b="1" dirty="0" err="1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28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800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 соответствии со сроками дорожной карты)</a:t>
            </a:r>
            <a:r>
              <a:rPr lang="ru-RU" sz="2800" b="1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ru-RU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800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6.1. В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ыявляются причины агрессивного поведения.  </a:t>
            </a:r>
          </a:p>
          <a:p>
            <a:pPr indent="450215" algn="just">
              <a:lnSpc>
                <a:spcPct val="107000"/>
              </a:lnSpc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6.2. Проводится индивидуальная работа по формированию социально приемлемых способов самоутверждения.</a:t>
            </a:r>
            <a:endParaRPr lang="ru-RU" sz="2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1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10" y="2734252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7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3105" y="1224299"/>
            <a:ext cx="7754471" cy="43078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Мониторинг:</a:t>
            </a:r>
            <a:endParaRPr lang="ru-RU" sz="3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7.1. На основании решения совета профилактики агрессор может быть поставлен на </a:t>
            </a:r>
            <a:r>
              <a:rPr lang="ru-RU" sz="3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внутришкольный</a:t>
            </a: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учёт.  </a:t>
            </a:r>
          </a:p>
          <a:p>
            <a:pPr indent="450215" algn="just">
              <a:lnSpc>
                <a:spcPct val="107000"/>
              </a:lnSpc>
            </a:pPr>
            <a:r>
              <a:rPr lang="ru-RU" sz="3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7.2.Организуется </a:t>
            </a: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систематическое (в течение трех месяцев) наблюдение за поведением как агрессора, так и жертвы травли.</a:t>
            </a:r>
            <a:endParaRPr lang="ru-RU" sz="3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7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380" y="2761147"/>
            <a:ext cx="235032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8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3152" y="624371"/>
            <a:ext cx="8220635" cy="583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Алгоритм действий жертвы травли (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8.1. По возможности избегать ситуаций, представляющих опасность, не оставаться наедине с обидчиком.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8.2. Не реагировать на провокации, игнорировать оскорбления, не демонстрировать эмоции (агрессор ориентируется на реакцию жертвы).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8.3. Обратиться за помощью к взрослому: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классному руководителю, социальному педагогу, педагогу-психологу, заместителю директора, советнику директора </a:t>
            </a: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воспитанию и взаимодействию с детскими общественными объединениями,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директору образовательной организации, родителю (законному представителю);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анонимно – в чат-бот «Помощь рядом 11»;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признаков противоправных действий – в полицию.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8.4. Фиксировать случаи травли: даты, место, участников, обстоятельства.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8.5. Сохранять скриншоты сообщений, аудио- и видеозаписи (при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кибертравле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8.6. Обратиться за психологической поддержкой к педагогу-психологу образовательной организации.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8.7. Не предпринимать попыток самостоятельного решения проблемы с применением насилия – это может усугубить ситуацию.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8.8 Не скрывать факты систематической травли от взрослых; преодоление травли без помощи взрослых затруднительно.</a:t>
            </a:r>
          </a:p>
          <a:p>
            <a:pPr indent="450215" algn="just"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11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1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836" y="507693"/>
            <a:ext cx="1192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базовый Центр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методического сопровождения воспитания 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профилактики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деструктивных </a:t>
            </a: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явлений на 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Распоряжения Главы РК от 16.01.2025 №295-р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635" y="1465014"/>
            <a:ext cx="2266764" cy="325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780" y="2416344"/>
            <a:ext cx="5340553" cy="369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047715" y="2015138"/>
            <a:ext cx="3920167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Тематические ресурсные Центры: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Государственное общеобразовательное учреждение Республики Коми «Республиканский центр образования»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Государственное учреждение Республики Коми «Республиканский информационный центр оценки качества образования»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ГУ РК «Республиканский центр психолого-педагогической, медицинской и социальной помощи «Образование и здоровье»</a:t>
            </a:r>
          </a:p>
        </p:txBody>
      </p:sp>
    </p:spTree>
    <p:extLst>
      <p:ext uri="{BB962C8B-B14F-4D97-AF65-F5344CB8AC3E}">
        <p14:creationId xmlns:p14="http://schemas.microsoft.com/office/powerpoint/2010/main" xmlns="" val="5444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68" y="2671499"/>
            <a:ext cx="235032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9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3529" y="478497"/>
            <a:ext cx="8821271" cy="6019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Алгоритм действий свидетеля травли (</a:t>
            </a:r>
            <a:r>
              <a:rPr lang="ru-RU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9.1. Не участвовать в травле, не поддерживать агрессора и его последователей.  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9.2. Зафиксировать доказательства (сообщения, фото, видео, скриншоты).  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9.3. Сообщить о факте травли:  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классному руководителю, социальному педагогу, педагогу-психологу, заместителю директора, советнику директора 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воспитанию и взаимодействию с детскими общественными объединениями,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директору образовательной организации, родителю (законному представителю);  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анонимно – в чат-бот «Помощь рядом 11»;  </a:t>
            </a:r>
          </a:p>
          <a:p>
            <a:pPr indent="450215" algn="just">
              <a:lnSpc>
                <a:spcPct val="107000"/>
              </a:lnSpc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полицию (при наличии признаков правонарушения). </a:t>
            </a:r>
            <a:r>
              <a:rPr lang="ru-RU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6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162" y="2707358"/>
            <a:ext cx="27350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ШАГ 10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7953" y="694804"/>
            <a:ext cx="8220635" cy="5601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Алгоритм действий родителей (законных представителей) при выявлении фактов травли (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кибертравли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10.1. Собрать информацию о ситуации травли: время, место, участники, свидетели.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10.2. Зафиксировать доказательства (сообщения, фото, видео, скриншоты).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10.3. Сообщить о факте травли: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классному руководителю, социальному педагогу, педагогу-психологу, заместителю директора, советнику директора </a:t>
            </a: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воспитанию и взаимодействию с детскими общественными объединениями,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директору образовательной организации;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анонимно – в чат-бот «Помощь рядом 11»;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полицию (при наличии признаков противоправного деяния).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10.4. Воздержаться от открытых бесед с агрессором и его родителями (законными представителями) без присутствия представителей школы.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10.5. Оказать ребёнку психологическую поддержку, предложить совместно обратиться к педагогу-психологу образовательной организации.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10.6. Регулярно отслеживать эмоциональное состояние ребёнка.  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10.7. Содействовать сотрудникам образовательной организации в формировании благоприятной атмосферы в классе, взаимодействовать с другими родителями (законными представителями) для эффективного урегулирования ситуации.</a:t>
            </a:r>
            <a:endParaRPr lang="ru-RU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7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"/>
          <p:cNvSpPr txBox="1">
            <a:spLocks noGrp="1"/>
          </p:cNvSpPr>
          <p:nvPr>
            <p:ph type="ctrTitle"/>
          </p:nvPr>
        </p:nvSpPr>
        <p:spPr>
          <a:xfrm>
            <a:off x="-185374" y="3348908"/>
            <a:ext cx="12192000" cy="138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профессиональное внимание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36DCA49-DC1A-4777-816D-76C011C7040C}"/>
              </a:ext>
            </a:extLst>
          </p:cNvPr>
          <p:cNvGrpSpPr/>
          <p:nvPr/>
        </p:nvGrpSpPr>
        <p:grpSpPr>
          <a:xfrm>
            <a:off x="7581900" y="0"/>
            <a:ext cx="4610100" cy="2184099"/>
            <a:chOff x="7581900" y="0"/>
            <a:chExt cx="4610100" cy="2184099"/>
          </a:xfrm>
        </p:grpSpPr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C0ABA882-12EE-46B4-B10D-5D27237C3F6F}"/>
                </a:ext>
              </a:extLst>
            </p:cNvPr>
            <p:cNvSpPr/>
            <p:nvPr/>
          </p:nvSpPr>
          <p:spPr>
            <a:xfrm flipH="1">
              <a:off x="7581900" y="0"/>
              <a:ext cx="4288667" cy="2179529"/>
            </a:xfrm>
            <a:custGeom>
              <a:avLst/>
              <a:gdLst>
                <a:gd name="connsiteX0" fmla="*/ 4450910 w 4450910"/>
                <a:gd name="connsiteY0" fmla="*/ 0 h 2179529"/>
                <a:gd name="connsiteX1" fmla="*/ 813353 w 4450910"/>
                <a:gd name="connsiteY1" fmla="*/ 0 h 2179529"/>
                <a:gd name="connsiteX2" fmla="*/ 0 w 4450910"/>
                <a:gd name="connsiteY2" fmla="*/ 1949360 h 2179529"/>
                <a:gd name="connsiteX3" fmla="*/ 0 w 4450910"/>
                <a:gd name="connsiteY3" fmla="*/ 2179529 h 2179529"/>
                <a:gd name="connsiteX4" fmla="*/ 3541521 w 4450910"/>
                <a:gd name="connsiteY4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0910" h="2179529">
                  <a:moveTo>
                    <a:pt x="4450910" y="0"/>
                  </a:moveTo>
                  <a:lnTo>
                    <a:pt x="813353" y="0"/>
                  </a:lnTo>
                  <a:lnTo>
                    <a:pt x="0" y="1949360"/>
                  </a:lnTo>
                  <a:lnTo>
                    <a:pt x="0" y="2179529"/>
                  </a:lnTo>
                  <a:lnTo>
                    <a:pt x="3541521" y="2179529"/>
                  </a:lnTo>
                  <a:close/>
                </a:path>
              </a:pathLst>
            </a:custGeom>
            <a:solidFill>
              <a:srgbClr val="C8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8">
              <a:extLst>
                <a:ext uri="{FF2B5EF4-FFF2-40B4-BE49-F238E27FC236}">
                  <a16:creationId xmlns:a16="http://schemas.microsoft.com/office/drawing/2014/main" xmlns="" id="{7F35D051-95A6-43B8-8978-9091CF20028D}"/>
                </a:ext>
              </a:extLst>
            </p:cNvPr>
            <p:cNvSpPr/>
            <p:nvPr/>
          </p:nvSpPr>
          <p:spPr>
            <a:xfrm flipH="1">
              <a:off x="9715499" y="4570"/>
              <a:ext cx="2476501" cy="2179529"/>
            </a:xfrm>
            <a:custGeom>
              <a:avLst/>
              <a:gdLst>
                <a:gd name="connsiteX0" fmla="*/ 2315231 w 2315231"/>
                <a:gd name="connsiteY0" fmla="*/ 0 h 2179529"/>
                <a:gd name="connsiteX1" fmla="*/ 0 w 2315231"/>
                <a:gd name="connsiteY1" fmla="*/ 0 h 2179529"/>
                <a:gd name="connsiteX2" fmla="*/ 0 w 2315231"/>
                <a:gd name="connsiteY2" fmla="*/ 2179529 h 2179529"/>
                <a:gd name="connsiteX3" fmla="*/ 1405842 w 2315231"/>
                <a:gd name="connsiteY3" fmla="*/ 2179529 h 21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5231" h="2179529">
                  <a:moveTo>
                    <a:pt x="2315231" y="0"/>
                  </a:moveTo>
                  <a:lnTo>
                    <a:pt x="0" y="0"/>
                  </a:lnTo>
                  <a:lnTo>
                    <a:pt x="0" y="2179529"/>
                  </a:lnTo>
                  <a:lnTo>
                    <a:pt x="1405842" y="21795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7F82D4C-55E3-48DA-9918-0403073BB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83" y="446825"/>
            <a:ext cx="1200722" cy="1266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9C3FCBF-E7AA-46B4-856A-E17A6801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132" y="708993"/>
            <a:ext cx="1556095" cy="8186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7AF28C-B9D6-40EF-A9E5-28D00B5F8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5228373"/>
            <a:ext cx="1033826" cy="10130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F1ED8EA-AA7C-4D6D-B502-F620879C351E}"/>
              </a:ext>
            </a:extLst>
          </p:cNvPr>
          <p:cNvSpPr/>
          <p:nvPr/>
        </p:nvSpPr>
        <p:spPr>
          <a:xfrm>
            <a:off x="10690283" y="6216029"/>
            <a:ext cx="1316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в </a:t>
            </a: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16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72951" y="584273"/>
            <a:ext cx="10849330" cy="162814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4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Основной целью деятельности Центра</a:t>
            </a:r>
            <a:r>
              <a:rPr kumimoji="0" lang="ru-RU" sz="12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является разработка и реализация моделей продуктивной деятельности в сфере методического сопровождения руководителей и педагогических работников образовательных организаций дошкольного, начального, основного, среднего общего, среднего профессионального, дополнительного образования </a:t>
            </a:r>
            <a:r>
              <a:rPr kumimoji="0" lang="ru-RU" sz="12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РК </a:t>
            </a:r>
            <a:r>
              <a:rPr kumimoji="0" lang="ru-RU" sz="12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по вопросам воспитания и профилактики </a:t>
            </a:r>
            <a:r>
              <a:rPr kumimoji="0" lang="ru-RU" sz="12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деструктивных  явлений	</a:t>
            </a:r>
            <a:br>
              <a:rPr kumimoji="0" lang="ru-RU" sz="128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kumimoji="0" lang="ru-RU" sz="12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4670C2-57F9-45D1-93A8-0992AC37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075" y="5868870"/>
            <a:ext cx="657650" cy="693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527E05-436E-4860-A442-F9B7B352D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515" y="5919857"/>
            <a:ext cx="1221910" cy="6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0898" y="341637"/>
            <a:ext cx="306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2025 год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894" y="1426293"/>
            <a:ext cx="428513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мероприятий для управленческих команд и методистов муниципальных образований, управленческих команд образовательных организаций, педагогических работников, родителей (законных представителей)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8926" y="1426293"/>
            <a:ext cx="6096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10.11.2025 г. по 30.11.2025 г.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ДПП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 «Современные подходы к организации профилактики негативных проявлений (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образовательной организации» (объем – 36 ч.), в которых приняли участие 39 педагогов из 7 муниципальных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образований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646894" y="3202560"/>
            <a:ext cx="1443317" cy="466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20871" y="3892786"/>
            <a:ext cx="6096000" cy="23975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Сыктывкар - 28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Ухта - 5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Усть-Вымский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Сосногорск - 1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Сыктывдинский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Коркеросский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Усинск -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224" y="3823807"/>
            <a:ext cx="4504763" cy="2178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охват: </a:t>
            </a:r>
            <a:endPara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руководителей 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педагогических работников ОО –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7403 чел.; </a:t>
            </a:r>
            <a:endParaRPr lang="ru-RU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родители 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(законные представители)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5000 чел.; </a:t>
            </a:r>
            <a:endParaRPr lang="ru-RU" sz="1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обучающиеся</a:t>
            </a:r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956 чел.</a:t>
            </a:r>
            <a:endParaRPr lang="ru-RU" sz="1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5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368" y="349641"/>
            <a:ext cx="306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2026 год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740" y="1365339"/>
            <a:ext cx="1117002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января по март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года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мероприятий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классные часы, родительские собрания, семинары,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приняли участие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2449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обучающихся, педагогов и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3154" y="2733583"/>
            <a:ext cx="5567083" cy="39450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26.01.2026 г. по 28.02.2026 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по ДПП ПК «Современные подходы к организации профилактики негативных проявлений (</a:t>
            </a:r>
            <a:r>
              <a:rPr lang="ru-R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образовательной организации» (объем – 36 ч.), в которых приняли участие </a:t>
            </a:r>
            <a:r>
              <a:rPr lang="ru-RU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педагогов Республики Коми из следующих муниципальных образовательных организаций: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Сыктывкар - 24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Сыктывдинский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- 8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Сосногорск - 2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Усть-Куломский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Ижемский</a:t>
            </a: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Печора - 1</a:t>
            </a:r>
            <a:endParaRPr lang="ru-RU" sz="1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2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90" y="672353"/>
            <a:ext cx="11465858" cy="56412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 «Психологическое насилие. Практика оказания психологической помощи жертве, агрессору и наблюдателям»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 «Школьные службы примирения: опыт работы образовательных организаций Республики Коми»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Онлайн-классный час «Информационная безопасность и профилактика </a:t>
            </a: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киберпреступности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Онлайн-классный час «Осознанный выбор – осознанные поступки»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Онлайн-школ классных руководителей проведены </a:t>
            </a: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«Ранее выявление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 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коррекция деструктивного поведения»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«Ключевые направления деятельности социального педагога»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Онлайн-родительское собрание «Семейные традиции: как укрепить семью и воспитать ценности»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ДПП 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 «Профилактика травли в учреждениях СПО» (объем – 36 ч.)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ДПП ПК «Организация и содержание комплексной профилактической работы с несовершеннолетними: вопросы межведомственного взаимодействия»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Онлайн-родительское собрание «Роль семьи в профилактике суицидального поведения детей и подростков»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Методический семинар-совещание с органами местного самоуправления Республики Коми «Детский отдых 2026: безопасность и качество» с привлечением надзорных и правоохранительных органов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социальных педагогов «Организация профилактического мероприятия: методы, приемы и формы работы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Онлайн-классный час «Что делать, когда становится очень грустно или тяжело: справляемся с трудностями»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Семинар «Экстремизм в подростково-молодежной среде. Интернет и экстремизм: как защитить детей от онлайн-вербовки»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Онлайн-родительские собрания по теме «Разговор о важном: безопасные каникулы наших детей!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рамках онлайн –школ для классных руководителей «Профилактика </a:t>
            </a:r>
            <a:r>
              <a:rPr lang="ru-RU" sz="1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буллинга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школьной среде» , «Профилактика суицидального поведения среди подростков», «Безопасность детей в интернет»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Круглый стол «Роль отца в семье. Ответственное отцовство»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Круглый стол «Роль матери в сохранении семейных ценностей. Ответственное материнство в современной семье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3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176" y="447742"/>
            <a:ext cx="10838330" cy="6001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Прокуратура Республики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внутренних дел по Республике Коми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Следственный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Российской Федерации по Республике Коми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МЧС России по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деятельности подразделений по делам несовершеннолетних МВД по Республике Коми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профилактике терроризма Комитета Республики Коми гражданской обороны и чрезвычайных ситуаций,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пропаганды безопасности дорожного движения УГИБДД МВД по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надзорных и профилактических мероприятий управления надзорной деятельности и профилактической работы ГУ МЧС РФ по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ФСИН по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ГИМС Главного управления МЧС России по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палата Республики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«Коми Республиканская психиатрическая больница»,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 «Коми республиканский клинический перинатальный центр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 «Коми республиканский наркологический диспансер»,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 «Республиканский информационный центр оценки качества образования»,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ассоциация Республики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региональное отделение общероссийской общественно-государственной организации «Союз женщин России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по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молодёжной политике Республики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Российского общества «Знание» в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Навигаторы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детства в Республике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 Первых» Республики Коми,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Сыктывкарская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Воркутинская епархии,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отцов  Республики Коми и другие.</a:t>
            </a:r>
            <a:endParaRPr lang="ru-RU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4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953" y="1320983"/>
            <a:ext cx="11268635" cy="42415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слушателей: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работники образовательных организаций, в том числе управленческий состав, педагогические работники, работники, не включенные в образовательную деятельность.</a:t>
            </a:r>
          </a:p>
          <a:p>
            <a:pPr algn="just">
              <a:lnSpc>
                <a:spcPct val="107000"/>
              </a:lnSpc>
            </a:pPr>
            <a:r>
              <a:rPr lang="ru-RU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объем: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часов (20 дней), по окончании при успешной защите проектной работы выдается сертификат в электронном виде.</a:t>
            </a:r>
          </a:p>
          <a:p>
            <a:pPr algn="just">
              <a:lnSpc>
                <a:spcPct val="107000"/>
              </a:lnSpc>
            </a:pPr>
            <a:r>
              <a:rPr lang="ru-RU" sz="28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обучения: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гибридная, сочетает очное обучение (онлайн) и освоения материалов в системе электронного обучения.</a:t>
            </a:r>
            <a:endParaRPr lang="ru-RU" sz="28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й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1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1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3257</Words>
  <Application>Microsoft Office PowerPoint</Application>
  <PresentationFormat>Произвольный</PresentationFormat>
  <Paragraphs>322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Тема презентаций</vt:lpstr>
      <vt:lpstr>Тема1</vt:lpstr>
      <vt:lpstr>1_Тема1</vt:lpstr>
      <vt:lpstr>3_Тема1</vt:lpstr>
      <vt:lpstr>5_Тема1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нормативно-правовые акты, регулирующие профилактику буллинга в ОО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Спасибо за профессиональное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республиканских методических объединений в профессиональном развитии педагогов и в повышении качества образования</dc:title>
  <dc:creator>Габова Марина Анатольевна</dc:creator>
  <cp:lastModifiedBy>Елена</cp:lastModifiedBy>
  <cp:revision>257</cp:revision>
  <dcterms:modified xsi:type="dcterms:W3CDTF">2026-04-15T10:50:53Z</dcterms:modified>
</cp:coreProperties>
</file>