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sldIdLst>
    <p:sldId id="381" r:id="rId2"/>
    <p:sldId id="368" r:id="rId3"/>
    <p:sldId id="256" r:id="rId4"/>
    <p:sldId id="321" r:id="rId5"/>
    <p:sldId id="332" r:id="rId6"/>
    <p:sldId id="333" r:id="rId7"/>
    <p:sldId id="303" r:id="rId8"/>
    <p:sldId id="324" r:id="rId9"/>
    <p:sldId id="304" r:id="rId10"/>
    <p:sldId id="337" r:id="rId11"/>
    <p:sldId id="374" r:id="rId12"/>
    <p:sldId id="382" r:id="rId13"/>
    <p:sldId id="390" r:id="rId14"/>
    <p:sldId id="383" r:id="rId15"/>
    <p:sldId id="384" r:id="rId16"/>
    <p:sldId id="385" r:id="rId17"/>
    <p:sldId id="386" r:id="rId18"/>
    <p:sldId id="387" r:id="rId19"/>
    <p:sldId id="388" r:id="rId20"/>
    <p:sldId id="389" r:id="rId21"/>
    <p:sldId id="370" r:id="rId22"/>
    <p:sldId id="356" r:id="rId23"/>
    <p:sldId id="375" r:id="rId24"/>
    <p:sldId id="339" r:id="rId25"/>
    <p:sldId id="341" r:id="rId26"/>
    <p:sldId id="376" r:id="rId27"/>
    <p:sldId id="380" r:id="rId28"/>
    <p:sldId id="377" r:id="rId29"/>
    <p:sldId id="349" r:id="rId30"/>
    <p:sldId id="369" r:id="rId31"/>
    <p:sldId id="371" r:id="rId32"/>
    <p:sldId id="373" r:id="rId33"/>
    <p:sldId id="320" r:id="rId34"/>
    <p:sldId id="378" r:id="rId35"/>
    <p:sldId id="379" r:id="rId36"/>
    <p:sldId id="372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9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232A04A-6AAE-45E7-8FEF-1ADFC2E2E354}" type="datetimeFigureOut">
              <a:rPr lang="ru-RU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A45AF5D-C7EC-4CB4-B159-1503DC3ACF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9489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D9E1C5-1E87-49FA-85B8-40B06D2636F9}" type="slidenum">
              <a:rPr lang="en-US" altLang="ru-RU" smtClean="0"/>
              <a:pPr/>
              <a:t>4</a:t>
            </a:fld>
            <a:endParaRPr lang="en-US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F5CB87-34B9-4C0B-917C-67A365F3E08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0CFBE-5F4A-4385-8CB2-2FDFD70CC336}" type="datetime1">
              <a:rPr lang="ru-RU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0962F-2EC0-4463-BA08-65583C8738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A972B-D951-45D1-BD00-8C3B5637A61B}" type="datetime1">
              <a:rPr lang="ru-RU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3D2A5-091F-4BB4-A5C8-C1DC411B5E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33FBC-C468-4B56-997E-D368D4930F7A}" type="datetime1">
              <a:rPr lang="ru-RU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9F54B-FBB9-4047-AD66-123B8AF10F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6C719-C37C-48A3-8FF8-EB77FACFA96E}" type="datetime1">
              <a:rPr lang="ru-RU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ED7A8-CFFD-4D3D-AB5F-B462DFD1FA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A552B-227B-45F2-AAE5-BC8EC3E721B0}" type="datetime1">
              <a:rPr lang="ru-RU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56F4A-65EF-41E0-88FF-5A9D9D456D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C6295-F7D7-4F28-B93A-06BF55C74FE3}" type="datetime1">
              <a:rPr lang="ru-RU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8F30E-19E4-4CC3-862A-1805824A45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2D6F7-3218-4753-BE16-998404788620}" type="datetime1">
              <a:rPr lang="ru-RU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43E36-72EC-4C25-8291-E9370ADDC8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FC65D-DF6E-43A7-8785-2A8EA2BC58D0}" type="datetime1">
              <a:rPr lang="ru-RU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88C87-37BA-46A6-8752-D1BE5A24B2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87050-4D30-4468-A4FD-C8974A0D2C21}" type="datetime1">
              <a:rPr lang="ru-RU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C1F5E-8D16-4F99-A800-D64C195908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7D413-4856-4F78-BED4-8D97142EB408}" type="datetime1">
              <a:rPr lang="ru-RU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A6B76-22D1-4A50-A0F8-31FBB9E3F4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D2D13-FD7D-4733-96E4-D1C13669CA4B}" type="datetime1">
              <a:rPr lang="ru-RU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F0CC1-141B-43B0-A7FF-5666825568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7622ED-FF7B-4497-94A8-7459A0B7930A}" type="datetime1">
              <a:rPr lang="ru-RU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8C42D9-5166-4753-A75B-E29BE76A98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learningapps.org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ped-kopilka.ru/blogs/vladimir-aleksandrovich-sidorenko/komi-igry.html" TargetMode="External"/><Relationship Id="rId2" Type="http://schemas.openxmlformats.org/officeDocument/2006/relationships/hyperlink" Target="http://komishkola.ucoz.ru/index/soobshhestvo_uchitelej_komi_jazyka_i_literatury/0-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ebus1.com/index.php?item=rebus_generator&amp;enter=1" TargetMode="External"/><Relationship Id="rId5" Type="http://schemas.openxmlformats.org/officeDocument/2006/relationships/hyperlink" Target="http://www.finnougoria.ru/game/" TargetMode="External"/><Relationship Id="rId4" Type="http://schemas.openxmlformats.org/officeDocument/2006/relationships/hyperlink" Target="https://multiurok.ru/blog/komi-ighry-na-urokakh.html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787050-4D30-4468-A4FD-C8974A0D2C21}" type="datetime1">
              <a:rPr lang="ru-RU" smtClean="0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6C1F5E-8D16-4F99-A800-D64C19590890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pic>
        <p:nvPicPr>
          <p:cNvPr id="4" name="Picture 8" descr="https://ds03.infourok.ru/uploads/ex/0f9e/00041ac5-79aac676/img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009507" cy="675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662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1285852" y="428604"/>
            <a:ext cx="7286676" cy="5697559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По характеру игровой методики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(</a:t>
            </a:r>
            <a:r>
              <a:rPr lang="ru-RU" b="1" dirty="0" err="1" smtClean="0">
                <a:solidFill>
                  <a:srgbClr val="0070C0"/>
                </a:solidFill>
              </a:rPr>
              <a:t>Селевко</a:t>
            </a:r>
            <a:r>
              <a:rPr lang="ru-RU" b="1" dirty="0" smtClean="0">
                <a:solidFill>
                  <a:srgbClr val="0070C0"/>
                </a:solidFill>
              </a:rPr>
              <a:t> Г. К.) игры делятся на:</a:t>
            </a:r>
          </a:p>
          <a:p>
            <a:pPr>
              <a:buNone/>
            </a:pPr>
            <a:r>
              <a:rPr lang="ru-RU" dirty="0" smtClean="0"/>
              <a:t>•	Предметные;</a:t>
            </a:r>
          </a:p>
          <a:p>
            <a:pPr>
              <a:buNone/>
            </a:pPr>
            <a:r>
              <a:rPr lang="ru-RU" dirty="0" smtClean="0"/>
              <a:t>•	Сюжетные;</a:t>
            </a:r>
          </a:p>
          <a:p>
            <a:pPr>
              <a:buNone/>
            </a:pPr>
            <a:r>
              <a:rPr lang="ru-RU" dirty="0" smtClean="0"/>
              <a:t>•	Ролевые;</a:t>
            </a:r>
          </a:p>
          <a:p>
            <a:pPr>
              <a:buNone/>
            </a:pPr>
            <a:r>
              <a:rPr lang="ru-RU" dirty="0" smtClean="0"/>
              <a:t>•	Деловые;</a:t>
            </a:r>
          </a:p>
          <a:p>
            <a:pPr>
              <a:buNone/>
            </a:pPr>
            <a:r>
              <a:rPr lang="ru-RU" dirty="0" smtClean="0"/>
              <a:t>•	Имитационные;</a:t>
            </a:r>
          </a:p>
          <a:p>
            <a:pPr>
              <a:buNone/>
            </a:pPr>
            <a:r>
              <a:rPr lang="ru-RU" dirty="0" smtClean="0"/>
              <a:t>•	Игры-драматизации.</a:t>
            </a:r>
          </a:p>
          <a:p>
            <a:pPr>
              <a:buNone/>
            </a:pPr>
            <a:endParaRPr lang="ru-RU" dirty="0" smtClean="0">
              <a:latin typeface="Book Antiqua" pitchFamily="18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9485E27-B4E7-41B8-97A3-E5DAAA974590}" type="datetime1">
              <a:rPr lang="ru-RU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428C2-1D9E-44C5-8E3A-93E4462565AF}" type="slidenum">
              <a:rPr lang="ru-RU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Поэтому </a:t>
            </a:r>
            <a:r>
              <a:rPr lang="ru-RU" dirty="0" smtClean="0">
                <a:solidFill>
                  <a:srgbClr val="FF0000"/>
                </a:solidFill>
              </a:rPr>
              <a:t>цель </a:t>
            </a:r>
            <a:r>
              <a:rPr lang="ru-RU" dirty="0" smtClean="0"/>
              <a:t>сегодняшнего мастер-класса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530869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Создание увлекательных учебных материалов в интернете</a:t>
            </a:r>
          </a:p>
          <a:p>
            <a:pPr marL="0" indent="0">
              <a:buNone/>
            </a:pPr>
            <a:r>
              <a:rPr lang="ru-RU" dirty="0" smtClean="0"/>
              <a:t>      </a:t>
            </a:r>
          </a:p>
          <a:p>
            <a:pPr marL="0" indent="0">
              <a:buNone/>
            </a:pPr>
            <a:r>
              <a:rPr lang="ru-RU" sz="2800" dirty="0" smtClean="0"/>
              <a:t>Использование интерактивных форм игр на уроках коми языка.</a:t>
            </a:r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Задачи:</a:t>
            </a:r>
          </a:p>
          <a:p>
            <a:pPr marL="0" indent="0">
              <a:buNone/>
            </a:pPr>
            <a:r>
              <a:rPr lang="ru-RU" sz="2800" dirty="0" smtClean="0"/>
              <a:t>…</a:t>
            </a:r>
          </a:p>
          <a:p>
            <a:pPr marL="0" indent="0">
              <a:buNone/>
            </a:pPr>
            <a:r>
              <a:rPr lang="ru-RU" sz="2800" dirty="0" smtClean="0"/>
              <a:t>…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76C719-C37C-48A3-8FF8-EB77FACFA96E}" type="datetime1">
              <a:rPr lang="ru-RU" smtClean="0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ED7A8-CFFD-4D3D-AB5F-B462DFD1FA1D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99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3"/>
            <a:ext cx="8229600" cy="1642021"/>
          </a:xfrm>
        </p:spPr>
        <p:txBody>
          <a:bodyPr/>
          <a:lstStyle/>
          <a:p>
            <a:r>
              <a:rPr lang="ru-RU" dirty="0"/>
              <a:t>Создание увлекательных учебных материалов в интернете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96952"/>
            <a:ext cx="8229600" cy="3129211"/>
          </a:xfrm>
        </p:spPr>
        <p:txBody>
          <a:bodyPr/>
          <a:lstStyle/>
          <a:p>
            <a:r>
              <a:rPr lang="ru-RU" i="1" dirty="0" err="1"/>
              <a:t>LearningApps</a:t>
            </a:r>
            <a:r>
              <a:rPr lang="ru-RU" i="1" dirty="0"/>
              <a:t> - полностью бесплатный онлайн-сервис, с помощью которого можно самостоятельно создавать интерактивные упражнения с целью проверки и закрепления полученных знаний.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76C719-C37C-48A3-8FF8-EB77FACFA96E}" type="datetime1">
              <a:rPr lang="ru-RU" smtClean="0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ED7A8-CFFD-4D3D-AB5F-B462DFD1FA1D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027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Сервис предлагает на выбор 21 шаблон для разработки упражнений и игр: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4186808" cy="5452715"/>
          </a:xfrm>
        </p:spPr>
        <p:txBody>
          <a:bodyPr/>
          <a:lstStyle/>
          <a:p>
            <a:r>
              <a:rPr lang="ru-RU" sz="1600" b="1" dirty="0"/>
              <a:t>тест на выбор ответа</a:t>
            </a:r>
            <a:r>
              <a:rPr lang="ru-RU" sz="1600" dirty="0"/>
              <a:t> (одного или нескольких) + игра «</a:t>
            </a:r>
            <a:r>
              <a:rPr lang="ru-RU" sz="1600" b="1" dirty="0"/>
              <a:t>Кто хочет стать миллионером?</a:t>
            </a:r>
            <a:r>
              <a:rPr lang="ru-RU" sz="1600" dirty="0"/>
              <a:t>«</a:t>
            </a:r>
          </a:p>
          <a:p>
            <a:r>
              <a:rPr lang="ru-RU" sz="1600" b="1" dirty="0"/>
              <a:t>выбор слов из текста</a:t>
            </a:r>
            <a:endParaRPr lang="ru-RU" sz="1600" dirty="0"/>
          </a:p>
          <a:p>
            <a:r>
              <a:rPr lang="ru-RU" sz="1600" b="1" dirty="0"/>
              <a:t>составление слов из букв</a:t>
            </a:r>
            <a:endParaRPr lang="ru-RU" sz="1600" dirty="0"/>
          </a:p>
          <a:p>
            <a:r>
              <a:rPr lang="ru-RU" sz="1600" b="1" dirty="0"/>
              <a:t>игра «Парочки</a:t>
            </a:r>
            <a:r>
              <a:rPr lang="ru-RU" sz="1600" b="1" dirty="0" smtClean="0"/>
              <a:t>»</a:t>
            </a:r>
            <a:endParaRPr lang="ru-RU" sz="1600" dirty="0"/>
          </a:p>
          <a:p>
            <a:r>
              <a:rPr lang="ru-RU" sz="1600" b="1" dirty="0"/>
              <a:t>найти пару и соответствие в сетке</a:t>
            </a:r>
            <a:r>
              <a:rPr lang="ru-RU" sz="1600" dirty="0"/>
              <a:t> (установление соответствия изображений с названиями, аудио или видео)</a:t>
            </a:r>
          </a:p>
          <a:p>
            <a:r>
              <a:rPr lang="ru-RU" sz="1600" b="1" dirty="0"/>
              <a:t>таблица соответствий</a:t>
            </a:r>
            <a:r>
              <a:rPr lang="ru-RU" sz="1600" dirty="0"/>
              <a:t> (аналогично предыдущему, но нужно подобрать множество понятий к каждой категории)</a:t>
            </a:r>
          </a:p>
          <a:p>
            <a:r>
              <a:rPr lang="ru-RU" sz="1600" b="1" dirty="0"/>
              <a:t>классификация</a:t>
            </a:r>
            <a:r>
              <a:rPr lang="ru-RU" sz="1600" dirty="0"/>
              <a:t> (распределение элементов знаний по категориям)</a:t>
            </a:r>
          </a:p>
          <a:p>
            <a:r>
              <a:rPr lang="ru-RU" sz="1600" b="1" dirty="0"/>
              <a:t>найти на карте</a:t>
            </a:r>
            <a:r>
              <a:rPr lang="ru-RU" sz="1600" dirty="0"/>
              <a:t> (используются метки на интерактивной карте </a:t>
            </a:r>
            <a:r>
              <a:rPr lang="ru-RU" sz="1600" dirty="0" err="1"/>
              <a:t>Google</a:t>
            </a:r>
            <a:r>
              <a:rPr lang="ru-RU" sz="1600" dirty="0"/>
              <a:t>)</a:t>
            </a:r>
          </a:p>
          <a:p>
            <a:r>
              <a:rPr lang="ru-RU" sz="2000" b="1" dirty="0" err="1"/>
              <a:t>пазл</a:t>
            </a:r>
            <a:r>
              <a:rPr lang="ru-RU" sz="2000" b="1" dirty="0"/>
              <a:t> «Угадай-ка</a:t>
            </a:r>
            <a:r>
              <a:rPr lang="ru-RU" sz="2000" b="1" dirty="0" smtClean="0"/>
              <a:t>»</a:t>
            </a:r>
            <a:endParaRPr lang="ru-RU" sz="2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76C719-C37C-48A3-8FF8-EB77FACFA96E}" type="datetime1">
              <a:rPr lang="ru-RU" smtClean="0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ED7A8-CFFD-4D3D-AB5F-B462DFD1FA1D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373043" y="1248449"/>
            <a:ext cx="4572000" cy="477053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/>
              <a:t>сортировка картинок</a:t>
            </a:r>
            <a:r>
              <a:rPr lang="ru-RU" sz="1600" dirty="0"/>
              <a:t> (выбрать названия для элементов изображения)</a:t>
            </a:r>
          </a:p>
          <a:p>
            <a:r>
              <a:rPr lang="ru-RU" sz="1600" b="1" dirty="0"/>
              <a:t>расставить по порядку</a:t>
            </a:r>
            <a:r>
              <a:rPr lang="ru-RU" sz="1600" dirty="0"/>
              <a:t> (распределить тексты, изображения, аудио или видео в правильной последовательности)</a:t>
            </a:r>
          </a:p>
          <a:p>
            <a:r>
              <a:rPr lang="ru-RU" sz="1600" b="1" dirty="0"/>
              <a:t>хронологическая линейка</a:t>
            </a:r>
            <a:r>
              <a:rPr lang="ru-RU" sz="1600" dirty="0"/>
              <a:t> (распределение элементов по шкале, не обязательно временной)</a:t>
            </a:r>
          </a:p>
          <a:p>
            <a:r>
              <a:rPr lang="ru-RU" sz="1600" b="1" dirty="0"/>
              <a:t>викторина со вводом текста</a:t>
            </a:r>
            <a:r>
              <a:rPr lang="ru-RU" sz="1600" dirty="0"/>
              <a:t> (написать ответы к последовательности вопросов на изображениях)</a:t>
            </a:r>
          </a:p>
          <a:p>
            <a:r>
              <a:rPr lang="ru-RU" sz="1600" b="1" dirty="0"/>
              <a:t>виселица</a:t>
            </a:r>
            <a:r>
              <a:rPr lang="ru-RU" sz="1600" dirty="0"/>
              <a:t> (надо собрать слово из букв, не допуская более установленного числа ошибок)</a:t>
            </a:r>
          </a:p>
          <a:p>
            <a:r>
              <a:rPr lang="ru-RU" sz="1600" b="1" dirty="0"/>
              <a:t>заполнить пропуски</a:t>
            </a:r>
            <a:endParaRPr lang="ru-RU" sz="1600" dirty="0"/>
          </a:p>
          <a:p>
            <a:r>
              <a:rPr lang="ru-RU" sz="1600" b="1" dirty="0"/>
              <a:t>заполнить таблицу</a:t>
            </a:r>
            <a:r>
              <a:rPr lang="ru-RU" sz="1600" dirty="0"/>
              <a:t> (по данным первой строки и первого столбца)</a:t>
            </a:r>
          </a:p>
          <a:p>
            <a:r>
              <a:rPr lang="ru-RU" sz="1600" b="1" dirty="0"/>
              <a:t>кроссворд</a:t>
            </a:r>
            <a:endParaRPr lang="ru-RU" sz="1600" dirty="0"/>
          </a:p>
          <a:p>
            <a:r>
              <a:rPr lang="ru-RU" sz="1600" b="1" dirty="0"/>
              <a:t>викторина для нескольких игроков</a:t>
            </a:r>
            <a:r>
              <a:rPr lang="ru-RU" sz="1600" dirty="0"/>
              <a:t> </a:t>
            </a:r>
            <a:r>
              <a:rPr lang="ru-RU" sz="1600" dirty="0" smtClean="0"/>
              <a:t>(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641984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1642194"/>
          </a:xfrm>
        </p:spPr>
        <p:txBody>
          <a:bodyPr/>
          <a:lstStyle/>
          <a:p>
            <a:r>
              <a:rPr lang="ru-RU" sz="3200" dirty="0"/>
              <a:t>Сайт: </a:t>
            </a:r>
            <a:r>
              <a:rPr lang="ru-RU" sz="3200" dirty="0">
                <a:hlinkClick r:id="rId2"/>
              </a:rPr>
              <a:t>https://learningapps.org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Сервис предлагает на выбор 21 шаблон для разработки упражнений и игр: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76C719-C37C-48A3-8FF8-EB77FACFA96E}" type="datetime1">
              <a:rPr lang="ru-RU" smtClean="0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ED7A8-CFFD-4D3D-AB5F-B462DFD1FA1D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628800"/>
            <a:ext cx="6336704" cy="472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761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/>
          <a:lstStyle/>
          <a:p>
            <a:r>
              <a:rPr lang="ru-RU" sz="3200" dirty="0"/>
              <a:t>Сервис предлагает на выбор 21 шаблон для разработки упражнений и игр: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76C719-C37C-48A3-8FF8-EB77FACFA96E}" type="datetime1">
              <a:rPr lang="ru-RU" smtClean="0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ED7A8-CFFD-4D3D-AB5F-B462DFD1FA1D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16832"/>
            <a:ext cx="7484596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83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2506290"/>
          </a:xfrm>
        </p:spPr>
        <p:txBody>
          <a:bodyPr/>
          <a:lstStyle/>
          <a:p>
            <a:pPr algn="l"/>
            <a:r>
              <a:rPr lang="ru-RU" sz="2000" dirty="0"/>
              <a:t>Можно </a:t>
            </a:r>
            <a:r>
              <a:rPr lang="ru-RU" sz="2000" dirty="0" smtClean="0"/>
              <a:t>использовать </a:t>
            </a:r>
            <a:r>
              <a:rPr lang="ru-RU" sz="2000" dirty="0"/>
              <a:t>готовые работы, выполненные другими авторами. Их можно посмотреть в разделе </a:t>
            </a:r>
            <a:r>
              <a:rPr lang="ru-RU" sz="2000" b="1" dirty="0"/>
              <a:t>Все упражнения</a:t>
            </a:r>
            <a:r>
              <a:rPr lang="ru-RU" sz="2000" dirty="0"/>
              <a:t>. Готовые работы как нельзя лучше подходят в качестве шаблонов, ведь в них можно просто поменять несколько данных на нужные. И вот уже готово идеальное для вашего урока упражнение</a:t>
            </a:r>
            <a:r>
              <a:rPr lang="ru-RU" sz="2000" dirty="0" smtClean="0"/>
              <a:t>!</a:t>
            </a:r>
            <a:endParaRPr lang="ru-RU" sz="2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76C719-C37C-48A3-8FF8-EB77FACFA96E}" type="datetime1">
              <a:rPr lang="ru-RU" smtClean="0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ED7A8-CFFD-4D3D-AB5F-B462DFD1FA1D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448" y="2492896"/>
            <a:ext cx="5849245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04228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571184" cy="2016224"/>
          </a:xfrm>
        </p:spPr>
        <p:txBody>
          <a:bodyPr/>
          <a:lstStyle/>
          <a:p>
            <a:r>
              <a:rPr lang="ru-RU" sz="2000" dirty="0"/>
              <a:t>Чтобы создать новое упражнение, нужно нажать соответствующую кнопку </a:t>
            </a:r>
            <a:r>
              <a:rPr lang="ru-RU" sz="2000" b="1" dirty="0"/>
              <a:t>Новое упражнение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/>
              <a:t>Затем выбрать нужный шаблон (раскроется окно с примерами упражнений этого шаблона, что дает возможность понять принцип задания, которое предстоит выполнить), нажать кнопку </a:t>
            </a:r>
            <a:r>
              <a:rPr lang="ru-RU" sz="2000" b="1" dirty="0"/>
              <a:t>Создать новое упражнение</a:t>
            </a:r>
            <a:r>
              <a:rPr lang="ru-RU" sz="2000" dirty="0" smtClean="0"/>
              <a:t>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76C719-C37C-48A3-8FF8-EB77FACFA96E}" type="datetime1">
              <a:rPr lang="ru-RU" smtClean="0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ED7A8-CFFD-4D3D-AB5F-B462DFD1FA1D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207874"/>
            <a:ext cx="6120680" cy="448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1666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509520" cy="1143000"/>
          </a:xfrm>
        </p:spPr>
        <p:txBody>
          <a:bodyPr/>
          <a:lstStyle/>
          <a:p>
            <a:r>
              <a:rPr lang="ru-RU" sz="2400" dirty="0" smtClean="0"/>
              <a:t>Остается только заполнить </a:t>
            </a:r>
            <a:r>
              <a:rPr lang="ru-RU" sz="2400" dirty="0"/>
              <a:t>все поля в выбранном типе упражнения: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76C719-C37C-48A3-8FF8-EB77FACFA96E}" type="datetime1">
              <a:rPr lang="ru-RU" smtClean="0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ED7A8-CFFD-4D3D-AB5F-B462DFD1FA1D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00808"/>
            <a:ext cx="7056784" cy="426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650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560840" cy="3154362"/>
          </a:xfrm>
        </p:spPr>
        <p:txBody>
          <a:bodyPr/>
          <a:lstStyle/>
          <a:p>
            <a:pPr algn="l"/>
            <a:r>
              <a:rPr lang="ru-RU" sz="2800" dirty="0"/>
              <a:t>После заполнения всех полей </a:t>
            </a:r>
            <a:r>
              <a:rPr lang="ru-RU" sz="2800" dirty="0" smtClean="0"/>
              <a:t>нажать кнопку</a:t>
            </a:r>
            <a:r>
              <a:rPr lang="ru-RU" sz="2800" dirty="0"/>
              <a:t> </a:t>
            </a:r>
            <a:r>
              <a:rPr lang="ru-RU" sz="2800" b="1" dirty="0"/>
              <a:t>Завершить и показать в предварительном просмотре</a:t>
            </a:r>
            <a:r>
              <a:rPr lang="ru-RU" sz="2800" dirty="0"/>
              <a:t>.</a:t>
            </a:r>
            <a:br>
              <a:rPr lang="ru-RU" sz="2800" dirty="0"/>
            </a:br>
            <a:r>
              <a:rPr lang="ru-RU" sz="2800" dirty="0" smtClean="0"/>
              <a:t>Если </a:t>
            </a:r>
            <a:r>
              <a:rPr lang="ru-RU" sz="2800" dirty="0"/>
              <a:t>что-то надо изменить, то </a:t>
            </a:r>
            <a:r>
              <a:rPr lang="ru-RU" sz="2800" dirty="0" smtClean="0"/>
              <a:t>надо нажать</a:t>
            </a:r>
            <a:r>
              <a:rPr lang="ru-RU" sz="2800" dirty="0"/>
              <a:t> </a:t>
            </a:r>
            <a:r>
              <a:rPr lang="ru-RU" sz="2800" b="1" dirty="0"/>
              <a:t>Настроить ещё раз</a:t>
            </a:r>
            <a:r>
              <a:rPr lang="ru-RU" sz="2800" dirty="0"/>
              <a:t>, если все готово, то </a:t>
            </a:r>
            <a:r>
              <a:rPr lang="ru-RU" sz="2800" dirty="0" smtClean="0"/>
              <a:t>нажать</a:t>
            </a:r>
            <a:r>
              <a:rPr lang="ru-RU" sz="2800" dirty="0"/>
              <a:t> </a:t>
            </a:r>
            <a:r>
              <a:rPr lang="ru-RU" sz="2800" b="1" dirty="0"/>
              <a:t>Сохранить упражнение</a:t>
            </a:r>
            <a:r>
              <a:rPr lang="ru-RU" sz="2800" dirty="0"/>
              <a:t>.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76C719-C37C-48A3-8FF8-EB77FACFA96E}" type="datetime1">
              <a:rPr lang="ru-RU" smtClean="0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ED7A8-CFFD-4D3D-AB5F-B462DFD1FA1D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996952"/>
            <a:ext cx="6696744" cy="314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48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859216" cy="1143000"/>
          </a:xfrm>
        </p:spPr>
        <p:txBody>
          <a:bodyPr/>
          <a:lstStyle/>
          <a:p>
            <a:r>
              <a:rPr lang="ru-RU" dirty="0" smtClean="0"/>
              <a:t>Мое педагогическое кредо: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6000" dirty="0" smtClean="0">
                <a:solidFill>
                  <a:srgbClr val="FF0000"/>
                </a:solidFill>
              </a:rPr>
              <a:t>Самый короткий путь к знаниям – интерес к предмету.</a:t>
            </a:r>
            <a:endParaRPr lang="ru-RU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37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355160" cy="2434282"/>
          </a:xfrm>
        </p:spPr>
        <p:txBody>
          <a:bodyPr/>
          <a:lstStyle/>
          <a:p>
            <a:pPr algn="l"/>
            <a:r>
              <a:rPr lang="ru-RU" sz="2400" dirty="0"/>
              <a:t>После создания интерактивного задания, его требуется сохранить на свой компьютер, либо сделать общедоступным для всех пользователей сервиса. С учениками можно делиться ссылкой на упражнение или QR-кодом, а также есть возможность встроить готовое задание на сайт, доску </a:t>
            </a:r>
            <a:r>
              <a:rPr lang="ru-RU" sz="2400" dirty="0" err="1"/>
              <a:t>Miro</a:t>
            </a:r>
            <a:r>
              <a:rPr lang="ru-RU" sz="2400" dirty="0"/>
              <a:t> и другие сервисы.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76C719-C37C-48A3-8FF8-EB77FACFA96E}" type="datetime1">
              <a:rPr lang="ru-RU" smtClean="0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ED7A8-CFFD-4D3D-AB5F-B462DFD1FA1D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933056"/>
            <a:ext cx="7476703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624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Диалог «</a:t>
            </a:r>
            <a:r>
              <a:rPr lang="ru-RU" dirty="0" err="1" smtClean="0"/>
              <a:t>Тодмасям</a:t>
            </a:r>
            <a:r>
              <a:rPr lang="ru-RU" dirty="0" smtClean="0"/>
              <a:t>…»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Диалог с пропущенными ответами.</a:t>
            </a:r>
          </a:p>
          <a:p>
            <a:pPr>
              <a:buNone/>
            </a:pPr>
            <a:r>
              <a:rPr lang="ru-RU" dirty="0"/>
              <a:t>- </a:t>
            </a:r>
            <a:r>
              <a:rPr lang="ru-RU" dirty="0" err="1"/>
              <a:t>Чол</a:t>
            </a:r>
            <a:r>
              <a:rPr lang="en-US" dirty="0"/>
              <a:t>ö</a:t>
            </a:r>
            <a:r>
              <a:rPr lang="ru-RU" dirty="0"/>
              <a:t>м, … !</a:t>
            </a:r>
          </a:p>
          <a:p>
            <a:pPr>
              <a:buNone/>
            </a:pPr>
            <a:r>
              <a:rPr lang="ru-RU" dirty="0"/>
              <a:t>- Бур лун, … !</a:t>
            </a:r>
          </a:p>
          <a:p>
            <a:pPr>
              <a:buNone/>
            </a:pPr>
            <a:r>
              <a:rPr lang="ru-RU" dirty="0"/>
              <a:t>- Тэ т</a:t>
            </a:r>
            <a:r>
              <a:rPr lang="en-US" dirty="0"/>
              <a:t>ö</a:t>
            </a:r>
            <a:r>
              <a:rPr lang="ru-RU" dirty="0"/>
              <a:t>дан, код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/>
              <a:t>с</a:t>
            </a:r>
            <a:r>
              <a:rPr lang="en-US" dirty="0" err="1"/>
              <a:t>i</a:t>
            </a:r>
            <a:r>
              <a:rPr lang="ru-RU" dirty="0"/>
              <a:t>й</a:t>
            </a:r>
            <a:r>
              <a:rPr lang="en-US" dirty="0"/>
              <a:t>ö </a:t>
            </a:r>
            <a:r>
              <a:rPr lang="ru-RU" dirty="0" err="1"/>
              <a:t>Мошевыс</a:t>
            </a:r>
            <a:r>
              <a:rPr lang="ru-RU" dirty="0"/>
              <a:t>?</a:t>
            </a:r>
          </a:p>
          <a:p>
            <a:pPr>
              <a:buNone/>
            </a:pPr>
            <a:r>
              <a:rPr lang="ru-RU" dirty="0"/>
              <a:t>-</a:t>
            </a:r>
            <a:r>
              <a:rPr lang="ru-RU" dirty="0" err="1"/>
              <a:t>Дерт</a:t>
            </a:r>
            <a:r>
              <a:rPr lang="ru-RU" dirty="0"/>
              <a:t>, т</a:t>
            </a:r>
            <a:r>
              <a:rPr lang="en-US" dirty="0"/>
              <a:t>ö</a:t>
            </a:r>
            <a:r>
              <a:rPr lang="ru-RU" dirty="0"/>
              <a:t>да!</a:t>
            </a:r>
          </a:p>
          <a:p>
            <a:pPr>
              <a:buNone/>
            </a:pPr>
            <a:r>
              <a:rPr lang="ru-RU" dirty="0"/>
              <a:t>- Код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ru-RU" dirty="0"/>
              <a:t>с</a:t>
            </a:r>
            <a:r>
              <a:rPr lang="en-US" dirty="0" err="1"/>
              <a:t>i</a:t>
            </a:r>
            <a:r>
              <a:rPr lang="ru-RU" dirty="0"/>
              <a:t>й</a:t>
            </a:r>
            <a:r>
              <a:rPr lang="en-US" dirty="0"/>
              <a:t>ö</a:t>
            </a:r>
            <a:r>
              <a:rPr lang="en-US" dirty="0" smtClean="0"/>
              <a:t>?</a:t>
            </a:r>
            <a:r>
              <a:rPr lang="ru-RU" dirty="0" smtClean="0"/>
              <a:t>....</a:t>
            </a:r>
          </a:p>
          <a:p>
            <a:pPr>
              <a:buNone/>
            </a:pPr>
            <a:r>
              <a:rPr lang="ru-RU" dirty="0" smtClean="0"/>
              <a:t>…..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76C719-C37C-48A3-8FF8-EB77FACFA96E}" type="datetime1">
              <a:rPr lang="ru-RU" smtClean="0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ED7A8-CFFD-4D3D-AB5F-B462DFD1FA1D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51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332656"/>
            <a:ext cx="7358114" cy="5793507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/>
              <a:t>    Младшие школьники</a:t>
            </a:r>
            <a:r>
              <a:rPr lang="ru-RU" sz="2800" dirty="0" smtClean="0"/>
              <a:t> -5-6 класс</a:t>
            </a:r>
          </a:p>
          <a:p>
            <a:pPr>
              <a:buNone/>
            </a:pPr>
            <a:r>
              <a:rPr lang="ru-RU" sz="2800" dirty="0" smtClean="0"/>
              <a:t>    с удовольствием учат скороговорки, придумывают различные ситуации с использованием диалогической и монологической речи, играют в такие игры, как «Внимателен ли ты?»…., «Игра в мяч»,… «Найди предмет»…, «Угадай название»,… «Рассказ по рисунку»…, ….«Картинка» и т. д.</a:t>
            </a:r>
          </a:p>
          <a:p>
            <a:pPr>
              <a:buNone/>
            </a:pPr>
            <a:r>
              <a:rPr lang="ru-RU" sz="2800" dirty="0"/>
              <a:t> </a:t>
            </a:r>
            <a:r>
              <a:rPr lang="ru-RU" sz="2800" dirty="0" smtClean="0"/>
              <a:t>                            </a:t>
            </a:r>
            <a:r>
              <a:rPr lang="ru-RU" sz="2800" dirty="0">
                <a:solidFill>
                  <a:srgbClr val="FF0000"/>
                </a:solidFill>
              </a:rPr>
              <a:t>«Кто больше</a:t>
            </a:r>
            <a:r>
              <a:rPr lang="ru-RU" sz="2800" dirty="0" smtClean="0">
                <a:solidFill>
                  <a:srgbClr val="FF0000"/>
                </a:solidFill>
              </a:rPr>
              <a:t>?»</a:t>
            </a:r>
          </a:p>
          <a:p>
            <a:pPr>
              <a:buNone/>
            </a:pP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                        </a:t>
            </a:r>
            <a:r>
              <a:rPr lang="ru-RU" sz="2800" dirty="0" smtClean="0"/>
              <a:t>     </a:t>
            </a:r>
            <a:r>
              <a:rPr lang="ru-RU" sz="2800" dirty="0" smtClean="0">
                <a:solidFill>
                  <a:srgbClr val="FF0000"/>
                </a:solidFill>
              </a:rPr>
              <a:t>Поиграем?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Кто последний скажет- тот выиграл….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76C719-C37C-48A3-8FF8-EB77FACFA96E}" type="datetime1">
              <a:rPr lang="ru-RU" smtClean="0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ED7A8-CFFD-4D3D-AB5F-B462DFD1FA1D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Поиграем</a:t>
            </a:r>
            <a:r>
              <a:rPr lang="ru-RU" dirty="0" smtClean="0">
                <a:solidFill>
                  <a:srgbClr val="FF0000"/>
                </a:solidFill>
              </a:rPr>
              <a:t>? </a:t>
            </a:r>
            <a:r>
              <a:rPr lang="ru-RU" dirty="0">
                <a:solidFill>
                  <a:srgbClr val="FF0000"/>
                </a:solidFill>
              </a:rPr>
              <a:t>5</a:t>
            </a:r>
            <a:r>
              <a:rPr lang="ru-RU" dirty="0" smtClean="0">
                <a:solidFill>
                  <a:srgbClr val="FF0000"/>
                </a:solidFill>
              </a:rPr>
              <a:t> класс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err="1" smtClean="0">
                <a:solidFill>
                  <a:srgbClr val="FF0000"/>
                </a:solidFill>
              </a:rPr>
              <a:t>Кыдзи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важӧн </a:t>
            </a:r>
            <a:r>
              <a:rPr lang="ru-RU" dirty="0" err="1">
                <a:solidFill>
                  <a:srgbClr val="FF0000"/>
                </a:solidFill>
              </a:rPr>
              <a:t>комияс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висьтавлісны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ассьыныс</a:t>
            </a:r>
            <a:r>
              <a:rPr lang="ru-RU" dirty="0">
                <a:solidFill>
                  <a:srgbClr val="FF0000"/>
                </a:solidFill>
              </a:rPr>
              <a:t> ним? (Как в древности люди называли </a:t>
            </a:r>
            <a:r>
              <a:rPr lang="ru-RU" dirty="0" smtClean="0">
                <a:solidFill>
                  <a:srgbClr val="FF0000"/>
                </a:solidFill>
              </a:rPr>
              <a:t>себя? </a:t>
            </a:r>
            <a:r>
              <a:rPr lang="ru-RU" dirty="0">
                <a:solidFill>
                  <a:srgbClr val="FF0000"/>
                </a:solidFill>
              </a:rPr>
              <a:t>- </a:t>
            </a:r>
            <a:r>
              <a:rPr lang="ru-RU" dirty="0" smtClean="0">
                <a:solidFill>
                  <a:srgbClr val="FF0000"/>
                </a:solidFill>
              </a:rPr>
              <a:t>прадедушка-дедушка-папа-я)</a:t>
            </a:r>
          </a:p>
          <a:p>
            <a:pPr>
              <a:buNone/>
            </a:pPr>
            <a:r>
              <a:rPr lang="ru-RU" dirty="0" smtClean="0"/>
              <a:t>Например: прадедушка – </a:t>
            </a:r>
            <a:r>
              <a:rPr lang="ru-RU" dirty="0" err="1" smtClean="0"/>
              <a:t>Ӧньӧ</a:t>
            </a:r>
            <a:endParaRPr lang="ru-RU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      дедушка -       </a:t>
            </a:r>
            <a:r>
              <a:rPr lang="ru-RU" dirty="0" err="1" smtClean="0"/>
              <a:t>Ӧлексей</a:t>
            </a:r>
            <a:endParaRPr lang="ru-RU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    папа -                 </a:t>
            </a:r>
            <a:r>
              <a:rPr lang="ru-RU" dirty="0" err="1" smtClean="0"/>
              <a:t>Микайлӧ</a:t>
            </a:r>
            <a:endParaRPr lang="ru-RU" dirty="0" smtClean="0"/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           </a:t>
            </a:r>
            <a:r>
              <a:rPr lang="ru-RU" dirty="0" err="1" smtClean="0"/>
              <a:t>ме</a:t>
            </a:r>
            <a:r>
              <a:rPr lang="ru-RU" dirty="0" smtClean="0"/>
              <a:t>    -                 Валентин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76C719-C37C-48A3-8FF8-EB77FACFA96E}" type="datetime1">
              <a:rPr lang="ru-RU" smtClean="0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ED7A8-CFFD-4D3D-AB5F-B462DFD1FA1D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07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622992"/>
          </a:xfrm>
        </p:spPr>
        <p:txBody>
          <a:bodyPr/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   Фонетические игры(в начале урока)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752"/>
            <a:ext cx="8363272" cy="5328592"/>
          </a:xfrm>
        </p:spPr>
        <p:txBody>
          <a:bodyPr/>
          <a:lstStyle/>
          <a:p>
            <a:pPr lvl="0"/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3600" b="1" i="1" dirty="0" smtClean="0">
                <a:solidFill>
                  <a:srgbClr val="FF0000"/>
                </a:solidFill>
              </a:rPr>
              <a:t>Какой звук я задумал? (игра-загадка)….</a:t>
            </a:r>
          </a:p>
          <a:p>
            <a:pPr lvl="0">
              <a:buNone/>
            </a:pPr>
            <a:r>
              <a:rPr lang="ru-RU" sz="1800" dirty="0" smtClean="0"/>
              <a:t>      Учитель называет цепочку слов, в которых встречается один и тот же звук. Отгадавший первым, получает право загадать свою загадку. Например:.</a:t>
            </a:r>
          </a:p>
          <a:p>
            <a:r>
              <a:rPr lang="ru-RU" sz="2800" b="1" i="1" dirty="0" smtClean="0">
                <a:solidFill>
                  <a:srgbClr val="FF0000"/>
                </a:solidFill>
              </a:rPr>
              <a:t>Назови слово (игра с предметом)….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1800" dirty="0" smtClean="0"/>
              <a:t> Учитель бросает мяч ученикам по очереди; ученики называют слово с загаданным звуком.</a:t>
            </a:r>
          </a:p>
          <a:p>
            <a:r>
              <a:rPr lang="ru-RU" sz="1800" b="1" i="1" dirty="0" smtClean="0"/>
              <a:t>Правда-ложь (игра на внимательность)….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Учитель называет звуки, показывая на буквы и буквосочетания, а ученики должны обнаружить и исправить ошибку, если она имеется.</a:t>
            </a:r>
          </a:p>
          <a:p>
            <a:pPr lvl="0"/>
            <a:r>
              <a:rPr lang="ru-RU" sz="1800" b="1" dirty="0" smtClean="0"/>
              <a:t>Если слышишь — сядь….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Игра начинается стоя. Учитель просит играющих сесть, если они услышат слова, начинающиеся на определенный звук.</a:t>
            </a:r>
          </a:p>
          <a:p>
            <a:pPr lvl="0"/>
            <a:r>
              <a:rPr lang="ru-RU" sz="1800" b="1" i="1" dirty="0" smtClean="0"/>
              <a:t>Игры-имитации (“Скороговорки”)….</a:t>
            </a:r>
          </a:p>
          <a:p>
            <a:pPr lvl="0"/>
            <a:r>
              <a:rPr lang="ru-RU" sz="1800" b="1" i="1" dirty="0" smtClean="0"/>
              <a:t>Игры-соревнования (“Необычный телефон”)….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76C719-C37C-48A3-8FF8-EB77FACFA96E}" type="datetime1">
              <a:rPr lang="ru-RU" smtClean="0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ED7A8-CFFD-4D3D-AB5F-B462DFD1FA1D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285884"/>
          </a:xfrm>
        </p:spPr>
        <p:txBody>
          <a:bodyPr/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Лексические игры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285860"/>
            <a:ext cx="7143800" cy="4840303"/>
          </a:xfrm>
        </p:spPr>
        <p:txBody>
          <a:bodyPr/>
          <a:lstStyle/>
          <a:p>
            <a:r>
              <a:rPr lang="ru-RU" sz="1400" dirty="0" smtClean="0"/>
              <a:t> </a:t>
            </a:r>
            <a:r>
              <a:rPr lang="ru-RU" sz="1800" dirty="0" smtClean="0"/>
              <a:t>Игры на карточках, картинках, загадки, кроссворды, чайнворды, лексические лото, </a:t>
            </a:r>
          </a:p>
          <a:p>
            <a:r>
              <a:rPr lang="ru-RU" sz="1800" dirty="0" smtClean="0"/>
              <a:t>Игры типа </a:t>
            </a:r>
            <a:r>
              <a:rPr lang="ru-RU" sz="1800" b="1" i="1" dirty="0" smtClean="0"/>
              <a:t>«Найди слово», “Дуэль” </a:t>
            </a:r>
            <a:r>
              <a:rPr lang="ru-RU" sz="1800" dirty="0" smtClean="0"/>
              <a:t>или</a:t>
            </a:r>
            <a:r>
              <a:rPr lang="ru-RU" sz="1800" b="1" i="1" dirty="0" smtClean="0"/>
              <a:t> “Аукцион”, </a:t>
            </a:r>
            <a:r>
              <a:rPr lang="ru-RU" sz="1800" dirty="0" smtClean="0"/>
              <a:t>задача которых сводится к тому, чтобы последним назвать слово, выражение, фразу по определенной теме, …….</a:t>
            </a:r>
          </a:p>
          <a:p>
            <a:pPr lvl="0"/>
            <a:r>
              <a:rPr lang="ru-RU" sz="1800" b="1" i="1" dirty="0" smtClean="0"/>
              <a:t>Секретное письмо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Учащимся предложены слова, называющие животных. В них пропущены буквы. Учащиеся должны их вставить.</a:t>
            </a:r>
          </a:p>
          <a:p>
            <a:pPr lvl="0"/>
            <a:r>
              <a:rPr lang="ru-RU" sz="1800" b="1" i="1" dirty="0" smtClean="0"/>
              <a:t>Соотнеси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ru-RU" sz="1800" dirty="0" smtClean="0"/>
              <a:t>Соотнеси слова и напиши пары слов…..</a:t>
            </a:r>
          </a:p>
          <a:p>
            <a:pPr lvl="0"/>
            <a:r>
              <a:rPr lang="ru-RU" sz="1800" b="1" i="1" dirty="0" smtClean="0"/>
              <a:t>Лотерея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Представители команд по очереди достают из коробки карточки с написанными на них словами и распределяют их по категориям. Например: </a:t>
            </a:r>
            <a:r>
              <a:rPr lang="ru-RU" sz="1800" dirty="0" err="1" smtClean="0"/>
              <a:t>ПемОсъяс</a:t>
            </a:r>
            <a:r>
              <a:rPr lang="ru-RU" sz="1800" dirty="0" smtClean="0"/>
              <a:t>, </a:t>
            </a:r>
            <a:r>
              <a:rPr lang="ru-RU" sz="1800" dirty="0" err="1" smtClean="0"/>
              <a:t>тусьяс</a:t>
            </a:r>
            <a:r>
              <a:rPr lang="ru-RU" sz="1800" dirty="0" smtClean="0"/>
              <a:t>, </a:t>
            </a:r>
            <a:r>
              <a:rPr lang="ru-RU" sz="1800" dirty="0" err="1" smtClean="0"/>
              <a:t>дзоридзьяс</a:t>
            </a:r>
            <a:r>
              <a:rPr lang="ru-RU" sz="1800" dirty="0" smtClean="0"/>
              <a:t>, </a:t>
            </a:r>
            <a:r>
              <a:rPr lang="ru-RU" sz="1800" dirty="0" err="1" smtClean="0"/>
              <a:t>тшакъяс</a:t>
            </a:r>
            <a:endParaRPr lang="ru-RU" sz="18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76C719-C37C-48A3-8FF8-EB77FACFA96E}" type="datetime1">
              <a:rPr lang="ru-RU" smtClean="0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ED7A8-CFFD-4D3D-AB5F-B462DFD1FA1D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r>
              <a:rPr lang="ru-RU" sz="3600" dirty="0" err="1" smtClean="0"/>
              <a:t>Корсь</a:t>
            </a:r>
            <a:r>
              <a:rPr lang="ru-RU" sz="3600" dirty="0" smtClean="0"/>
              <a:t>  </a:t>
            </a:r>
            <a:r>
              <a:rPr lang="ru-RU" sz="3600" dirty="0" err="1" smtClean="0"/>
              <a:t>кывбӧръяс.</a:t>
            </a:r>
            <a:r>
              <a:rPr lang="ru-RU" sz="3600" dirty="0" smtClean="0"/>
              <a:t> </a:t>
            </a:r>
            <a:r>
              <a:rPr lang="ru-RU" sz="3600" dirty="0" err="1" smtClean="0"/>
              <a:t>Коді</a:t>
            </a:r>
            <a:r>
              <a:rPr lang="ru-RU" sz="3600" dirty="0" smtClean="0"/>
              <a:t> </a:t>
            </a:r>
            <a:r>
              <a:rPr lang="ru-RU" sz="3600" dirty="0" err="1" smtClean="0"/>
              <a:t>унджык</a:t>
            </a:r>
            <a:r>
              <a:rPr lang="ru-RU" sz="3600" dirty="0" smtClean="0"/>
              <a:t>.</a:t>
            </a:r>
            <a:br>
              <a:rPr lang="ru-RU" sz="3600" dirty="0" smtClean="0"/>
            </a:br>
            <a:r>
              <a:rPr lang="ru-RU" sz="3600" dirty="0" smtClean="0"/>
              <a:t>Найди послелоги. Кто больше.</a:t>
            </a:r>
            <a:endParaRPr lang="ru-RU" sz="36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9235239"/>
              </p:ext>
            </p:extLst>
          </p:nvPr>
        </p:nvGraphicFramePr>
        <p:xfrm>
          <a:off x="683570" y="1772814"/>
          <a:ext cx="7704854" cy="41764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4244">
                  <a:extLst>
                    <a:ext uri="{9D8B030D-6E8A-4147-A177-3AD203B41FA5}">
                      <a16:colId xmlns:a16="http://schemas.microsoft.com/office/drawing/2014/main" xmlns="" val="4134545727"/>
                    </a:ext>
                  </a:extLst>
                </a:gridCol>
                <a:gridCol w="755198">
                  <a:extLst>
                    <a:ext uri="{9D8B030D-6E8A-4147-A177-3AD203B41FA5}">
                      <a16:colId xmlns:a16="http://schemas.microsoft.com/office/drawing/2014/main" xmlns="" val="2550929976"/>
                    </a:ext>
                  </a:extLst>
                </a:gridCol>
                <a:gridCol w="785773">
                  <a:extLst>
                    <a:ext uri="{9D8B030D-6E8A-4147-A177-3AD203B41FA5}">
                      <a16:colId xmlns:a16="http://schemas.microsoft.com/office/drawing/2014/main" xmlns="" val="1472124825"/>
                    </a:ext>
                  </a:extLst>
                </a:gridCol>
                <a:gridCol w="750612">
                  <a:extLst>
                    <a:ext uri="{9D8B030D-6E8A-4147-A177-3AD203B41FA5}">
                      <a16:colId xmlns:a16="http://schemas.microsoft.com/office/drawing/2014/main" xmlns="" val="1520207296"/>
                    </a:ext>
                  </a:extLst>
                </a:gridCol>
                <a:gridCol w="782715">
                  <a:extLst>
                    <a:ext uri="{9D8B030D-6E8A-4147-A177-3AD203B41FA5}">
                      <a16:colId xmlns:a16="http://schemas.microsoft.com/office/drawing/2014/main" xmlns="" val="857927763"/>
                    </a:ext>
                  </a:extLst>
                </a:gridCol>
                <a:gridCol w="782715">
                  <a:extLst>
                    <a:ext uri="{9D8B030D-6E8A-4147-A177-3AD203B41FA5}">
                      <a16:colId xmlns:a16="http://schemas.microsoft.com/office/drawing/2014/main" xmlns="" val="1184864493"/>
                    </a:ext>
                  </a:extLst>
                </a:gridCol>
                <a:gridCol w="782715">
                  <a:extLst>
                    <a:ext uri="{9D8B030D-6E8A-4147-A177-3AD203B41FA5}">
                      <a16:colId xmlns:a16="http://schemas.microsoft.com/office/drawing/2014/main" xmlns="" val="1226939732"/>
                    </a:ext>
                  </a:extLst>
                </a:gridCol>
                <a:gridCol w="747555">
                  <a:extLst>
                    <a:ext uri="{9D8B030D-6E8A-4147-A177-3AD203B41FA5}">
                      <a16:colId xmlns:a16="http://schemas.microsoft.com/office/drawing/2014/main" xmlns="" val="2459845748"/>
                    </a:ext>
                  </a:extLst>
                </a:gridCol>
                <a:gridCol w="782715">
                  <a:extLst>
                    <a:ext uri="{9D8B030D-6E8A-4147-A177-3AD203B41FA5}">
                      <a16:colId xmlns:a16="http://schemas.microsoft.com/office/drawing/2014/main" xmlns="" val="2311088239"/>
                    </a:ext>
                  </a:extLst>
                </a:gridCol>
                <a:gridCol w="750612">
                  <a:extLst>
                    <a:ext uri="{9D8B030D-6E8A-4147-A177-3AD203B41FA5}">
                      <a16:colId xmlns:a16="http://schemas.microsoft.com/office/drawing/2014/main" xmlns="" val="2545519853"/>
                    </a:ext>
                  </a:extLst>
                </a:gridCol>
              </a:tblGrid>
              <a:tr h="8352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solidFill>
                            <a:sysClr val="windowText" lastClr="000000"/>
                          </a:solidFill>
                          <a:effectLst/>
                        </a:rPr>
                        <a:t>в</a:t>
                      </a:r>
                      <a:endParaRPr lang="ru-RU" sz="44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solidFill>
                            <a:sysClr val="windowText" lastClr="000000"/>
                          </a:solidFill>
                          <a:effectLst/>
                        </a:rPr>
                        <a:t>д</a:t>
                      </a:r>
                      <a:endParaRPr lang="ru-RU" sz="44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solidFill>
                            <a:sysClr val="windowText" lastClr="000000"/>
                          </a:solidFill>
                          <a:effectLst/>
                        </a:rPr>
                        <a:t>ы</a:t>
                      </a:r>
                      <a:endParaRPr lang="ru-RU" sz="4400" b="1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solidFill>
                            <a:sysClr val="windowText" lastClr="000000"/>
                          </a:solidFill>
                          <a:effectLst/>
                        </a:rPr>
                        <a:t>н</a:t>
                      </a:r>
                      <a:endParaRPr lang="ru-RU" sz="4400" b="1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solidFill>
                            <a:sysClr val="windowText" lastClr="000000"/>
                          </a:solidFill>
                          <a:effectLst/>
                        </a:rPr>
                        <a:t>н</a:t>
                      </a:r>
                      <a:endParaRPr lang="ru-RU" sz="4400" b="1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solidFill>
                            <a:sysClr val="windowText" lastClr="000000"/>
                          </a:solidFill>
                          <a:effectLst/>
                        </a:rPr>
                        <a:t>ы</a:t>
                      </a:r>
                      <a:endParaRPr lang="ru-RU" sz="4400" b="1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solidFill>
                            <a:sysClr val="windowText" lastClr="000000"/>
                          </a:solidFill>
                          <a:effectLst/>
                        </a:rPr>
                        <a:t>у</a:t>
                      </a:r>
                      <a:endParaRPr lang="ru-RU" sz="4400" b="1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solidFill>
                            <a:sysClr val="windowText" lastClr="000000"/>
                          </a:solidFill>
                          <a:effectLst/>
                        </a:rPr>
                        <a:t>л</a:t>
                      </a:r>
                      <a:endParaRPr lang="ru-RU" sz="4400" b="1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solidFill>
                            <a:sysClr val="windowText" lastClr="000000"/>
                          </a:solidFill>
                          <a:effectLst/>
                        </a:rPr>
                        <a:t>ы</a:t>
                      </a:r>
                      <a:endParaRPr lang="ru-RU" sz="4400" b="1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solidFill>
                            <a:sysClr val="windowText" lastClr="000000"/>
                          </a:solidFill>
                          <a:effectLst/>
                        </a:rPr>
                        <a:t>н</a:t>
                      </a:r>
                      <a:endParaRPr lang="ru-RU" sz="4400" b="1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81158432"/>
                  </a:ext>
                </a:extLst>
              </a:tr>
              <a:tr h="8352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solidFill>
                            <a:sysClr val="windowText" lastClr="000000"/>
                          </a:solidFill>
                          <a:effectLst/>
                        </a:rPr>
                        <a:t>ы</a:t>
                      </a:r>
                      <a:endParaRPr lang="ru-RU" sz="4400" b="1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solidFill>
                            <a:sysClr val="windowText" lastClr="000000"/>
                          </a:solidFill>
                          <a:effectLst/>
                        </a:rPr>
                        <a:t>о</a:t>
                      </a:r>
                      <a:endParaRPr lang="ru-RU" sz="4400" b="1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solidFill>
                            <a:sysClr val="windowText" lastClr="000000"/>
                          </a:solidFill>
                          <a:effectLst/>
                        </a:rPr>
                        <a:t>р</a:t>
                      </a:r>
                      <a:endParaRPr lang="ru-RU" sz="4400" b="1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solidFill>
                            <a:sysClr val="windowText" lastClr="000000"/>
                          </a:solidFill>
                          <a:effectLst/>
                        </a:rPr>
                        <a:t>ш</a:t>
                      </a:r>
                      <a:endParaRPr lang="ru-RU" sz="4400" b="1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solidFill>
                            <a:sysClr val="windowText" lastClr="000000"/>
                          </a:solidFill>
                          <a:effectLst/>
                        </a:rPr>
                        <a:t>ö</a:t>
                      </a:r>
                      <a:endParaRPr lang="ru-RU" sz="4400" b="1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solidFill>
                            <a:sysClr val="windowText" lastClr="000000"/>
                          </a:solidFill>
                          <a:effectLst/>
                        </a:rPr>
                        <a:t>р</a:t>
                      </a:r>
                      <a:endParaRPr lang="ru-RU" sz="4400" b="1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solidFill>
                            <a:sysClr val="windowText" lastClr="000000"/>
                          </a:solidFill>
                          <a:effectLst/>
                        </a:rPr>
                        <a:t>ы</a:t>
                      </a:r>
                      <a:endParaRPr lang="ru-RU" sz="4400" b="1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solidFill>
                            <a:sysClr val="windowText" lastClr="000000"/>
                          </a:solidFill>
                          <a:effectLst/>
                        </a:rPr>
                        <a:t>к</a:t>
                      </a:r>
                      <a:endParaRPr lang="ru-RU" sz="4400" b="1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solidFill>
                            <a:sysClr val="windowText" lastClr="000000"/>
                          </a:solidFill>
                          <a:effectLst/>
                        </a:rPr>
                        <a:t>о</a:t>
                      </a:r>
                      <a:endParaRPr lang="ru-RU" sz="4400" b="1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solidFill>
                            <a:sysClr val="windowText" lastClr="000000"/>
                          </a:solidFill>
                          <a:effectLst/>
                        </a:rPr>
                        <a:t>б</a:t>
                      </a:r>
                      <a:endParaRPr lang="ru-RU" sz="4400" b="1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9835889"/>
                  </a:ext>
                </a:extLst>
              </a:tr>
              <a:tr h="8352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solidFill>
                            <a:sysClr val="windowText" lastClr="000000"/>
                          </a:solidFill>
                          <a:effectLst/>
                        </a:rPr>
                        <a:t>л</a:t>
                      </a:r>
                      <a:endParaRPr lang="ru-RU" sz="4400" b="1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solidFill>
                            <a:sysClr val="windowText" lastClr="000000"/>
                          </a:solidFill>
                          <a:effectLst/>
                        </a:rPr>
                        <a:t>с</a:t>
                      </a:r>
                      <a:endParaRPr lang="ru-RU" sz="4400" b="1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solidFill>
                            <a:sysClr val="windowText" lastClr="000000"/>
                          </a:solidFill>
                          <a:effectLst/>
                        </a:rPr>
                        <a:t>а</a:t>
                      </a:r>
                      <a:endParaRPr lang="ru-RU" sz="4400" b="1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solidFill>
                            <a:sysClr val="windowText" lastClr="000000"/>
                          </a:solidFill>
                          <a:effectLst/>
                        </a:rPr>
                        <a:t>й</a:t>
                      </a:r>
                      <a:endParaRPr lang="ru-RU" sz="4400" b="1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solidFill>
                            <a:sysClr val="windowText" lastClr="000000"/>
                          </a:solidFill>
                          <a:effectLst/>
                        </a:rPr>
                        <a:t>ы</a:t>
                      </a:r>
                      <a:endParaRPr lang="ru-RU" sz="4400" b="1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 err="1">
                          <a:solidFill>
                            <a:sysClr val="windowText" lastClr="000000"/>
                          </a:solidFill>
                          <a:effectLst/>
                        </a:rPr>
                        <a:t>н</a:t>
                      </a:r>
                      <a:endParaRPr lang="ru-RU" sz="44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 err="1">
                          <a:solidFill>
                            <a:sysClr val="windowText" lastClr="000000"/>
                          </a:solidFill>
                          <a:effectLst/>
                        </a:rPr>
                        <a:t>н</a:t>
                      </a:r>
                      <a:endParaRPr lang="ru-RU" sz="44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4400" b="1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solidFill>
                            <a:sysClr val="windowText" lastClr="000000"/>
                          </a:solidFill>
                          <a:effectLst/>
                        </a:rPr>
                        <a:t>н</a:t>
                      </a:r>
                      <a:endParaRPr lang="ru-RU" sz="4400" b="1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solidFill>
                            <a:sysClr val="windowText" lastClr="000000"/>
                          </a:solidFill>
                          <a:effectLst/>
                        </a:rPr>
                        <a:t>ы</a:t>
                      </a:r>
                      <a:endParaRPr lang="ru-RU" sz="4400" b="1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92051492"/>
                  </a:ext>
                </a:extLst>
              </a:tr>
              <a:tr h="8352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solidFill>
                            <a:sysClr val="windowText" lastClr="000000"/>
                          </a:solidFill>
                          <a:effectLst/>
                        </a:rPr>
                        <a:t>ы</a:t>
                      </a:r>
                      <a:endParaRPr lang="ru-RU" sz="4400" b="1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solidFill>
                            <a:sysClr val="windowText" lastClr="000000"/>
                          </a:solidFill>
                          <a:effectLst/>
                        </a:rPr>
                        <a:t>в</a:t>
                      </a:r>
                      <a:endParaRPr lang="ru-RU" sz="4400" b="1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solidFill>
                            <a:sysClr val="windowText" lastClr="000000"/>
                          </a:solidFill>
                          <a:effectLst/>
                        </a:rPr>
                        <a:t>о</a:t>
                      </a:r>
                      <a:endParaRPr lang="ru-RU" sz="4400" b="1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solidFill>
                            <a:sysClr val="windowText" lastClr="000000"/>
                          </a:solidFill>
                          <a:effectLst/>
                        </a:rPr>
                        <a:t>д</a:t>
                      </a:r>
                      <a:endParaRPr lang="ru-RU" sz="4400" b="1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solidFill>
                            <a:sysClr val="windowText" lastClr="000000"/>
                          </a:solidFill>
                          <a:effectLst/>
                        </a:rPr>
                        <a:t>з</a:t>
                      </a:r>
                      <a:endParaRPr lang="ru-RU" sz="4400" b="1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solidFill>
                            <a:sysClr val="windowText" lastClr="000000"/>
                          </a:solidFill>
                          <a:effectLst/>
                        </a:rPr>
                        <a:t>в</a:t>
                      </a:r>
                      <a:endParaRPr lang="ru-RU" sz="4400" b="1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solidFill>
                            <a:sysClr val="windowText" lastClr="000000"/>
                          </a:solidFill>
                          <a:effectLst/>
                        </a:rPr>
                        <a:t>е</a:t>
                      </a:r>
                      <a:endParaRPr lang="ru-RU" sz="4400" b="1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solidFill>
                            <a:sysClr val="windowText" lastClr="000000"/>
                          </a:solidFill>
                          <a:effectLst/>
                        </a:rPr>
                        <a:t>с</a:t>
                      </a:r>
                      <a:endParaRPr lang="ru-RU" sz="4400" b="1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solidFill>
                            <a:sysClr val="windowText" lastClr="000000"/>
                          </a:solidFill>
                          <a:effectLst/>
                        </a:rPr>
                        <a:t>ь</a:t>
                      </a:r>
                      <a:endParaRPr lang="ru-RU" sz="4400" b="1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solidFill>
                            <a:sysClr val="windowText" lastClr="000000"/>
                          </a:solidFill>
                          <a:effectLst/>
                        </a:rPr>
                        <a:t>т</a:t>
                      </a:r>
                      <a:endParaRPr lang="ru-RU" sz="4400" b="1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0528283"/>
                  </a:ext>
                </a:extLst>
              </a:tr>
              <a:tr h="8352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solidFill>
                            <a:sysClr val="windowText" lastClr="000000"/>
                          </a:solidFill>
                          <a:effectLst/>
                        </a:rPr>
                        <a:t>н</a:t>
                      </a:r>
                      <a:endParaRPr lang="ru-RU" sz="4400" b="1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solidFill>
                            <a:sysClr val="windowText" lastClr="000000"/>
                          </a:solidFill>
                          <a:effectLst/>
                        </a:rPr>
                        <a:t>ы</a:t>
                      </a:r>
                      <a:endParaRPr lang="ru-RU" sz="4400" b="1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solidFill>
                            <a:sysClr val="windowText" lastClr="000000"/>
                          </a:solidFill>
                          <a:effectLst/>
                        </a:rPr>
                        <a:t>н</a:t>
                      </a:r>
                      <a:endParaRPr lang="ru-RU" sz="4400" b="1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4400" b="1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4400" b="1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solidFill>
                            <a:sysClr val="windowText" lastClr="000000"/>
                          </a:solidFill>
                          <a:effectLst/>
                        </a:rPr>
                        <a:t>г</a:t>
                      </a:r>
                      <a:endParaRPr lang="ru-RU" sz="4400" b="1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solidFill>
                            <a:sysClr val="windowText" lastClr="000000"/>
                          </a:solidFill>
                          <a:effectLst/>
                        </a:rPr>
                        <a:t>ö</a:t>
                      </a:r>
                      <a:endParaRPr lang="ru-RU" sz="4400" b="1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solidFill>
                            <a:sysClr val="windowText" lastClr="000000"/>
                          </a:solidFill>
                          <a:effectLst/>
                        </a:rPr>
                        <a:t>г</a:t>
                      </a:r>
                      <a:endParaRPr lang="ru-RU" sz="4400" b="1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solidFill>
                            <a:sysClr val="windowText" lastClr="000000"/>
                          </a:solidFill>
                          <a:effectLst/>
                        </a:rPr>
                        <a:t>ö</a:t>
                      </a:r>
                      <a:endParaRPr lang="ru-RU" sz="4400" b="1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solidFill>
                            <a:sysClr val="windowText" lastClr="000000"/>
                          </a:solidFill>
                          <a:effectLst/>
                        </a:rPr>
                        <a:t>р</a:t>
                      </a:r>
                      <a:endParaRPr lang="ru-RU" sz="44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40719227"/>
                  </a:ext>
                </a:extLst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76C719-C37C-48A3-8FF8-EB77FACFA96E}" type="datetime1">
              <a:rPr lang="ru-RU" smtClean="0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ED7A8-CFFD-4D3D-AB5F-B462DFD1FA1D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36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</a:t>
            </a:r>
            <a:r>
              <a:rPr lang="ru-RU" sz="3600" dirty="0" err="1" smtClean="0"/>
              <a:t>Корсь</a:t>
            </a:r>
            <a:r>
              <a:rPr lang="ru-RU" sz="3600" dirty="0" smtClean="0"/>
              <a:t>  </a:t>
            </a:r>
            <a:r>
              <a:rPr lang="ru-RU" sz="3600" dirty="0" err="1" smtClean="0"/>
              <a:t>кывбӧръяс.</a:t>
            </a:r>
            <a:r>
              <a:rPr lang="ru-RU" sz="3600" dirty="0" smtClean="0"/>
              <a:t> </a:t>
            </a:r>
            <a:r>
              <a:rPr lang="ru-RU" sz="3600" dirty="0" err="1" smtClean="0"/>
              <a:t>Коді</a:t>
            </a:r>
            <a:r>
              <a:rPr lang="ru-RU" sz="3600" dirty="0" smtClean="0"/>
              <a:t> </a:t>
            </a:r>
            <a:r>
              <a:rPr lang="ru-RU" sz="3600" dirty="0" err="1" smtClean="0"/>
              <a:t>унджык</a:t>
            </a:r>
            <a:r>
              <a:rPr lang="ru-RU" sz="3600" dirty="0" smtClean="0"/>
              <a:t>.</a:t>
            </a:r>
            <a:br>
              <a:rPr lang="ru-RU" sz="3600" dirty="0" smtClean="0"/>
            </a:br>
            <a:r>
              <a:rPr lang="ru-RU" sz="3600" dirty="0" smtClean="0"/>
              <a:t>Найди послелоги. Кто больше.</a:t>
            </a:r>
            <a:endParaRPr lang="ru-RU" sz="36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9235239"/>
              </p:ext>
            </p:extLst>
          </p:nvPr>
        </p:nvGraphicFramePr>
        <p:xfrm>
          <a:off x="683570" y="1772814"/>
          <a:ext cx="7704854" cy="41764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4244">
                  <a:extLst>
                    <a:ext uri="{9D8B030D-6E8A-4147-A177-3AD203B41FA5}">
                      <a16:colId xmlns:a16="http://schemas.microsoft.com/office/drawing/2014/main" xmlns="" val="4134545727"/>
                    </a:ext>
                  </a:extLst>
                </a:gridCol>
                <a:gridCol w="755198">
                  <a:extLst>
                    <a:ext uri="{9D8B030D-6E8A-4147-A177-3AD203B41FA5}">
                      <a16:colId xmlns:a16="http://schemas.microsoft.com/office/drawing/2014/main" xmlns="" val="2550929976"/>
                    </a:ext>
                  </a:extLst>
                </a:gridCol>
                <a:gridCol w="785773">
                  <a:extLst>
                    <a:ext uri="{9D8B030D-6E8A-4147-A177-3AD203B41FA5}">
                      <a16:colId xmlns:a16="http://schemas.microsoft.com/office/drawing/2014/main" xmlns="" val="1472124825"/>
                    </a:ext>
                  </a:extLst>
                </a:gridCol>
                <a:gridCol w="750612">
                  <a:extLst>
                    <a:ext uri="{9D8B030D-6E8A-4147-A177-3AD203B41FA5}">
                      <a16:colId xmlns:a16="http://schemas.microsoft.com/office/drawing/2014/main" xmlns="" val="1520207296"/>
                    </a:ext>
                  </a:extLst>
                </a:gridCol>
                <a:gridCol w="782715">
                  <a:extLst>
                    <a:ext uri="{9D8B030D-6E8A-4147-A177-3AD203B41FA5}">
                      <a16:colId xmlns:a16="http://schemas.microsoft.com/office/drawing/2014/main" xmlns="" val="857927763"/>
                    </a:ext>
                  </a:extLst>
                </a:gridCol>
                <a:gridCol w="782715">
                  <a:extLst>
                    <a:ext uri="{9D8B030D-6E8A-4147-A177-3AD203B41FA5}">
                      <a16:colId xmlns:a16="http://schemas.microsoft.com/office/drawing/2014/main" xmlns="" val="1184864493"/>
                    </a:ext>
                  </a:extLst>
                </a:gridCol>
                <a:gridCol w="782715">
                  <a:extLst>
                    <a:ext uri="{9D8B030D-6E8A-4147-A177-3AD203B41FA5}">
                      <a16:colId xmlns:a16="http://schemas.microsoft.com/office/drawing/2014/main" xmlns="" val="1226939732"/>
                    </a:ext>
                  </a:extLst>
                </a:gridCol>
                <a:gridCol w="747555">
                  <a:extLst>
                    <a:ext uri="{9D8B030D-6E8A-4147-A177-3AD203B41FA5}">
                      <a16:colId xmlns:a16="http://schemas.microsoft.com/office/drawing/2014/main" xmlns="" val="2459845748"/>
                    </a:ext>
                  </a:extLst>
                </a:gridCol>
                <a:gridCol w="782715">
                  <a:extLst>
                    <a:ext uri="{9D8B030D-6E8A-4147-A177-3AD203B41FA5}">
                      <a16:colId xmlns:a16="http://schemas.microsoft.com/office/drawing/2014/main" xmlns="" val="2311088239"/>
                    </a:ext>
                  </a:extLst>
                </a:gridCol>
                <a:gridCol w="750612">
                  <a:extLst>
                    <a:ext uri="{9D8B030D-6E8A-4147-A177-3AD203B41FA5}">
                      <a16:colId xmlns:a16="http://schemas.microsoft.com/office/drawing/2014/main" xmlns="" val="2545519853"/>
                    </a:ext>
                  </a:extLst>
                </a:gridCol>
              </a:tblGrid>
              <a:tr h="8352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solidFill>
                            <a:sysClr val="windowText" lastClr="000000"/>
                          </a:solidFill>
                          <a:effectLst/>
                        </a:rPr>
                        <a:t>в</a:t>
                      </a:r>
                      <a:endParaRPr lang="ru-RU" sz="44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solidFill>
                            <a:sysClr val="windowText" lastClr="000000"/>
                          </a:solidFill>
                          <a:effectLst/>
                        </a:rPr>
                        <a:t>д</a:t>
                      </a:r>
                      <a:endParaRPr lang="ru-RU" sz="44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 err="1">
                          <a:solidFill>
                            <a:sysClr val="windowText" lastClr="000000"/>
                          </a:solidFill>
                          <a:effectLst/>
                        </a:rPr>
                        <a:t>ы</a:t>
                      </a:r>
                      <a:endParaRPr lang="ru-RU" sz="44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 err="1">
                          <a:solidFill>
                            <a:sysClr val="windowText" lastClr="000000"/>
                          </a:solidFill>
                          <a:effectLst/>
                        </a:rPr>
                        <a:t>н</a:t>
                      </a:r>
                      <a:endParaRPr lang="ru-RU" sz="44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 err="1">
                          <a:solidFill>
                            <a:sysClr val="windowText" lastClr="000000"/>
                          </a:solidFill>
                          <a:effectLst/>
                        </a:rPr>
                        <a:t>н</a:t>
                      </a:r>
                      <a:endParaRPr lang="ru-RU" sz="44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 err="1">
                          <a:solidFill>
                            <a:sysClr val="windowText" lastClr="000000"/>
                          </a:solidFill>
                          <a:effectLst/>
                        </a:rPr>
                        <a:t>ы</a:t>
                      </a:r>
                      <a:endParaRPr lang="ru-RU" sz="44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solidFill>
                            <a:sysClr val="windowText" lastClr="000000"/>
                          </a:solidFill>
                          <a:effectLst/>
                        </a:rPr>
                        <a:t>у</a:t>
                      </a:r>
                      <a:endParaRPr lang="ru-RU" sz="44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solidFill>
                            <a:sysClr val="windowText" lastClr="000000"/>
                          </a:solidFill>
                          <a:effectLst/>
                        </a:rPr>
                        <a:t>л</a:t>
                      </a:r>
                      <a:endParaRPr lang="ru-RU" sz="44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 err="1">
                          <a:solidFill>
                            <a:sysClr val="windowText" lastClr="000000"/>
                          </a:solidFill>
                          <a:effectLst/>
                        </a:rPr>
                        <a:t>ы</a:t>
                      </a:r>
                      <a:endParaRPr lang="ru-RU" sz="44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 err="1">
                          <a:solidFill>
                            <a:sysClr val="windowText" lastClr="000000"/>
                          </a:solidFill>
                          <a:effectLst/>
                        </a:rPr>
                        <a:t>н</a:t>
                      </a:r>
                      <a:endParaRPr lang="ru-RU" sz="44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81158432"/>
                  </a:ext>
                </a:extLst>
              </a:tr>
              <a:tr h="8352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solidFill>
                            <a:sysClr val="windowText" lastClr="000000"/>
                          </a:solidFill>
                          <a:effectLst/>
                        </a:rPr>
                        <a:t>ы</a:t>
                      </a:r>
                      <a:endParaRPr lang="ru-RU" sz="4400" b="1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solidFill>
                            <a:sysClr val="windowText" lastClr="000000"/>
                          </a:solidFill>
                          <a:effectLst/>
                        </a:rPr>
                        <a:t>о</a:t>
                      </a:r>
                      <a:endParaRPr lang="ru-RU" sz="44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 err="1">
                          <a:solidFill>
                            <a:sysClr val="windowText" lastClr="000000"/>
                          </a:solidFill>
                          <a:effectLst/>
                        </a:rPr>
                        <a:t>р</a:t>
                      </a:r>
                      <a:endParaRPr lang="ru-RU" sz="44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 err="1">
                          <a:solidFill>
                            <a:sysClr val="windowText" lastClr="000000"/>
                          </a:solidFill>
                          <a:effectLst/>
                        </a:rPr>
                        <a:t>ш</a:t>
                      </a:r>
                      <a:endParaRPr lang="ru-RU" sz="44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 err="1">
                          <a:solidFill>
                            <a:sysClr val="windowText" lastClr="000000"/>
                          </a:solidFill>
                          <a:effectLst/>
                        </a:rPr>
                        <a:t>ö</a:t>
                      </a:r>
                      <a:endParaRPr lang="ru-RU" sz="44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 err="1">
                          <a:solidFill>
                            <a:sysClr val="windowText" lastClr="000000"/>
                          </a:solidFill>
                          <a:effectLst/>
                        </a:rPr>
                        <a:t>р</a:t>
                      </a:r>
                      <a:endParaRPr lang="ru-RU" sz="44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 err="1">
                          <a:solidFill>
                            <a:sysClr val="windowText" lastClr="000000"/>
                          </a:solidFill>
                          <a:effectLst/>
                        </a:rPr>
                        <a:t>ы</a:t>
                      </a:r>
                      <a:endParaRPr lang="ru-RU" sz="44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solidFill>
                            <a:sysClr val="windowText" lastClr="000000"/>
                          </a:solidFill>
                          <a:effectLst/>
                        </a:rPr>
                        <a:t>к</a:t>
                      </a:r>
                      <a:endParaRPr lang="ru-RU" sz="4400" b="1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solidFill>
                            <a:sysClr val="windowText" lastClr="000000"/>
                          </a:solidFill>
                          <a:effectLst/>
                        </a:rPr>
                        <a:t>о</a:t>
                      </a:r>
                      <a:endParaRPr lang="ru-RU" sz="44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solidFill>
                            <a:sysClr val="windowText" lastClr="000000"/>
                          </a:solidFill>
                          <a:effectLst/>
                        </a:rPr>
                        <a:t>б</a:t>
                      </a:r>
                      <a:endParaRPr lang="ru-RU" sz="44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9835889"/>
                  </a:ext>
                </a:extLst>
              </a:tr>
              <a:tr h="8352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solidFill>
                            <a:sysClr val="windowText" lastClr="000000"/>
                          </a:solidFill>
                          <a:effectLst/>
                        </a:rPr>
                        <a:t>л</a:t>
                      </a:r>
                      <a:endParaRPr lang="ru-RU" sz="4400" b="1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solidFill>
                            <a:sysClr val="windowText" lastClr="000000"/>
                          </a:solidFill>
                          <a:effectLst/>
                        </a:rPr>
                        <a:t>с</a:t>
                      </a:r>
                      <a:endParaRPr lang="ru-RU" sz="44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solidFill>
                            <a:sysClr val="windowText" lastClr="000000"/>
                          </a:solidFill>
                          <a:effectLst/>
                        </a:rPr>
                        <a:t>а</a:t>
                      </a:r>
                      <a:endParaRPr lang="ru-RU" sz="44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 err="1">
                          <a:solidFill>
                            <a:sysClr val="windowText" lastClr="000000"/>
                          </a:solidFill>
                          <a:effectLst/>
                        </a:rPr>
                        <a:t>й</a:t>
                      </a:r>
                      <a:endParaRPr lang="ru-RU" sz="44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 err="1">
                          <a:solidFill>
                            <a:sysClr val="windowText" lastClr="000000"/>
                          </a:solidFill>
                          <a:effectLst/>
                        </a:rPr>
                        <a:t>ы</a:t>
                      </a:r>
                      <a:endParaRPr lang="ru-RU" sz="44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 err="1">
                          <a:solidFill>
                            <a:sysClr val="windowText" lastClr="000000"/>
                          </a:solidFill>
                          <a:effectLst/>
                        </a:rPr>
                        <a:t>н</a:t>
                      </a:r>
                      <a:endParaRPr lang="ru-RU" sz="44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 err="1">
                          <a:solidFill>
                            <a:sysClr val="windowText" lastClr="000000"/>
                          </a:solidFill>
                          <a:effectLst/>
                        </a:rPr>
                        <a:t>н</a:t>
                      </a:r>
                      <a:endParaRPr lang="ru-RU" sz="44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endParaRPr lang="ru-RU" sz="4400" b="1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 err="1">
                          <a:solidFill>
                            <a:sysClr val="windowText" lastClr="000000"/>
                          </a:solidFill>
                          <a:effectLst/>
                        </a:rPr>
                        <a:t>н</a:t>
                      </a:r>
                      <a:endParaRPr lang="ru-RU" sz="44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solidFill>
                            <a:sysClr val="windowText" lastClr="000000"/>
                          </a:solidFill>
                          <a:effectLst/>
                        </a:rPr>
                        <a:t>ы</a:t>
                      </a:r>
                      <a:endParaRPr lang="ru-RU" sz="4400" b="1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92051492"/>
                  </a:ext>
                </a:extLst>
              </a:tr>
              <a:tr h="8352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>
                          <a:solidFill>
                            <a:sysClr val="windowText" lastClr="000000"/>
                          </a:solidFill>
                          <a:effectLst/>
                        </a:rPr>
                        <a:t>ы</a:t>
                      </a:r>
                      <a:endParaRPr lang="ru-RU" sz="4400" b="1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solidFill>
                            <a:sysClr val="windowText" lastClr="000000"/>
                          </a:solidFill>
                          <a:effectLst/>
                        </a:rPr>
                        <a:t>в</a:t>
                      </a:r>
                      <a:endParaRPr lang="ru-RU" sz="44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solidFill>
                            <a:sysClr val="windowText" lastClr="000000"/>
                          </a:solidFill>
                          <a:effectLst/>
                        </a:rPr>
                        <a:t>о</a:t>
                      </a:r>
                      <a:endParaRPr lang="ru-RU" sz="44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 err="1">
                          <a:solidFill>
                            <a:sysClr val="windowText" lastClr="000000"/>
                          </a:solidFill>
                          <a:effectLst/>
                        </a:rPr>
                        <a:t>д</a:t>
                      </a:r>
                      <a:endParaRPr lang="ru-RU" sz="44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 err="1">
                          <a:solidFill>
                            <a:sysClr val="windowText" lastClr="000000"/>
                          </a:solidFill>
                          <a:effectLst/>
                        </a:rPr>
                        <a:t>з</a:t>
                      </a:r>
                      <a:endParaRPr lang="ru-RU" sz="44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solidFill>
                            <a:sysClr val="windowText" lastClr="000000"/>
                          </a:solidFill>
                          <a:effectLst/>
                        </a:rPr>
                        <a:t>в</a:t>
                      </a:r>
                      <a:endParaRPr lang="ru-RU" sz="44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solidFill>
                            <a:sysClr val="windowText" lastClr="000000"/>
                          </a:solidFill>
                          <a:effectLst/>
                        </a:rPr>
                        <a:t>е</a:t>
                      </a:r>
                      <a:endParaRPr lang="ru-RU" sz="44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solidFill>
                            <a:sysClr val="windowText" lastClr="000000"/>
                          </a:solidFill>
                          <a:effectLst/>
                        </a:rPr>
                        <a:t>с</a:t>
                      </a:r>
                      <a:endParaRPr lang="ru-RU" sz="44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 err="1">
                          <a:solidFill>
                            <a:sysClr val="windowText" lastClr="000000"/>
                          </a:solidFill>
                          <a:effectLst/>
                        </a:rPr>
                        <a:t>ь</a:t>
                      </a:r>
                      <a:endParaRPr lang="ru-RU" sz="44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solidFill>
                            <a:sysClr val="windowText" lastClr="000000"/>
                          </a:solidFill>
                          <a:effectLst/>
                        </a:rPr>
                        <a:t>т</a:t>
                      </a:r>
                      <a:endParaRPr lang="ru-RU" sz="44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20528283"/>
                  </a:ext>
                </a:extLst>
              </a:tr>
              <a:tr h="8352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 err="1">
                          <a:solidFill>
                            <a:sysClr val="windowText" lastClr="000000"/>
                          </a:solidFill>
                          <a:effectLst/>
                        </a:rPr>
                        <a:t>н</a:t>
                      </a:r>
                      <a:endParaRPr lang="ru-RU" sz="44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44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44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r>
                        <a:rPr lang="ru-RU" sz="4400" b="1" dirty="0" err="1" smtClean="0">
                          <a:solidFill>
                            <a:sysClr val="windowText" lastClr="000000"/>
                          </a:solidFill>
                          <a:effectLst/>
                        </a:rPr>
                        <a:t>н</a:t>
                      </a:r>
                      <a:endParaRPr lang="ru-RU" sz="44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solidFill>
                            <a:sysClr val="windowText" lastClr="000000"/>
                          </a:solidFill>
                          <a:effectLst/>
                        </a:rPr>
                        <a:t> </a:t>
                      </a:r>
                      <a:r>
                        <a:rPr lang="ru-RU" sz="4400" b="1" dirty="0" err="1" smtClean="0">
                          <a:solidFill>
                            <a:sysClr val="windowText" lastClr="000000"/>
                          </a:solidFill>
                          <a:effectLst/>
                        </a:rPr>
                        <a:t>ы</a:t>
                      </a:r>
                      <a:endParaRPr lang="ru-RU" sz="44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solidFill>
                            <a:sysClr val="windowText" lastClr="000000"/>
                          </a:solidFill>
                          <a:effectLst/>
                        </a:rPr>
                        <a:t>г</a:t>
                      </a:r>
                      <a:endParaRPr lang="ru-RU" sz="44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 err="1">
                          <a:solidFill>
                            <a:sysClr val="windowText" lastClr="000000"/>
                          </a:solidFill>
                          <a:effectLst/>
                        </a:rPr>
                        <a:t>ö</a:t>
                      </a:r>
                      <a:endParaRPr lang="ru-RU" sz="44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solidFill>
                            <a:sysClr val="windowText" lastClr="000000"/>
                          </a:solidFill>
                          <a:effectLst/>
                        </a:rPr>
                        <a:t>г</a:t>
                      </a:r>
                      <a:endParaRPr lang="ru-RU" sz="44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 err="1">
                          <a:solidFill>
                            <a:sysClr val="windowText" lastClr="000000"/>
                          </a:solidFill>
                          <a:effectLst/>
                        </a:rPr>
                        <a:t>ö</a:t>
                      </a:r>
                      <a:endParaRPr lang="ru-RU" sz="44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4400" b="1" dirty="0">
                          <a:solidFill>
                            <a:sysClr val="windowText" lastClr="000000"/>
                          </a:solidFill>
                          <a:effectLst/>
                        </a:rPr>
                        <a:t>р</a:t>
                      </a:r>
                      <a:endParaRPr lang="ru-RU" sz="4400" b="1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40719227"/>
                  </a:ext>
                </a:extLst>
              </a:tr>
            </a:tbl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76C719-C37C-48A3-8FF8-EB77FACFA96E}" type="datetime1">
              <a:rPr lang="ru-RU" smtClean="0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ED7A8-CFFD-4D3D-AB5F-B462DFD1FA1D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36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dirty="0" smtClean="0"/>
              <a:t>Разгадай кроссворд.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76C719-C37C-48A3-8FF8-EB77FACFA96E}" type="datetime1">
              <a:rPr lang="ru-RU" smtClean="0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ED7A8-CFFD-4D3D-AB5F-B462DFD1FA1D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9266529"/>
              </p:ext>
            </p:extLst>
          </p:nvPr>
        </p:nvGraphicFramePr>
        <p:xfrm>
          <a:off x="827581" y="908719"/>
          <a:ext cx="7859220" cy="56886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3948">
                  <a:extLst>
                    <a:ext uri="{9D8B030D-6E8A-4147-A177-3AD203B41FA5}">
                      <a16:colId xmlns:a16="http://schemas.microsoft.com/office/drawing/2014/main" xmlns="" val="2848292682"/>
                    </a:ext>
                  </a:extLst>
                </a:gridCol>
                <a:gridCol w="523948">
                  <a:extLst>
                    <a:ext uri="{9D8B030D-6E8A-4147-A177-3AD203B41FA5}">
                      <a16:colId xmlns:a16="http://schemas.microsoft.com/office/drawing/2014/main" xmlns="" val="4063136445"/>
                    </a:ext>
                  </a:extLst>
                </a:gridCol>
                <a:gridCol w="523948">
                  <a:extLst>
                    <a:ext uri="{9D8B030D-6E8A-4147-A177-3AD203B41FA5}">
                      <a16:colId xmlns:a16="http://schemas.microsoft.com/office/drawing/2014/main" xmlns="" val="3777270727"/>
                    </a:ext>
                  </a:extLst>
                </a:gridCol>
                <a:gridCol w="523948">
                  <a:extLst>
                    <a:ext uri="{9D8B030D-6E8A-4147-A177-3AD203B41FA5}">
                      <a16:colId xmlns:a16="http://schemas.microsoft.com/office/drawing/2014/main" xmlns="" val="1502940987"/>
                    </a:ext>
                  </a:extLst>
                </a:gridCol>
                <a:gridCol w="523948">
                  <a:extLst>
                    <a:ext uri="{9D8B030D-6E8A-4147-A177-3AD203B41FA5}">
                      <a16:colId xmlns:a16="http://schemas.microsoft.com/office/drawing/2014/main" xmlns="" val="55824535"/>
                    </a:ext>
                  </a:extLst>
                </a:gridCol>
                <a:gridCol w="523948">
                  <a:extLst>
                    <a:ext uri="{9D8B030D-6E8A-4147-A177-3AD203B41FA5}">
                      <a16:colId xmlns:a16="http://schemas.microsoft.com/office/drawing/2014/main" xmlns="" val="1910092950"/>
                    </a:ext>
                  </a:extLst>
                </a:gridCol>
                <a:gridCol w="523948">
                  <a:extLst>
                    <a:ext uri="{9D8B030D-6E8A-4147-A177-3AD203B41FA5}">
                      <a16:colId xmlns:a16="http://schemas.microsoft.com/office/drawing/2014/main" xmlns="" val="865625871"/>
                    </a:ext>
                  </a:extLst>
                </a:gridCol>
                <a:gridCol w="523948">
                  <a:extLst>
                    <a:ext uri="{9D8B030D-6E8A-4147-A177-3AD203B41FA5}">
                      <a16:colId xmlns:a16="http://schemas.microsoft.com/office/drawing/2014/main" xmlns="" val="1085700006"/>
                    </a:ext>
                  </a:extLst>
                </a:gridCol>
                <a:gridCol w="523948">
                  <a:extLst>
                    <a:ext uri="{9D8B030D-6E8A-4147-A177-3AD203B41FA5}">
                      <a16:colId xmlns:a16="http://schemas.microsoft.com/office/drawing/2014/main" xmlns="" val="4272879122"/>
                    </a:ext>
                  </a:extLst>
                </a:gridCol>
                <a:gridCol w="523948">
                  <a:extLst>
                    <a:ext uri="{9D8B030D-6E8A-4147-A177-3AD203B41FA5}">
                      <a16:colId xmlns:a16="http://schemas.microsoft.com/office/drawing/2014/main" xmlns="" val="2478007115"/>
                    </a:ext>
                  </a:extLst>
                </a:gridCol>
                <a:gridCol w="523948">
                  <a:extLst>
                    <a:ext uri="{9D8B030D-6E8A-4147-A177-3AD203B41FA5}">
                      <a16:colId xmlns:a16="http://schemas.microsoft.com/office/drawing/2014/main" xmlns="" val="1291523809"/>
                    </a:ext>
                  </a:extLst>
                </a:gridCol>
                <a:gridCol w="523948">
                  <a:extLst>
                    <a:ext uri="{9D8B030D-6E8A-4147-A177-3AD203B41FA5}">
                      <a16:colId xmlns:a16="http://schemas.microsoft.com/office/drawing/2014/main" xmlns="" val="1413025329"/>
                    </a:ext>
                  </a:extLst>
                </a:gridCol>
                <a:gridCol w="523948">
                  <a:extLst>
                    <a:ext uri="{9D8B030D-6E8A-4147-A177-3AD203B41FA5}">
                      <a16:colId xmlns:a16="http://schemas.microsoft.com/office/drawing/2014/main" xmlns="" val="4272119646"/>
                    </a:ext>
                  </a:extLst>
                </a:gridCol>
                <a:gridCol w="523948">
                  <a:extLst>
                    <a:ext uri="{9D8B030D-6E8A-4147-A177-3AD203B41FA5}">
                      <a16:colId xmlns:a16="http://schemas.microsoft.com/office/drawing/2014/main" xmlns="" val="735182120"/>
                    </a:ext>
                  </a:extLst>
                </a:gridCol>
                <a:gridCol w="523948">
                  <a:extLst>
                    <a:ext uri="{9D8B030D-6E8A-4147-A177-3AD203B41FA5}">
                      <a16:colId xmlns:a16="http://schemas.microsoft.com/office/drawing/2014/main" xmlns="" val="1200796315"/>
                    </a:ext>
                  </a:extLst>
                </a:gridCol>
              </a:tblGrid>
              <a:tr h="4063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 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 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 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 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 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 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 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 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 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 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 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 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 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 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03650762"/>
                  </a:ext>
                </a:extLst>
              </a:tr>
              <a:tr h="4063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т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у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и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с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 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 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 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 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 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 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 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 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 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 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5811049"/>
                  </a:ext>
                </a:extLst>
              </a:tr>
              <a:tr h="4063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 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 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 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 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effectLst/>
                        </a:rPr>
                        <a:t>ю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 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 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 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 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 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 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 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3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 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 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6236936"/>
                  </a:ext>
                </a:extLst>
              </a:tr>
              <a:tr h="4063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 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 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 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 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м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 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 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 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 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 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 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 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effectLst/>
                        </a:rPr>
                        <a:t>ӧ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 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2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9955018"/>
                  </a:ext>
                </a:extLst>
              </a:tr>
              <a:tr h="4063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 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 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 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 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effectLst/>
                        </a:rPr>
                        <a:t>ӧ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 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 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5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 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1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л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а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б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и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ч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3957116"/>
                  </a:ext>
                </a:extLst>
              </a:tr>
              <a:tr h="4063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 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 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 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6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effectLst/>
                        </a:rPr>
                        <a:t>д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ж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а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д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ж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 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 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 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р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 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у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17330980"/>
                  </a:ext>
                </a:extLst>
              </a:tr>
              <a:tr h="4063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 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 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 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 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 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 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 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ж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 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 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 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 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а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 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г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0778373"/>
                  </a:ext>
                </a:extLst>
              </a:tr>
              <a:tr h="4063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 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 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 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 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 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4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effectLst/>
                        </a:rPr>
                        <a:t>п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о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с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в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о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effectLst/>
                        </a:rPr>
                        <a:t>д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effectLst/>
                        </a:rPr>
                        <a:t>з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 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у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1757388"/>
                  </a:ext>
                </a:extLst>
              </a:tr>
              <a:tr h="4063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 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 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 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 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 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 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 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д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 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 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 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 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 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 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effectLst/>
                        </a:rPr>
                        <a:t>н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1767084"/>
                  </a:ext>
                </a:extLst>
              </a:tr>
              <a:tr h="4063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 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 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 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 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 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 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 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ж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 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 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 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 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 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 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 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6907243"/>
                  </a:ext>
                </a:extLst>
              </a:tr>
              <a:tr h="4063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 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 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 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 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 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 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 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д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 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 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 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 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 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 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 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10017531"/>
                  </a:ext>
                </a:extLst>
              </a:tr>
              <a:tr h="4063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 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 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10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п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а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ч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ч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ӧ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err="1">
                          <a:effectLst/>
                        </a:rPr>
                        <a:t>р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 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 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 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 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 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 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8042431"/>
                  </a:ext>
                </a:extLst>
              </a:tr>
              <a:tr h="4063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 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 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 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 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 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 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 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р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 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 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 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 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 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 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 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7394733"/>
                  </a:ext>
                </a:extLst>
              </a:tr>
              <a:tr h="4063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 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 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 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 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 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9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п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а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ч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 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 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</a:rPr>
                        <a:t> 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 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 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 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12821235"/>
                  </a:ext>
                </a:extLst>
              </a:tr>
            </a:tbl>
          </a:graphicData>
        </a:graphic>
      </p:graphicFrame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-6013177" y="149849"/>
            <a:ext cx="2255550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Разгадай кроссворд.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41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24136"/>
          </a:xfrm>
        </p:spPr>
        <p:txBody>
          <a:bodyPr/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      Игры для обучения аудированию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1571612"/>
            <a:ext cx="5929354" cy="4881724"/>
          </a:xfrm>
        </p:spPr>
        <p:txBody>
          <a:bodyPr/>
          <a:lstStyle/>
          <a:p>
            <a:r>
              <a:rPr lang="ru-RU" sz="2800" b="1" i="1" dirty="0" smtClean="0"/>
              <a:t>Цепочка. «</a:t>
            </a:r>
            <a:r>
              <a:rPr lang="ru-RU" sz="2800" b="1" i="1" dirty="0" err="1" smtClean="0"/>
              <a:t>Сёян-юан</a:t>
            </a:r>
            <a:r>
              <a:rPr lang="ru-RU" sz="2800" b="1" i="1" dirty="0" smtClean="0"/>
              <a:t>»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Формируются две команды. Представитель первой команды называет слово, ученики из второй команды должны придумать слово на букву, которой заканчивается слово, названное первой командой, и т. д. Выигрывает команда, которая последней назовет слово. Например</a:t>
            </a:r>
            <a:r>
              <a:rPr lang="en-US" sz="2800" dirty="0" smtClean="0"/>
              <a:t>:</a:t>
            </a:r>
            <a:r>
              <a:rPr lang="ru-RU" sz="2800" dirty="0" smtClean="0"/>
              <a:t> рок, кисель, </a:t>
            </a:r>
            <a:r>
              <a:rPr lang="ru-RU" sz="2800" dirty="0" err="1" smtClean="0"/>
              <a:t>лымвый</a:t>
            </a:r>
            <a:r>
              <a:rPr lang="ru-RU" sz="2800" dirty="0" smtClean="0"/>
              <a:t>, </a:t>
            </a:r>
            <a:r>
              <a:rPr lang="ru-RU" sz="2800" dirty="0" err="1" smtClean="0"/>
              <a:t>йӧв, вотӧс, </a:t>
            </a:r>
            <a:r>
              <a:rPr lang="ru-RU" sz="2800" dirty="0" smtClean="0"/>
              <a:t>сир….</a:t>
            </a:r>
            <a:endParaRPr lang="ru-RU" sz="2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76C719-C37C-48A3-8FF8-EB77FACFA96E}" type="datetime1">
              <a:rPr lang="ru-RU" smtClean="0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ED7A8-CFFD-4D3D-AB5F-B462DFD1FA1D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755576" y="442237"/>
            <a:ext cx="7772400" cy="5429288"/>
          </a:xfrm>
        </p:spPr>
        <p:txBody>
          <a:bodyPr/>
          <a:lstStyle/>
          <a:p>
            <a:pPr algn="r"/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ИГРОВЫЕ ТЕХНОЛОГИИ </a:t>
            </a:r>
            <a:br>
              <a:rPr lang="ru-RU" sz="32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3200" b="1" i="1" dirty="0" smtClean="0">
                <a:latin typeface="Arial" pitchFamily="34" charset="0"/>
                <a:cs typeface="Arial" pitchFamily="34" charset="0"/>
              </a:rPr>
              <a:t>НА УРОКАХ КОМИ ЯЗЫКА </a:t>
            </a: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2800" b="1" i="1" dirty="0">
                <a:latin typeface="Arial" pitchFamily="34" charset="0"/>
                <a:cs typeface="Arial" pitchFamily="34" charset="0"/>
              </a:rPr>
              <a:t/>
            </a:r>
            <a:br>
              <a:rPr lang="ru-RU" sz="2800" b="1" i="1" dirty="0">
                <a:latin typeface="Arial" pitchFamily="34" charset="0"/>
                <a:cs typeface="Arial" pitchFamily="34" charset="0"/>
              </a:rPr>
            </a:br>
            <a:r>
              <a:rPr lang="ru-RU" sz="2800" b="1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8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Королев </a:t>
            </a: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В.М., </a:t>
            </a:r>
            <a:r>
              <a:rPr lang="ru-RU" sz="1400" b="1" i="1" dirty="0" err="1" smtClean="0">
                <a:latin typeface="Arial" pitchFamily="34" charset="0"/>
                <a:cs typeface="Arial" pitchFamily="34" charset="0"/>
              </a:rPr>
              <a:t>Лапердина</a:t>
            </a:r>
            <a:r>
              <a:rPr lang="ru-RU" sz="1400" b="1" i="1" smtClean="0">
                <a:latin typeface="Arial" pitchFamily="34" charset="0"/>
                <a:cs typeface="Arial" pitchFamily="34" charset="0"/>
              </a:rPr>
              <a:t> В.Н.</a:t>
            </a: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4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                                                                   учитель </a:t>
            </a:r>
            <a:r>
              <a:rPr lang="ru-RU" sz="1400" b="1" i="1" dirty="0" err="1" smtClean="0">
                <a:latin typeface="Arial" pitchFamily="34" charset="0"/>
                <a:cs typeface="Arial" pitchFamily="34" charset="0"/>
              </a:rPr>
              <a:t>коми</a:t>
            </a: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 языка </a:t>
            </a:r>
            <a:r>
              <a:rPr lang="en-US" sz="1400" b="1" i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400" b="1" i="1" dirty="0" smtClean="0">
                <a:latin typeface="Arial" pitchFamily="34" charset="0"/>
                <a:cs typeface="Arial" pitchFamily="34" charset="0"/>
              </a:rPr>
            </a:br>
            <a:r>
              <a:rPr lang="en-US" sz="1400" b="1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                                                              МБОУ «</a:t>
            </a:r>
            <a:r>
              <a:rPr lang="ru-RU" sz="1400" b="1" i="1" dirty="0" err="1" smtClean="0">
                <a:latin typeface="Arial" pitchFamily="34" charset="0"/>
                <a:cs typeface="Arial" pitchFamily="34" charset="0"/>
              </a:rPr>
              <a:t>Выльгортская</a:t>
            </a: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 СОШ №2»</a:t>
            </a:r>
            <a:br>
              <a:rPr lang="ru-RU" sz="1400" b="1" i="1" dirty="0" smtClean="0">
                <a:latin typeface="Arial" pitchFamily="34" charset="0"/>
                <a:cs typeface="Arial" pitchFamily="34" charset="0"/>
              </a:rPr>
            </a:br>
            <a:r>
              <a:rPr lang="ru-RU" sz="1400" b="1" i="1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</a:t>
            </a:r>
          </a:p>
        </p:txBody>
      </p:sp>
      <p:pic>
        <p:nvPicPr>
          <p:cNvPr id="1032" name="Picture 8" descr="https://ds03.infourok.ru/uploads/ex/0f9e/00041ac5-79aac676/img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4289">
            <a:off x="1340151" y="3246420"/>
            <a:ext cx="2810900" cy="210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Ссылки на игры по </a:t>
            </a:r>
            <a:r>
              <a:rPr lang="ru-RU" dirty="0" err="1" smtClean="0"/>
              <a:t>коми</a:t>
            </a:r>
            <a:r>
              <a:rPr lang="ru-RU" dirty="0" smtClean="0"/>
              <a:t> языку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komishkola.ucoz.ru/index/soobshhestvo_uchitelej_komi_jazyka_i_literatury/0-7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ped-kopilka.ru/blogs/vladimir-aleksandrovich-sidorenko/komi-igry.html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multiurok.ru/blog/komi-ighry-na-urokakh.html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en-US" dirty="0">
                <a:hlinkClick r:id="rId5"/>
              </a:rPr>
              <a:t>http://www.finnougoria.ru/game</a:t>
            </a:r>
            <a:r>
              <a:rPr lang="en-US" dirty="0" smtClean="0">
                <a:hlinkClick r:id="rId5"/>
              </a:rPr>
              <a:t>/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rebus1.com/index.php?item=rebus_generator&amp;enter=1</a:t>
            </a:r>
            <a:endParaRPr lang="ru-RU" dirty="0" smtClean="0"/>
          </a:p>
          <a:p>
            <a:pPr marL="514350" indent="-514350">
              <a:buAutoNum type="arabicPeriod"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ED7A8-CFFD-4D3D-AB5F-B462DFD1FA1D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66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Любимая игра детей по </a:t>
            </a:r>
            <a:br>
              <a:rPr lang="ru-RU" dirty="0" smtClean="0"/>
            </a:br>
            <a:r>
              <a:rPr lang="ru-RU" dirty="0" err="1" smtClean="0"/>
              <a:t>коми</a:t>
            </a:r>
            <a:r>
              <a:rPr lang="ru-RU" dirty="0" smtClean="0"/>
              <a:t> языку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6182"/>
            <a:ext cx="8507288" cy="5007154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76C719-C37C-48A3-8FF8-EB77FACFA96E}" type="datetime1">
              <a:rPr lang="ru-RU" smtClean="0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ED7A8-CFFD-4D3D-AB5F-B462DFD1FA1D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08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osh_miku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6830" y="404664"/>
            <a:ext cx="7375570" cy="6259046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76C719-C37C-48A3-8FF8-EB77FACFA96E}" type="datetime1">
              <a:rPr lang="ru-RU" smtClean="0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ED7A8-CFFD-4D3D-AB5F-B462DFD1FA1D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Результаты использования  игровых технологий на уроках: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00100" y="1447800"/>
            <a:ext cx="7286676" cy="4572000"/>
          </a:xfrm>
        </p:spPr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1)повышение качества знаний по </a:t>
            </a:r>
            <a:r>
              <a:rPr lang="ru-RU" dirty="0" err="1" smtClean="0">
                <a:latin typeface="Monotype Corsiva" pitchFamily="66" charset="0"/>
              </a:rPr>
              <a:t>коми</a:t>
            </a:r>
            <a:r>
              <a:rPr lang="ru-RU" dirty="0" smtClean="0">
                <a:latin typeface="Monotype Corsiva" pitchFamily="66" charset="0"/>
              </a:rPr>
              <a:t> языку; </a:t>
            </a:r>
          </a:p>
          <a:p>
            <a:r>
              <a:rPr lang="ru-RU" dirty="0" smtClean="0">
                <a:latin typeface="Monotype Corsiva" pitchFamily="66" charset="0"/>
              </a:rPr>
              <a:t>2)повышение уровня учебной мотивации к изучаемому предмету;</a:t>
            </a:r>
          </a:p>
          <a:p>
            <a:r>
              <a:rPr lang="ru-RU" dirty="0" smtClean="0">
                <a:latin typeface="Monotype Corsiva" pitchFamily="66" charset="0"/>
              </a:rPr>
              <a:t>3)Сохранение психологической комфортности обучаемых в учебной деятельности.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507288" cy="432048"/>
          </a:xfrm>
        </p:spPr>
        <p:txBody>
          <a:bodyPr/>
          <a:lstStyle/>
          <a:p>
            <a:r>
              <a:rPr lang="ru-RU" sz="2800" dirty="0" smtClean="0">
                <a:solidFill>
                  <a:srgbClr val="FF0000"/>
                </a:solidFill>
              </a:rPr>
              <a:t>Какой фразеологизм вы подберёте к мастер-классу?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26" y="600651"/>
            <a:ext cx="1958347" cy="1468760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76C719-C37C-48A3-8FF8-EB77FACFA96E}" type="datetime1">
              <a:rPr lang="ru-RU" smtClean="0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ED7A8-CFFD-4D3D-AB5F-B462DFD1FA1D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317" y="638392"/>
            <a:ext cx="1872691" cy="16239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600651"/>
            <a:ext cx="2561435" cy="19210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111697"/>
            <a:ext cx="1787220" cy="17872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068" y="2111697"/>
            <a:ext cx="1678024" cy="1678024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490380" y="3542716"/>
            <a:ext cx="8229600" cy="3358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200" dirty="0" err="1" smtClean="0"/>
              <a:t>Тшупны</a:t>
            </a:r>
            <a:r>
              <a:rPr lang="ru-RU" sz="3200" dirty="0" smtClean="0"/>
              <a:t> </a:t>
            </a:r>
            <a:r>
              <a:rPr lang="ru-RU" sz="3200" dirty="0" err="1" smtClean="0"/>
              <a:t>нырӧ.</a:t>
            </a:r>
            <a:endParaRPr lang="ru-RU" sz="3200" dirty="0" smtClean="0"/>
          </a:p>
          <a:p>
            <a:r>
              <a:rPr lang="ru-RU" sz="3200" dirty="0" err="1" smtClean="0"/>
              <a:t>Пузи</a:t>
            </a:r>
            <a:r>
              <a:rPr lang="ru-RU" sz="3200" dirty="0" smtClean="0"/>
              <a:t>.</a:t>
            </a:r>
          </a:p>
          <a:p>
            <a:r>
              <a:rPr lang="ru-RU" sz="3200" dirty="0" err="1" smtClean="0"/>
              <a:t>Уджавны</a:t>
            </a:r>
            <a:r>
              <a:rPr lang="ru-RU" sz="3200" dirty="0" smtClean="0"/>
              <a:t> </a:t>
            </a:r>
            <a:r>
              <a:rPr lang="ru-RU" sz="3200" dirty="0" err="1" smtClean="0"/>
              <a:t>сос</a:t>
            </a:r>
            <a:r>
              <a:rPr lang="ru-RU" sz="3200" dirty="0" smtClean="0"/>
              <a:t> </a:t>
            </a:r>
            <a:r>
              <a:rPr lang="ru-RU" sz="3200" dirty="0" err="1" smtClean="0"/>
              <a:t>пуджӧмӧн.</a:t>
            </a:r>
            <a:endParaRPr lang="ru-RU" sz="3200" dirty="0" smtClean="0"/>
          </a:p>
          <a:p>
            <a:r>
              <a:rPr lang="ru-RU" sz="3200" dirty="0" err="1" smtClean="0"/>
              <a:t>Уджавны</a:t>
            </a:r>
            <a:r>
              <a:rPr lang="ru-RU" sz="3200" dirty="0" smtClean="0"/>
              <a:t> </a:t>
            </a:r>
            <a:r>
              <a:rPr lang="ru-RU" sz="3200" dirty="0" err="1" smtClean="0"/>
              <a:t>сос</a:t>
            </a:r>
            <a:r>
              <a:rPr lang="ru-RU" sz="3200" dirty="0" smtClean="0"/>
              <a:t> </a:t>
            </a:r>
            <a:r>
              <a:rPr lang="ru-RU" sz="3200" dirty="0" err="1" smtClean="0"/>
              <a:t>лэдзӧмӧн.</a:t>
            </a:r>
            <a:endParaRPr lang="ru-RU" sz="3200" dirty="0" smtClean="0"/>
          </a:p>
          <a:p>
            <a:r>
              <a:rPr lang="ru-RU" sz="3200" dirty="0" err="1" smtClean="0"/>
              <a:t>Пукавны</a:t>
            </a:r>
            <a:r>
              <a:rPr lang="ru-RU" sz="3200" dirty="0" smtClean="0"/>
              <a:t> </a:t>
            </a:r>
            <a:r>
              <a:rPr lang="ru-RU" sz="3200" dirty="0" err="1" smtClean="0"/>
              <a:t>ки</a:t>
            </a:r>
            <a:r>
              <a:rPr lang="ru-RU" sz="3200" dirty="0" smtClean="0"/>
              <a:t> </a:t>
            </a:r>
            <a:r>
              <a:rPr lang="ru-RU" sz="3200" dirty="0" err="1" smtClean="0"/>
              <a:t>кресталӧмӧн</a:t>
            </a:r>
            <a:endParaRPr lang="ru-RU" sz="3200" dirty="0" smtClean="0"/>
          </a:p>
          <a:p>
            <a:r>
              <a:rPr lang="ru-RU" sz="3200" dirty="0" err="1" smtClean="0"/>
              <a:t>Пуксьыны</a:t>
            </a:r>
            <a:r>
              <a:rPr lang="ru-RU" sz="3200" dirty="0" smtClean="0"/>
              <a:t> </a:t>
            </a:r>
            <a:r>
              <a:rPr lang="ru-RU" sz="3200" dirty="0" err="1" smtClean="0"/>
              <a:t>калошиӧ.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5540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</a:t>
            </a:r>
            <a:r>
              <a:rPr lang="ru-RU" dirty="0" err="1" smtClean="0"/>
              <a:t>ме</a:t>
            </a:r>
            <a:r>
              <a:rPr lang="ru-RU" dirty="0" smtClean="0"/>
              <a:t> …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02" y="1600200"/>
            <a:ext cx="7016996" cy="4525963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76C719-C37C-48A3-8FF8-EB77FACFA96E}" type="datetime1">
              <a:rPr lang="ru-RU" smtClean="0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ED7A8-CFFD-4D3D-AB5F-B462DFD1FA1D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91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64" y="274638"/>
            <a:ext cx="8667807" cy="6322714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76C719-C37C-48A3-8FF8-EB77FACFA96E}" type="datetime1">
              <a:rPr lang="ru-RU" smtClean="0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ED7A8-CFFD-4D3D-AB5F-B462DFD1FA1D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58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 dirty="0" smtClean="0"/>
              <a:t/>
            </a:r>
            <a:br>
              <a:rPr lang="ru-RU" altLang="ru-RU" sz="2000" dirty="0" smtClean="0"/>
            </a:br>
            <a:r>
              <a:rPr lang="ru-RU" altLang="ru-RU" sz="2000" dirty="0" smtClean="0"/>
              <a:t/>
            </a:r>
            <a:br>
              <a:rPr lang="ru-RU" altLang="ru-RU" sz="2000" dirty="0" smtClean="0"/>
            </a:br>
            <a:r>
              <a:rPr lang="ru-RU" altLang="ru-RU" sz="2000" dirty="0" smtClean="0"/>
              <a:t/>
            </a:r>
            <a:br>
              <a:rPr lang="ru-RU" altLang="ru-RU" sz="2000" dirty="0" smtClean="0"/>
            </a:br>
            <a:r>
              <a:rPr lang="ru-RU" altLang="ru-RU" sz="2000" dirty="0" smtClean="0"/>
              <a:t/>
            </a:r>
            <a:br>
              <a:rPr lang="ru-RU" altLang="ru-RU" sz="2000" dirty="0" smtClean="0"/>
            </a:br>
            <a:endParaRPr lang="ru-RU" altLang="ru-RU" sz="20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739774"/>
            <a:ext cx="8393587" cy="564155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000" b="1" i="1" dirty="0" smtClean="0">
                <a:solidFill>
                  <a:srgbClr val="C00000"/>
                </a:solidFill>
              </a:rPr>
              <a:t>                                             Величайшее искусство уметь </a:t>
            </a:r>
          </a:p>
          <a:p>
            <a:pPr eaLnBrk="1" hangingPunct="1">
              <a:buFontTx/>
              <a:buNone/>
            </a:pPr>
            <a:r>
              <a:rPr lang="ru-RU" altLang="ru-RU" sz="2000" b="1" i="1" dirty="0" smtClean="0">
                <a:solidFill>
                  <a:srgbClr val="C00000"/>
                </a:solidFill>
              </a:rPr>
              <a:t>                                             превращать для детей в игру все, </a:t>
            </a:r>
          </a:p>
          <a:p>
            <a:pPr eaLnBrk="1" hangingPunct="1">
              <a:buFontTx/>
              <a:buNone/>
            </a:pPr>
            <a:r>
              <a:rPr lang="ru-RU" altLang="ru-RU" sz="2000" b="1" i="1" dirty="0" smtClean="0">
                <a:solidFill>
                  <a:srgbClr val="C00000"/>
                </a:solidFill>
              </a:rPr>
              <a:t>                                            что они должны делать или выучить.</a:t>
            </a:r>
          </a:p>
          <a:p>
            <a:pPr algn="r" eaLnBrk="1" hangingPunct="1">
              <a:buFontTx/>
              <a:buNone/>
            </a:pPr>
            <a:r>
              <a:rPr lang="ru-RU" altLang="ru-RU" sz="2000" b="1" dirty="0" smtClean="0">
                <a:solidFill>
                  <a:srgbClr val="C00000"/>
                </a:solidFill>
              </a:rPr>
              <a:t> </a:t>
            </a:r>
            <a:br>
              <a:rPr lang="ru-RU" altLang="ru-RU" sz="2000" b="1" dirty="0" smtClean="0">
                <a:solidFill>
                  <a:srgbClr val="C00000"/>
                </a:solidFill>
              </a:rPr>
            </a:br>
            <a:r>
              <a:rPr lang="ru-RU" altLang="ru-RU" sz="2000" b="1" i="1" dirty="0" smtClean="0">
                <a:solidFill>
                  <a:srgbClr val="C00000"/>
                </a:solidFill>
              </a:rPr>
              <a:t>Джон Локк</a:t>
            </a:r>
          </a:p>
          <a:p>
            <a:pPr eaLnBrk="1" hangingPunct="1">
              <a:buFontTx/>
              <a:buNone/>
            </a:pPr>
            <a:endParaRPr lang="ru-RU" altLang="ru-RU" sz="2000" i="1" dirty="0" smtClean="0"/>
          </a:p>
          <a:p>
            <a:pPr eaLnBrk="1" hangingPunct="1">
              <a:buFontTx/>
              <a:buNone/>
            </a:pPr>
            <a:r>
              <a:rPr lang="ru-RU" altLang="ru-RU" sz="2000" i="1" dirty="0" smtClean="0"/>
              <a:t/>
            </a:r>
            <a:br>
              <a:rPr lang="ru-RU" altLang="ru-RU" sz="2000" i="1" dirty="0" smtClean="0"/>
            </a:br>
            <a:r>
              <a:rPr lang="ru-RU" altLang="ru-RU" sz="2800" i="1" dirty="0" smtClean="0">
                <a:solidFill>
                  <a:srgbClr val="000066"/>
                </a:solidFill>
              </a:rPr>
              <a:t>Игровые технологии</a:t>
            </a:r>
            <a:r>
              <a:rPr lang="ru-RU" altLang="ru-RU" sz="2000" dirty="0" smtClean="0">
                <a:solidFill>
                  <a:srgbClr val="C00000"/>
                </a:solidFill>
              </a:rPr>
              <a:t> </a:t>
            </a:r>
            <a:r>
              <a:rPr lang="ru-RU" altLang="ru-RU" sz="2000" dirty="0" smtClean="0"/>
              <a:t>- это современные образовательные (педагогические) технологии, основанные на активизации и интенсификации деятельности обучающихся.</a:t>
            </a:r>
          </a:p>
          <a:p>
            <a:pPr eaLnBrk="1" hangingPunct="1">
              <a:buFontTx/>
              <a:buNone/>
            </a:pPr>
            <a:endParaRPr lang="ru-RU" altLang="ru-RU" sz="2000" i="1" dirty="0" smtClean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1142976" y="500042"/>
            <a:ext cx="7000924" cy="5626121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solidFill>
                  <a:srgbClr val="0070C0"/>
                </a:solidFill>
              </a:rPr>
              <a:t>Требования к современным методам обучения </a:t>
            </a:r>
            <a:r>
              <a:rPr lang="ru-RU" sz="2400" b="1" dirty="0" err="1" smtClean="0">
                <a:solidFill>
                  <a:srgbClr val="0070C0"/>
                </a:solidFill>
              </a:rPr>
              <a:t>коми</a:t>
            </a:r>
            <a:r>
              <a:rPr lang="ru-RU" sz="2400" b="1" dirty="0" smtClean="0">
                <a:solidFill>
                  <a:srgbClr val="0070C0"/>
                </a:solidFill>
              </a:rPr>
              <a:t> языку в рамках новых стандартов :</a:t>
            </a:r>
          </a:p>
          <a:p>
            <a:pPr algn="ctr">
              <a:buNone/>
            </a:pPr>
            <a:endParaRPr lang="ru-RU" sz="2800" b="1" dirty="0" smtClean="0">
              <a:solidFill>
                <a:srgbClr val="0070C0"/>
              </a:solidFill>
            </a:endParaRPr>
          </a:p>
          <a:p>
            <a:r>
              <a:rPr lang="ru-RU" sz="2800" dirty="0" smtClean="0"/>
              <a:t> </a:t>
            </a:r>
            <a:r>
              <a:rPr lang="ru-RU" sz="2400" dirty="0" smtClean="0"/>
              <a:t>создавать атмосферу, в которой ребенок чувствует себя комфортно;</a:t>
            </a:r>
          </a:p>
          <a:p>
            <a:r>
              <a:rPr lang="ru-RU" sz="2400" dirty="0" smtClean="0"/>
              <a:t> стимулировать интересы детей, развивать их желание учиться и тем самым делать реальным достижение ими успехов в обучении;</a:t>
            </a:r>
          </a:p>
          <a:p>
            <a:r>
              <a:rPr lang="ru-RU" sz="2400" dirty="0" smtClean="0"/>
              <a:t> затрагивать личность ребенка в целом и вовлекать в учебный процесс все его чувства, эмоции и ощущения;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9485E27-B4E7-41B8-97A3-E5DAAA974590}" type="datetime1">
              <a:rPr lang="ru-RU"/>
              <a:pPr>
                <a:defRPr/>
              </a:pPr>
              <a:t>10.04.2024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428C2-1D9E-44C5-8E3A-93E4462565AF}" type="slidenum">
              <a:rPr lang="ru-RU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1214414" y="500042"/>
            <a:ext cx="6357982" cy="5626121"/>
          </a:xfrm>
        </p:spPr>
        <p:txBody>
          <a:bodyPr/>
          <a:lstStyle/>
          <a:p>
            <a:endParaRPr lang="ru-RU" dirty="0" smtClean="0"/>
          </a:p>
          <a:p>
            <a:r>
              <a:rPr lang="ru-RU" sz="2400" dirty="0" smtClean="0"/>
              <a:t> активизировать деятельность детей;</a:t>
            </a:r>
          </a:p>
          <a:p>
            <a:r>
              <a:rPr lang="ru-RU" sz="2400" dirty="0" smtClean="0"/>
              <a:t> делать ребенка активным действующим лицом в учебном процессе;</a:t>
            </a:r>
          </a:p>
          <a:p>
            <a:r>
              <a:rPr lang="ru-RU" sz="2400" dirty="0" smtClean="0"/>
              <a:t> создавать такие ситуации, в которых учитель не является центральной фигурой, а лишь наблюдателем, консультантом;</a:t>
            </a:r>
          </a:p>
          <a:p>
            <a:r>
              <a:rPr lang="ru-RU" sz="2400" dirty="0" smtClean="0"/>
              <a:t> обеспечивать все возможные формы работы в классе.</a:t>
            </a:r>
          </a:p>
          <a:p>
            <a:pPr algn="r">
              <a:buNone/>
            </a:pPr>
            <a:r>
              <a:rPr lang="ru-RU" sz="2400" dirty="0" smtClean="0"/>
              <a:t>Гальскова Н. Д.</a:t>
            </a:r>
            <a:endParaRPr lang="ru-RU" sz="2400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7724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C0000"/>
                </a:solidFill>
              </a:rPr>
              <a:t>Игра – это:</a:t>
            </a:r>
            <a:endParaRPr lang="ru-RU" b="1" dirty="0">
              <a:solidFill>
                <a:srgbClr val="CC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57224" y="1214422"/>
            <a:ext cx="7772400" cy="4572000"/>
          </a:xfrm>
        </p:spPr>
        <p:txBody>
          <a:bodyPr/>
          <a:lstStyle/>
          <a:p>
            <a:r>
              <a:rPr lang="ru-RU" sz="2400" dirty="0" smtClean="0">
                <a:latin typeface="Comic Sans MS" pitchFamily="66" charset="0"/>
              </a:rPr>
              <a:t>деятельность;</a:t>
            </a:r>
          </a:p>
          <a:p>
            <a:r>
              <a:rPr lang="ru-RU" sz="2400" dirty="0" smtClean="0">
                <a:latin typeface="Comic Sans MS" pitchFamily="66" charset="0"/>
              </a:rPr>
              <a:t>мотивированность;</a:t>
            </a:r>
          </a:p>
          <a:p>
            <a:r>
              <a:rPr lang="ru-RU" sz="2400" dirty="0" smtClean="0">
                <a:latin typeface="Comic Sans MS" pitchFamily="66" charset="0"/>
              </a:rPr>
              <a:t>индивидуализированная деятельность;</a:t>
            </a:r>
          </a:p>
          <a:p>
            <a:r>
              <a:rPr lang="ru-RU" sz="2400" dirty="0" smtClean="0">
                <a:latin typeface="Comic Sans MS" pitchFamily="66" charset="0"/>
              </a:rPr>
              <a:t>обучение и воспитание в коллективе и через коллектив;</a:t>
            </a:r>
          </a:p>
          <a:p>
            <a:r>
              <a:rPr lang="ru-RU" sz="2400" dirty="0" smtClean="0">
                <a:latin typeface="Comic Sans MS" pitchFamily="66" charset="0"/>
              </a:rPr>
              <a:t>развитие психических функций и способностей;</a:t>
            </a:r>
          </a:p>
          <a:p>
            <a:r>
              <a:rPr lang="ru-RU" sz="2400" dirty="0" smtClean="0">
                <a:latin typeface="Comic Sans MS" pitchFamily="66" charset="0"/>
              </a:rPr>
              <a:t>«учение с увлечением»;</a:t>
            </a:r>
            <a:endParaRPr lang="ru-RU" sz="2400" dirty="0">
              <a:latin typeface="Comic Sans MS" pitchFamily="66" charset="0"/>
            </a:endParaRPr>
          </a:p>
        </p:txBody>
      </p:sp>
      <p:sp>
        <p:nvSpPr>
          <p:cNvPr id="6" name="Правая фигурная скобка 5"/>
          <p:cNvSpPr/>
          <p:nvPr/>
        </p:nvSpPr>
        <p:spPr>
          <a:xfrm rot="5400000">
            <a:off x="4661298" y="553620"/>
            <a:ext cx="357190" cy="7536710"/>
          </a:xfrm>
          <a:prstGeom prst="rightBrace">
            <a:avLst>
              <a:gd name="adj1" fmla="val 8333"/>
              <a:gd name="adj2" fmla="val 5011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928662" y="4887937"/>
            <a:ext cx="7286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мощный стимул к изучению родного языка</a:t>
            </a:r>
            <a:endParaRPr lang="ru-RU" sz="2400" b="1" dirty="0">
              <a:solidFill>
                <a:srgbClr val="002060"/>
              </a:solidFill>
              <a:latin typeface="Century Gothic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714349" y="357166"/>
            <a:ext cx="7929617" cy="1143008"/>
          </a:xfrm>
        </p:spPr>
        <p:txBody>
          <a:bodyPr/>
          <a:lstStyle/>
          <a:p>
            <a:r>
              <a:rPr lang="ru-RU" altLang="ru-RU" sz="2400" b="1" i="1" dirty="0" smtClean="0">
                <a:solidFill>
                  <a:srgbClr val="000066"/>
                </a:solidFill>
              </a:rPr>
              <a:t>       Игровые формы работы на уроках коми языка могут нести на себе ряд функций:</a:t>
            </a:r>
            <a:endParaRPr lang="ru-RU" altLang="ru-RU" sz="2400" dirty="0" smtClean="0">
              <a:solidFill>
                <a:srgbClr val="000066"/>
              </a:solidFill>
            </a:endParaRP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1273175" y="1600200"/>
            <a:ext cx="7747000" cy="4876800"/>
          </a:xfrm>
        </p:spPr>
        <p:txBody>
          <a:bodyPr/>
          <a:lstStyle/>
          <a:p>
            <a:pPr>
              <a:buNone/>
            </a:pPr>
            <a:r>
              <a:rPr lang="ru-RU" altLang="ru-RU" dirty="0" smtClean="0"/>
              <a:t>        </a:t>
            </a:r>
            <a:endParaRPr lang="ru-RU" altLang="ru-RU" sz="2000" dirty="0" smtClean="0"/>
          </a:p>
          <a:p>
            <a:r>
              <a:rPr lang="ru-RU" altLang="ru-RU" sz="2000" dirty="0" smtClean="0"/>
              <a:t>       Обучающая функция</a:t>
            </a:r>
          </a:p>
          <a:p>
            <a:r>
              <a:rPr lang="ru-RU" altLang="ru-RU" sz="2000" dirty="0" smtClean="0"/>
              <a:t>       Развлекательная функция</a:t>
            </a:r>
          </a:p>
          <a:p>
            <a:r>
              <a:rPr lang="ru-RU" altLang="ru-RU" sz="2000" dirty="0" smtClean="0"/>
              <a:t>       Релаксационная функция</a:t>
            </a:r>
          </a:p>
          <a:p>
            <a:r>
              <a:rPr lang="ru-RU" altLang="ru-RU" sz="2000" dirty="0" smtClean="0"/>
              <a:t>        Развивающая функция</a:t>
            </a:r>
          </a:p>
          <a:p>
            <a:r>
              <a:rPr lang="ru-RU" altLang="ru-RU" sz="2000" dirty="0" smtClean="0"/>
              <a:t>       Воспитательная функция</a:t>
            </a:r>
          </a:p>
          <a:p>
            <a:r>
              <a:rPr lang="ru-RU" altLang="ru-RU" sz="2000" dirty="0" smtClean="0"/>
              <a:t>       Коммуникативная функция</a:t>
            </a: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7772400" cy="1143008"/>
          </a:xfrm>
        </p:spPr>
        <p:txBody>
          <a:bodyPr/>
          <a:lstStyle/>
          <a:p>
            <a:r>
              <a:rPr lang="ru-RU" sz="4000" b="1" dirty="0" smtClean="0">
                <a:solidFill>
                  <a:srgbClr val="CC0000"/>
                </a:solidFill>
              </a:rPr>
              <a:t>Игра должна:</a:t>
            </a:r>
            <a:endParaRPr lang="ru-RU" sz="4000" b="1" dirty="0">
              <a:solidFill>
                <a:srgbClr val="CC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1571612"/>
            <a:ext cx="8072494" cy="500066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Быть хорошо подготовлена с точки зрения, как содержания, так и формы, четко организована; </a:t>
            </a:r>
          </a:p>
          <a:p>
            <a:r>
              <a:rPr lang="ru-RU" sz="2400" dirty="0" smtClean="0">
                <a:latin typeface="Monotype Corsiva" pitchFamily="66" charset="0"/>
              </a:rPr>
              <a:t>Снимать напряжение урока и стимулировать активность обучающихся;</a:t>
            </a:r>
          </a:p>
          <a:p>
            <a:r>
              <a:rPr lang="ru-RU" sz="2400" dirty="0" smtClean="0">
                <a:latin typeface="Monotype Corsiva" pitchFamily="66" charset="0"/>
              </a:rPr>
              <a:t>Быть принята всей группой;</a:t>
            </a:r>
          </a:p>
          <a:p>
            <a:r>
              <a:rPr lang="ru-RU" sz="2400" dirty="0" smtClean="0">
                <a:latin typeface="Monotype Corsiva" pitchFamily="66" charset="0"/>
              </a:rPr>
              <a:t>Проводится в доброжелательной, творческой атмосфере; </a:t>
            </a:r>
          </a:p>
          <a:p>
            <a:r>
              <a:rPr lang="ru-RU" sz="2400" dirty="0" smtClean="0">
                <a:latin typeface="Monotype Corsiva" pitchFamily="66" charset="0"/>
              </a:rPr>
              <a:t>Не оставлять ни одного ученика пассивным или равнодушным. </a:t>
            </a:r>
          </a:p>
          <a:p>
            <a:endParaRPr lang="ru-RU" dirty="0"/>
          </a:p>
        </p:txBody>
      </p:sp>
      <p:pic>
        <p:nvPicPr>
          <p:cNvPr id="15362" name="Picture 2" descr="http://www.detochka.ru/upload/iblock/09f/logo%20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5000636"/>
            <a:ext cx="1285852" cy="12858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ин.яз.1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ин.яз.10</Template>
  <TotalTime>1943</TotalTime>
  <Words>1019</Words>
  <Application>Microsoft Office PowerPoint</Application>
  <PresentationFormat>Экран (4:3)</PresentationFormat>
  <Paragraphs>514</Paragraphs>
  <Slides>36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ин.яз.10</vt:lpstr>
      <vt:lpstr>Презентация PowerPoint</vt:lpstr>
      <vt:lpstr>Мое педагогическое кредо:</vt:lpstr>
      <vt:lpstr>ИГРОВЫЕ ТЕХНОЛОГИИ  НА УРОКАХ КОМИ ЯЗЫКА    Королев В.М., Лапердина В.Н.                                                                    учитель коми языка                                                                 МБОУ «Выльгортская СОШ №2»                                                                              </vt:lpstr>
      <vt:lpstr>    </vt:lpstr>
      <vt:lpstr>Презентация PowerPoint</vt:lpstr>
      <vt:lpstr>Презентация PowerPoint</vt:lpstr>
      <vt:lpstr>Игра – это:</vt:lpstr>
      <vt:lpstr>       Игровые формы работы на уроках коми языка могут нести на себе ряд функций:</vt:lpstr>
      <vt:lpstr>Игра должна:</vt:lpstr>
      <vt:lpstr>Презентация PowerPoint</vt:lpstr>
      <vt:lpstr>Поэтому цель сегодняшнего мастер-класса</vt:lpstr>
      <vt:lpstr>Создание увлекательных учебных материалов в интернете </vt:lpstr>
      <vt:lpstr>Сервис предлагает на выбор 21 шаблон для разработки упражнений и игр: </vt:lpstr>
      <vt:lpstr>Сайт: https://learningapps.org Сервис предлагает на выбор 21 шаблон для разработки упражнений и игр: </vt:lpstr>
      <vt:lpstr>Сервис предлагает на выбор 21 шаблон для разработки упражнений и игр: </vt:lpstr>
      <vt:lpstr>Можно использовать готовые работы, выполненные другими авторами. Их можно посмотреть в разделе Все упражнения. Готовые работы как нельзя лучше подходят в качестве шаблонов, ведь в них можно просто поменять несколько данных на нужные. И вот уже готово идеальное для вашего урока упражнение!</vt:lpstr>
      <vt:lpstr>Чтобы создать новое упражнение, нужно нажать соответствующую кнопку Новое упражнение. Затем выбрать нужный шаблон (раскроется окно с примерами упражнений этого шаблона, что дает возможность понять принцип задания, которое предстоит выполнить), нажать кнопку Создать новое упражнение. </vt:lpstr>
      <vt:lpstr>Остается только заполнить все поля в выбранном типе упражнения:</vt:lpstr>
      <vt:lpstr>После заполнения всех полей нажать кнопку Завершить и показать в предварительном просмотре. Если что-то надо изменить, то надо нажать Настроить ещё раз, если все готово, то нажать Сохранить упражнение. </vt:lpstr>
      <vt:lpstr>После создания интерактивного задания, его требуется сохранить на свой компьютер, либо сделать общедоступным для всех пользователей сервиса. С учениками можно делиться ссылкой на упражнение или QR-кодом, а также есть возможность встроить готовое задание на сайт, доску Miro и другие сервисы.</vt:lpstr>
      <vt:lpstr>Диалог «Тодмасям…»</vt:lpstr>
      <vt:lpstr>Презентация PowerPoint</vt:lpstr>
      <vt:lpstr>Поиграем? 5 класс </vt:lpstr>
      <vt:lpstr>   Фонетические игры(в начале урока)</vt:lpstr>
      <vt:lpstr>Лексические игры </vt:lpstr>
      <vt:lpstr>  Корсь  кывбӧръяс. Коді унджык. Найди послелоги. Кто больше.</vt:lpstr>
      <vt:lpstr>  Корсь  кывбӧръяс. Коді унджык. Найди послелоги. Кто больше.</vt:lpstr>
      <vt:lpstr>Разгадай кроссворд.</vt:lpstr>
      <vt:lpstr>      Игры для обучения аудированию </vt:lpstr>
      <vt:lpstr>      Ссылки на игры по коми языку</vt:lpstr>
      <vt:lpstr>Любимая игра детей по  коми языку</vt:lpstr>
      <vt:lpstr>Презентация PowerPoint</vt:lpstr>
      <vt:lpstr>Результаты использования  игровых технологий на уроках:</vt:lpstr>
      <vt:lpstr>Какой фразеологизм вы подберёте к мастер-классу?</vt:lpstr>
      <vt:lpstr>А ме …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ИГРОВЫЕ ТЕХНОЛОГИИ НА УРОКАХ АНГЛИЙСКОГО ЯЗЫКА В МЛАДШЕЙ ШКОЛЕ КАК ОДНО ИЗ СРЕДСТВ РЕАЛИЗАЦИИ СИСТЕМНО-ДЕЯТЕЛЬНОСТНОГО ПОДХОДА В РАМКАХ ФГОС</dc:title>
  <dc:creator>Admin</dc:creator>
  <dc:description>http://aida.ucoz.ru</dc:description>
  <cp:lastModifiedBy>Макс</cp:lastModifiedBy>
  <cp:revision>228</cp:revision>
  <dcterms:created xsi:type="dcterms:W3CDTF">2013-09-26T14:58:27Z</dcterms:created>
  <dcterms:modified xsi:type="dcterms:W3CDTF">2024-04-10T05:44:50Z</dcterms:modified>
</cp:coreProperties>
</file>