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3" r:id="rId3"/>
    <p:sldId id="286" r:id="rId4"/>
    <p:sldId id="267" r:id="rId5"/>
    <p:sldId id="268" r:id="rId6"/>
    <p:sldId id="278" r:id="rId7"/>
    <p:sldId id="275" r:id="rId8"/>
    <p:sldId id="271" r:id="rId9"/>
    <p:sldId id="284" r:id="rId10"/>
    <p:sldId id="272" r:id="rId11"/>
    <p:sldId id="273" r:id="rId12"/>
    <p:sldId id="256" r:id="rId13"/>
    <p:sldId id="285" r:id="rId14"/>
    <p:sldId id="279" r:id="rId15"/>
    <p:sldId id="280" r:id="rId16"/>
    <p:sldId id="277" r:id="rId17"/>
    <p:sldId id="282" r:id="rId18"/>
    <p:sldId id="260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M500\Desktop\1_slayd_v_pr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59" y="231820"/>
            <a:ext cx="5039075" cy="610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231648"/>
            <a:ext cx="4708161" cy="28211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72" y="2933385"/>
            <a:ext cx="4468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9" y="1099175"/>
            <a:ext cx="4998720" cy="412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4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8192" y="158497"/>
            <a:ext cx="5608320" cy="1048511"/>
          </a:xfrm>
        </p:spPr>
        <p:txBody>
          <a:bodyPr>
            <a:normAutofit fontScale="90000"/>
          </a:bodyPr>
          <a:lstStyle/>
          <a:p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Технология смыслового </a:t>
            </a:r>
            <a:r>
              <a:rPr lang="ru-RU" sz="2400" i="1" u="sng" dirty="0" smtClean="0">
                <a:effectLst/>
                <a:latin typeface="Times New Roman" pitchFamily="18" charset="0"/>
                <a:cs typeface="Times New Roman" pitchFamily="18" charset="0"/>
              </a:rPr>
              <a:t>чтения 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включает в себя 3 этапа работы с текстом.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5359" y="158497"/>
            <a:ext cx="4864609" cy="4389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Приемы читательской грамотности: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376" y="609600"/>
            <a:ext cx="5596128" cy="5580063"/>
          </a:xfrm>
        </p:spPr>
        <p:txBody>
          <a:bodyPr/>
          <a:lstStyle/>
          <a:p>
            <a:pPr marL="252095" lvl="0" indent="0">
              <a:lnSpc>
                <a:spcPct val="100000"/>
              </a:lnSpc>
              <a:spcBef>
                <a:spcPts val="405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1 этап:</a:t>
            </a:r>
          </a:p>
          <a:p>
            <a:pPr marL="252095" lvl="0" indent="0">
              <a:lnSpc>
                <a:spcPct val="100000"/>
              </a:lnSpc>
              <a:spcBef>
                <a:spcPts val="405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Прием « Верно-не верно»,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Прием «Ассоциативный ряд»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, Прием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Антиципация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(предвосхищение, предугадывание предстоящего чтения)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»,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«Мозговой штурм» и т.д.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___________________________________</a:t>
            </a:r>
          </a:p>
          <a:p>
            <a:pPr marL="252095" indent="0">
              <a:lnSpc>
                <a:spcPct val="100000"/>
              </a:lnSpc>
              <a:spcBef>
                <a:spcPts val="405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2 этап: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вслух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».«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себя с вопросами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про себя с пометкой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Жужжащее чтение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этап: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«Отношения между вопросом и ответом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Тайм-аут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Проверочный лист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Вопросы после текста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«Письмо с дырками»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1" dirty="0"/>
          </a:p>
          <a:p>
            <a:pPr marL="594995" indent="-342900">
              <a:lnSpc>
                <a:spcPct val="100000"/>
              </a:lnSpc>
              <a:spcBef>
                <a:spcPts val="405"/>
              </a:spcBef>
              <a:buFont typeface="Arial" panose="020B0604020202020204" pitchFamily="34" charset="0"/>
              <a:buAutoNum type="arabicPeriod"/>
            </a:pPr>
            <a:endParaRPr lang="ru-RU" sz="1800" b="1" dirty="0" smtClean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  <a:p>
            <a:pPr marL="594995" indent="-342900">
              <a:lnSpc>
                <a:spcPct val="100000"/>
              </a:lnSpc>
              <a:spcBef>
                <a:spcPts val="405"/>
              </a:spcBef>
              <a:buFont typeface="Arial" panose="020B0604020202020204" pitchFamily="34" charset="0"/>
              <a:buAutoNum type="arabicPeriod"/>
            </a:pPr>
            <a:endParaRPr lang="ru-RU" sz="1800" b="1" dirty="0" smtClean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  <a:p>
            <a:pPr marL="594995" indent="-342900">
              <a:lnSpc>
                <a:spcPct val="100000"/>
              </a:lnSpc>
              <a:spcBef>
                <a:spcPts val="405"/>
              </a:spcBef>
              <a:buFont typeface="Arial" panose="020B0604020202020204" pitchFamily="34" charset="0"/>
              <a:buAutoNum type="arabicPeriod"/>
            </a:pPr>
            <a:endParaRPr lang="ru-RU" sz="1800" b="1" dirty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  <a:p>
            <a:pPr marL="594995" lvl="0" indent="-342900">
              <a:lnSpc>
                <a:spcPct val="100000"/>
              </a:lnSpc>
              <a:spcBef>
                <a:spcPts val="405"/>
              </a:spcBef>
              <a:buAutoNum type="arabicPeriod"/>
            </a:pPr>
            <a:endParaRPr lang="ru-RU" sz="1800" b="1" dirty="0" smtClean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  <a:p>
            <a:pPr marL="594995" lvl="0" indent="-342900">
              <a:lnSpc>
                <a:spcPct val="100000"/>
              </a:lnSpc>
              <a:spcBef>
                <a:spcPts val="405"/>
              </a:spcBef>
              <a:buAutoNum type="arabicPeriod"/>
            </a:pPr>
            <a:endParaRPr lang="ru-RU" sz="1800" b="1" dirty="0" smtClean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  <a:p>
            <a:pPr marL="594995" lvl="0" indent="-342900">
              <a:lnSpc>
                <a:spcPct val="100000"/>
              </a:lnSpc>
              <a:spcBef>
                <a:spcPts val="405"/>
              </a:spcBef>
              <a:buAutoNum type="arabicPeriod"/>
            </a:pPr>
            <a:endParaRPr lang="ru-RU" sz="1800" b="1" dirty="0" smtClean="0">
              <a:solidFill>
                <a:prstClr val="black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rot="11151793" flipV="1">
            <a:off x="6172200" y="1365504"/>
            <a:ext cx="5183188" cy="315659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30112" y="890016"/>
            <a:ext cx="5510784" cy="52996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1 </a:t>
            </a:r>
            <a:r>
              <a:rPr lang="ru-RU" sz="3600" b="1" i="1" dirty="0">
                <a:solidFill>
                  <a:srgbClr val="FF0000"/>
                </a:solidFill>
              </a:rPr>
              <a:t>этап. </a:t>
            </a:r>
            <a:r>
              <a:rPr lang="ru-RU" sz="3600" b="1" i="1" dirty="0"/>
              <a:t>Работа с текстом до чтения</a:t>
            </a:r>
            <a:r>
              <a:rPr lang="ru-RU" sz="3600" b="1" i="1" dirty="0" smtClean="0"/>
              <a:t>.</a:t>
            </a:r>
            <a:r>
              <a:rPr lang="ru-RU" sz="3600" i="1" dirty="0"/>
              <a:t> Главная задача педагога:</a:t>
            </a:r>
            <a:r>
              <a:rPr lang="ru-RU" sz="3600" dirty="0"/>
              <a:t> вызвать у </a:t>
            </a:r>
            <a:r>
              <a:rPr lang="ru-RU" sz="3600" dirty="0" smtClean="0"/>
              <a:t>ребёнка </a:t>
            </a:r>
            <a:r>
              <a:rPr lang="ru-RU" sz="3600" dirty="0"/>
              <a:t>желание, мотивацию прочитать книгу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__________________________________________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0000"/>
                </a:solidFill>
              </a:rPr>
              <a:t>2этап. </a:t>
            </a:r>
            <a:r>
              <a:rPr lang="ru-RU" sz="3600" b="1" dirty="0"/>
              <a:t>Работа с текстом во время чтения</a:t>
            </a:r>
            <a:r>
              <a:rPr lang="ru-RU" sz="3600" b="1" dirty="0" smtClean="0"/>
              <a:t>.</a:t>
            </a:r>
            <a:r>
              <a:rPr lang="ru-RU" sz="3600" i="1" dirty="0">
                <a:latin typeface="Times New Roman"/>
              </a:rPr>
              <a:t> Главная задача педагога:</a:t>
            </a:r>
            <a:r>
              <a:rPr lang="ru-RU" sz="3600" dirty="0">
                <a:latin typeface="Times New Roman"/>
              </a:rPr>
              <a:t> </a:t>
            </a:r>
            <a:r>
              <a:rPr lang="ru-RU" sz="3600" dirty="0" smtClean="0">
                <a:latin typeface="Times New Roman"/>
              </a:rPr>
              <a:t>обеспечить полноценное </a:t>
            </a:r>
            <a:r>
              <a:rPr lang="ru-RU" sz="3600" dirty="0">
                <a:latin typeface="Times New Roman"/>
              </a:rPr>
              <a:t>восприятие текста </a:t>
            </a:r>
            <a:r>
              <a:rPr lang="ru-RU" sz="3600" dirty="0" smtClean="0">
                <a:latin typeface="Times New Roman"/>
              </a:rPr>
              <a:t>всеми доступными </a:t>
            </a:r>
            <a:r>
              <a:rPr lang="ru-RU" sz="3600" dirty="0">
                <a:latin typeface="Times New Roman"/>
              </a:rPr>
              <a:t>средствами</a:t>
            </a:r>
            <a:r>
              <a:rPr lang="ru-RU" sz="3600" dirty="0" smtClean="0">
                <a:latin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3000" b="1" dirty="0" smtClean="0">
              <a:latin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000" b="1" dirty="0" smtClean="0">
                <a:latin typeface="Times New Roman"/>
              </a:rPr>
              <a:t>____________________________________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3 этап</a:t>
            </a:r>
            <a:r>
              <a:rPr lang="ru-RU" sz="3100" b="1" i="1" dirty="0">
                <a:solidFill>
                  <a:srgbClr val="FF0000"/>
                </a:solidFill>
              </a:rPr>
              <a:t>. </a:t>
            </a:r>
            <a:r>
              <a:rPr lang="ru-RU" sz="3100" b="1" i="1" dirty="0"/>
              <a:t>Работа с текстом после чтении</a:t>
            </a:r>
            <a:r>
              <a:rPr lang="ru-RU" sz="3100" b="1" i="1" dirty="0" smtClean="0"/>
              <a:t>.</a:t>
            </a:r>
            <a:r>
              <a:rPr lang="ru-RU" sz="3100" i="1" dirty="0"/>
              <a:t> Главная задача педагога:</a:t>
            </a:r>
            <a:r>
              <a:rPr lang="ru-RU" sz="3100" dirty="0"/>
              <a:t> обеспечить углубление восприятия и понимания текста.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86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6779" y="1363395"/>
            <a:ext cx="5021452" cy="291413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Мый</a:t>
            </a:r>
            <a:r>
              <a:rPr lang="ru-RU" sz="3200" dirty="0" smtClean="0"/>
              <a:t> </a:t>
            </a:r>
            <a:r>
              <a:rPr lang="ru-RU" sz="3200" dirty="0" err="1" smtClean="0"/>
              <a:t>воо</a:t>
            </a:r>
            <a:r>
              <a:rPr lang="ru-RU" sz="3200" dirty="0" smtClean="0"/>
              <a:t> </a:t>
            </a:r>
            <a:r>
              <a:rPr lang="ru-RU" sz="3200" dirty="0" err="1" smtClean="0"/>
              <a:t>юраныд</a:t>
            </a:r>
            <a:r>
              <a:rPr lang="ru-RU" sz="3200" dirty="0" smtClean="0"/>
              <a:t>, </a:t>
            </a:r>
            <a:r>
              <a:rPr lang="ru-RU" sz="3200" dirty="0" err="1" smtClean="0"/>
              <a:t>кор</a:t>
            </a:r>
            <a:r>
              <a:rPr lang="ru-RU" sz="3200" dirty="0" smtClean="0"/>
              <a:t> </a:t>
            </a:r>
            <a:r>
              <a:rPr lang="ru-RU" sz="3200" dirty="0" err="1" smtClean="0"/>
              <a:t>кыланныд</a:t>
            </a:r>
            <a:r>
              <a:rPr lang="en-US" sz="3200" dirty="0" smtClean="0"/>
              <a:t>/</a:t>
            </a:r>
            <a:r>
              <a:rPr lang="ru-RU" sz="3200" dirty="0" smtClean="0"/>
              <a:t> </a:t>
            </a:r>
            <a:r>
              <a:rPr lang="ru-RU" sz="3200" dirty="0" err="1" smtClean="0"/>
              <a:t>шуанныд</a:t>
            </a:r>
            <a:r>
              <a:rPr lang="ru-RU" sz="3200" dirty="0" smtClean="0"/>
              <a:t>             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</a:rPr>
              <a:t>Тэныд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i="1" dirty="0" err="1" smtClean="0">
                <a:solidFill>
                  <a:srgbClr val="FF0000"/>
                </a:solidFill>
              </a:rPr>
              <a:t>поведениесьыд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«2»!»?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873" y="2505075"/>
            <a:ext cx="5388864" cy="2554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1 этап. Мотивация.  Прием «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Антиципация»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(предвосхищение, предугадывание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предстощего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чтения по названию текста)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6687" y="146305"/>
            <a:ext cx="5642293" cy="53644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7" y="356461"/>
            <a:ext cx="2333597" cy="201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47294" y="883403"/>
            <a:ext cx="5238427" cy="53062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48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017" y="365125"/>
            <a:ext cx="4669536" cy="13255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Вочакывъяс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Тэ </a:t>
            </a:r>
            <a:r>
              <a:rPr lang="ru-RU" dirty="0" err="1" smtClean="0"/>
              <a:t>скормод</a:t>
            </a:r>
            <a:r>
              <a:rPr lang="en-US" dirty="0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велодысьос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Тэ лека </a:t>
            </a:r>
            <a:r>
              <a:rPr lang="ru-RU" dirty="0" err="1" smtClean="0"/>
              <a:t>асьто</a:t>
            </a:r>
            <a:r>
              <a:rPr lang="ru-RU" dirty="0" smtClean="0"/>
              <a:t> </a:t>
            </a:r>
            <a:r>
              <a:rPr lang="ru-RU" dirty="0" err="1" smtClean="0"/>
              <a:t>ведитан</a:t>
            </a:r>
            <a:r>
              <a:rPr lang="ru-RU" dirty="0" smtClean="0"/>
              <a:t> </a:t>
            </a:r>
            <a:r>
              <a:rPr lang="ru-RU" dirty="0" err="1" smtClean="0"/>
              <a:t>школаын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Тэ </a:t>
            </a:r>
            <a:r>
              <a:rPr lang="ru-RU" dirty="0" err="1" smtClean="0"/>
              <a:t>куритчин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Тэ </a:t>
            </a:r>
            <a:r>
              <a:rPr lang="ru-RU" dirty="0" err="1" smtClean="0"/>
              <a:t>ерччин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Кодкодко</a:t>
            </a:r>
            <a:r>
              <a:rPr lang="ru-RU" dirty="0" smtClean="0"/>
              <a:t> </a:t>
            </a:r>
            <a:r>
              <a:rPr lang="ru-RU" dirty="0" err="1" smtClean="0"/>
              <a:t>тышкасин</a:t>
            </a:r>
            <a:r>
              <a:rPr lang="ru-RU" dirty="0" smtClean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 err="1" smtClean="0"/>
              <a:t>кодлы</a:t>
            </a:r>
            <a:r>
              <a:rPr lang="ru-RU" dirty="0" smtClean="0"/>
              <a:t> и </a:t>
            </a:r>
            <a:r>
              <a:rPr lang="ru-RU" dirty="0" err="1" smtClean="0"/>
              <a:t>мыйысь</a:t>
            </a:r>
            <a:r>
              <a:rPr lang="ru-RU" dirty="0" smtClean="0"/>
              <a:t> </a:t>
            </a:r>
            <a:r>
              <a:rPr lang="ru-RU" dirty="0" err="1" smtClean="0"/>
              <a:t>пукт</a:t>
            </a:r>
            <a:r>
              <a:rPr lang="en-US" dirty="0" err="1" smtClean="0"/>
              <a:t>ic</a:t>
            </a:r>
            <a:r>
              <a:rPr lang="en-US" dirty="0" smtClean="0"/>
              <a:t> </a:t>
            </a:r>
            <a:r>
              <a:rPr lang="ru-RU" dirty="0" err="1" smtClean="0"/>
              <a:t>гижысь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«2»-со?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402956"/>
            <a:ext cx="5513522" cy="1642820"/>
          </a:xfrm>
        </p:spPr>
        <p:txBody>
          <a:bodyPr>
            <a:normAutofit fontScale="90000"/>
          </a:bodyPr>
          <a:lstStyle/>
          <a:p>
            <a:r>
              <a:rPr lang="ru-RU" dirty="0"/>
              <a:t>Елена </a:t>
            </a:r>
            <a:r>
              <a:rPr lang="ru-RU" dirty="0" err="1"/>
              <a:t>Габова</a:t>
            </a:r>
            <a:r>
              <a:rPr lang="ru-RU" dirty="0"/>
              <a:t> «Двойка по поведению»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45" y="1069384"/>
            <a:ext cx="3425124" cy="37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76" y="1735810"/>
            <a:ext cx="4881966" cy="44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69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499872"/>
            <a:ext cx="5629656" cy="84124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2 этап. </a:t>
            </a:r>
            <a:r>
              <a:rPr lang="ru-RU" sz="3100" dirty="0" smtClean="0">
                <a:solidFill>
                  <a:srgbClr val="FF0000"/>
                </a:solidFill>
              </a:rPr>
              <a:t> Прием «Жужжащее </a:t>
            </a:r>
            <a:r>
              <a:rPr lang="ru-RU" sz="3100" dirty="0">
                <a:solidFill>
                  <a:srgbClr val="FF0000"/>
                </a:solidFill>
              </a:rPr>
              <a:t>чтение»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752" y="646176"/>
            <a:ext cx="4255008" cy="1853183"/>
          </a:xfrm>
        </p:spPr>
        <p:txBody>
          <a:bodyPr/>
          <a:lstStyle/>
          <a:p>
            <a:r>
              <a:rPr lang="ru-RU" dirty="0" err="1" smtClean="0"/>
              <a:t>Кымын</a:t>
            </a:r>
            <a:r>
              <a:rPr lang="ru-RU" dirty="0" smtClean="0"/>
              <a:t> герой </a:t>
            </a:r>
            <a:r>
              <a:rPr lang="ru-RU" dirty="0" err="1" smtClean="0"/>
              <a:t>висьтын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Кымын</a:t>
            </a:r>
            <a:r>
              <a:rPr lang="ru-RU" dirty="0" smtClean="0"/>
              <a:t> группа выло </a:t>
            </a:r>
            <a:r>
              <a:rPr lang="ru-RU" dirty="0" err="1" smtClean="0"/>
              <a:t>позяс</a:t>
            </a:r>
            <a:r>
              <a:rPr lang="ru-RU" dirty="0" smtClean="0"/>
              <a:t> </a:t>
            </a:r>
            <a:r>
              <a:rPr lang="ru-RU" dirty="0" err="1" smtClean="0"/>
              <a:t>миянлы</a:t>
            </a:r>
            <a:r>
              <a:rPr lang="ru-RU" dirty="0" smtClean="0"/>
              <a:t> </a:t>
            </a:r>
            <a:r>
              <a:rPr lang="ru-RU" dirty="0" err="1" smtClean="0"/>
              <a:t>юксьыны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529" y="2505075"/>
            <a:ext cx="5315711" cy="3684588"/>
          </a:xfrm>
        </p:spPr>
        <p:txBody>
          <a:bodyPr/>
          <a:lstStyle/>
          <a:p>
            <a:r>
              <a:rPr lang="ru-RU" dirty="0" smtClean="0"/>
              <a:t>1 группа- Валерка </a:t>
            </a:r>
            <a:r>
              <a:rPr lang="ru-RU" dirty="0" err="1" smtClean="0"/>
              <a:t>Приходновлон</a:t>
            </a:r>
            <a:r>
              <a:rPr lang="ru-RU" dirty="0" smtClean="0"/>
              <a:t> поведение</a:t>
            </a:r>
          </a:p>
          <a:p>
            <a:r>
              <a:rPr lang="ru-RU" dirty="0" smtClean="0"/>
              <a:t>2 группа- Таня </a:t>
            </a:r>
            <a:r>
              <a:rPr lang="ru-RU" dirty="0" err="1" smtClean="0"/>
              <a:t>Коданевалон</a:t>
            </a:r>
            <a:r>
              <a:rPr lang="ru-RU" dirty="0" smtClean="0"/>
              <a:t> поведение</a:t>
            </a:r>
          </a:p>
          <a:p>
            <a:r>
              <a:rPr lang="ru-RU" dirty="0" smtClean="0"/>
              <a:t>3 группа- </a:t>
            </a:r>
            <a:r>
              <a:rPr lang="ru-RU" dirty="0" err="1" smtClean="0"/>
              <a:t>оттшотш</a:t>
            </a:r>
            <a:r>
              <a:rPr lang="ru-RU" dirty="0" smtClean="0"/>
              <a:t> </a:t>
            </a:r>
            <a:r>
              <a:rPr lang="ru-RU" dirty="0" err="1" smtClean="0"/>
              <a:t>велодчысьяслон</a:t>
            </a:r>
            <a:r>
              <a:rPr lang="ru-RU" dirty="0" smtClean="0"/>
              <a:t> поведение</a:t>
            </a:r>
          </a:p>
          <a:p>
            <a:r>
              <a:rPr lang="ru-RU" dirty="0" smtClean="0"/>
              <a:t>4 группа- </a:t>
            </a:r>
            <a:r>
              <a:rPr lang="ru-RU" dirty="0" err="1" smtClean="0"/>
              <a:t>велодысьлон</a:t>
            </a:r>
            <a:r>
              <a:rPr lang="ru-RU" dirty="0" smtClean="0"/>
              <a:t> поведение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37376" y="1328928"/>
            <a:ext cx="4918012" cy="4860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ru-RU" dirty="0" err="1"/>
              <a:t>М</a:t>
            </a:r>
            <a:r>
              <a:rPr lang="ru-RU" dirty="0" err="1" smtClean="0"/>
              <a:t>ый</a:t>
            </a:r>
            <a:r>
              <a:rPr lang="ru-RU" dirty="0" smtClean="0"/>
              <a:t> коло </a:t>
            </a:r>
            <a:r>
              <a:rPr lang="ru-RU" dirty="0" err="1" smtClean="0"/>
              <a:t>вочны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Текстон</a:t>
            </a:r>
            <a:r>
              <a:rPr lang="ru-RU" dirty="0" smtClean="0"/>
              <a:t> </a:t>
            </a:r>
            <a:r>
              <a:rPr lang="ru-RU" dirty="0" err="1" smtClean="0"/>
              <a:t>тодмасьом</a:t>
            </a:r>
            <a:r>
              <a:rPr lang="ru-RU" dirty="0" smtClean="0"/>
              <a:t> </a:t>
            </a:r>
            <a:r>
              <a:rPr lang="ru-RU" dirty="0" err="1" smtClean="0"/>
              <a:t>могысь</a:t>
            </a:r>
            <a:r>
              <a:rPr lang="ru-RU" dirty="0" smtClean="0"/>
              <a:t> </a:t>
            </a:r>
            <a:r>
              <a:rPr lang="ru-RU" dirty="0" err="1"/>
              <a:t>л</a:t>
            </a:r>
            <a:r>
              <a:rPr lang="ru-RU" dirty="0" err="1" smtClean="0"/>
              <a:t>ыддям</a:t>
            </a:r>
            <a:r>
              <a:rPr lang="ru-RU" dirty="0" smtClean="0"/>
              <a:t> </a:t>
            </a:r>
            <a:r>
              <a:rPr lang="ru-RU" dirty="0"/>
              <a:t>ого </a:t>
            </a:r>
            <a:r>
              <a:rPr lang="ru-RU" dirty="0" err="1"/>
              <a:t>гораа</a:t>
            </a:r>
            <a:r>
              <a:rPr lang="ru-RU" dirty="0"/>
              <a:t>, ого </a:t>
            </a:r>
            <a:r>
              <a:rPr lang="ru-RU" dirty="0" err="1"/>
              <a:t>лоня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Сернитам</a:t>
            </a:r>
            <a:r>
              <a:rPr lang="ru-RU" dirty="0" smtClean="0"/>
              <a:t> </a:t>
            </a:r>
            <a:r>
              <a:rPr lang="ru-RU" dirty="0" err="1" smtClean="0"/>
              <a:t>ота</a:t>
            </a:r>
            <a:r>
              <a:rPr lang="ru-RU" dirty="0" smtClean="0"/>
              <a:t>-мод </a:t>
            </a:r>
            <a:r>
              <a:rPr lang="ru-RU" dirty="0" err="1" smtClean="0"/>
              <a:t>костын</a:t>
            </a:r>
            <a:r>
              <a:rPr lang="ru-RU" dirty="0" smtClean="0"/>
              <a:t>,  </a:t>
            </a:r>
            <a:r>
              <a:rPr lang="ru-RU" dirty="0" err="1" smtClean="0"/>
              <a:t>кутшом</a:t>
            </a:r>
            <a:r>
              <a:rPr lang="ru-RU" dirty="0" smtClean="0"/>
              <a:t> поведение </a:t>
            </a:r>
            <a:r>
              <a:rPr lang="ru-RU" dirty="0" err="1" smtClean="0"/>
              <a:t>геройлон</a:t>
            </a:r>
            <a:r>
              <a:rPr lang="ru-RU" dirty="0" smtClean="0"/>
              <a:t>, </a:t>
            </a:r>
            <a:r>
              <a:rPr lang="ru-RU" dirty="0" err="1" smtClean="0"/>
              <a:t>донъялам</a:t>
            </a:r>
            <a:r>
              <a:rPr lang="ru-RU" dirty="0" smtClean="0"/>
              <a:t> </a:t>
            </a:r>
            <a:r>
              <a:rPr lang="ru-RU" dirty="0" err="1" smtClean="0"/>
              <a:t>геройяслысь</a:t>
            </a:r>
            <a:r>
              <a:rPr lang="ru-RU" dirty="0" smtClean="0"/>
              <a:t> </a:t>
            </a:r>
            <a:r>
              <a:rPr lang="ru-RU" dirty="0" err="1" smtClean="0"/>
              <a:t>поступокъяс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Висьталам</a:t>
            </a:r>
            <a:r>
              <a:rPr lang="ru-RU" dirty="0" smtClean="0"/>
              <a:t> </a:t>
            </a:r>
            <a:r>
              <a:rPr lang="ru-RU" dirty="0" err="1" smtClean="0"/>
              <a:t>мукод</a:t>
            </a:r>
            <a:r>
              <a:rPr lang="ru-RU" dirty="0" smtClean="0"/>
              <a:t> </a:t>
            </a:r>
            <a:r>
              <a:rPr lang="ru-RU" dirty="0" err="1" smtClean="0"/>
              <a:t>группалы</a:t>
            </a:r>
            <a:r>
              <a:rPr lang="ru-RU" dirty="0" smtClean="0"/>
              <a:t> </a:t>
            </a:r>
            <a:r>
              <a:rPr lang="ru-RU" dirty="0" err="1" smtClean="0"/>
              <a:t>ассьыным</a:t>
            </a:r>
            <a:r>
              <a:rPr lang="ru-RU" dirty="0" smtClean="0"/>
              <a:t> </a:t>
            </a:r>
            <a:r>
              <a:rPr lang="ru-RU" dirty="0" err="1" smtClean="0"/>
              <a:t>кывкортодъяс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05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377952"/>
            <a:ext cx="5595239" cy="2133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Кутшом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кывкортодъяс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позяс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вочны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текстысь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юконъясон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тодмасьом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борын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2" y="1304545"/>
            <a:ext cx="4828032" cy="475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89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72200" y="207263"/>
            <a:ext cx="5183188" cy="609601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FF0000"/>
                </a:solidFill>
                <a:effectLst/>
              </a:rPr>
              <a:t>Приём «Письмо с дырками (пробелами)».</a:t>
            </a:r>
            <a:r>
              <a:rPr lang="ru-RU" sz="2400" dirty="0">
                <a:solidFill>
                  <a:srgbClr val="FF0000"/>
                </a:solidFill>
                <a:effectLst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9" y="560833"/>
            <a:ext cx="4597844" cy="74371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3 этап</a:t>
            </a:r>
            <a:r>
              <a:rPr lang="ru-RU" i="1" dirty="0"/>
              <a:t>. </a:t>
            </a:r>
            <a:r>
              <a:rPr lang="ru-RU" i="1" dirty="0" err="1" smtClean="0"/>
              <a:t>Текстон</a:t>
            </a:r>
            <a:r>
              <a:rPr lang="ru-RU" i="1" dirty="0" smtClean="0"/>
              <a:t> </a:t>
            </a:r>
            <a:r>
              <a:rPr lang="ru-RU" i="1" dirty="0" err="1" smtClean="0"/>
              <a:t>тодмасьом</a:t>
            </a:r>
            <a:r>
              <a:rPr lang="ru-RU" i="1" dirty="0" smtClean="0"/>
              <a:t> </a:t>
            </a:r>
            <a:r>
              <a:rPr lang="ru-RU" i="1" dirty="0" err="1" smtClean="0"/>
              <a:t>борын</a:t>
            </a:r>
            <a:r>
              <a:rPr lang="ru-RU" i="1" dirty="0" smtClean="0"/>
              <a:t> </a:t>
            </a:r>
            <a:r>
              <a:rPr lang="ru-RU" i="1" dirty="0" err="1" smtClean="0"/>
              <a:t>удж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58496" y="1341120"/>
            <a:ext cx="5839079" cy="4848543"/>
          </a:xfrm>
        </p:spPr>
        <p:txBody>
          <a:bodyPr/>
          <a:lstStyle/>
          <a:p>
            <a:pPr lvl="0"/>
            <a:r>
              <a:rPr lang="ru-RU" sz="2000" i="1" dirty="0"/>
              <a:t>Соотнесение читательских интерпретаций (истолкований, оценок) произведения с авторской позицией. Выявление и формулирование основной идеи текста или совокупности его главных смыслов</a:t>
            </a:r>
            <a:r>
              <a:rPr lang="ru-RU" sz="2000" i="1" dirty="0" smtClean="0"/>
              <a:t>.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Прием « Кубик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Блума</a:t>
            </a:r>
            <a:r>
              <a:rPr lang="ru-RU" sz="2000" b="1" i="1" dirty="0" smtClean="0">
                <a:solidFill>
                  <a:srgbClr val="FF0000"/>
                </a:solidFill>
              </a:rPr>
              <a:t>»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3255264"/>
            <a:ext cx="4328160" cy="31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4768" y="612845"/>
            <a:ext cx="5754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На </a:t>
            </a:r>
            <a:r>
              <a:rPr lang="ru-RU" sz="2000" b="1" dirty="0"/>
              <a:t>мой взгляд, </a:t>
            </a:r>
            <a:r>
              <a:rPr lang="ru-RU" sz="2000" b="1" dirty="0" smtClean="0"/>
              <a:t>нравственные  </a:t>
            </a:r>
            <a:r>
              <a:rPr lang="ru-RU" sz="2000" b="1" dirty="0"/>
              <a:t>ценности - это </a:t>
            </a:r>
            <a:r>
              <a:rPr lang="ru-RU" sz="2000" b="1" dirty="0" smtClean="0"/>
              <a:t>……………(внутренние</a:t>
            </a:r>
            <a:r>
              <a:rPr lang="ru-RU" sz="2000" b="1" dirty="0"/>
              <a:t>, духовные качества, которыми руководствуется человек, этические нормы; правила поведения, определяемые этими качествами.)…. Что </a:t>
            </a:r>
            <a:r>
              <a:rPr lang="ru-RU" sz="2000" b="1" dirty="0" smtClean="0"/>
              <a:t>же значит правильно себя </a:t>
            </a:r>
            <a:r>
              <a:rPr lang="ru-RU" sz="2000" b="1" dirty="0" smtClean="0"/>
              <a:t>вести в</a:t>
            </a:r>
            <a:endParaRPr lang="ru-RU" sz="2000" b="1" dirty="0" smtClean="0"/>
          </a:p>
          <a:p>
            <a:pPr lvl="0"/>
            <a:r>
              <a:rPr lang="ru-RU" sz="2000" b="1" dirty="0" smtClean="0"/>
              <a:t>обществе?……..Только……(честность</a:t>
            </a:r>
            <a:r>
              <a:rPr lang="ru-RU" sz="2000" b="1" dirty="0" smtClean="0"/>
              <a:t>, искренность</a:t>
            </a:r>
            <a:r>
              <a:rPr lang="ru-RU" sz="2000" b="1" dirty="0" smtClean="0"/>
              <a:t>, уважение к старшим, терпимость) …</a:t>
            </a:r>
            <a:r>
              <a:rPr lang="ru-RU" sz="2000" b="1" dirty="0"/>
              <a:t>люди смогут</a:t>
            </a:r>
            <a:r>
              <a:rPr lang="ru-RU" sz="2000" b="1" dirty="0" smtClean="0"/>
              <a:t>……</a:t>
            </a:r>
          </a:p>
          <a:p>
            <a:pPr lvl="0"/>
            <a:r>
              <a:rPr lang="ru-RU" sz="2000" b="1" dirty="0" smtClean="0"/>
              <a:t>Докажу </a:t>
            </a:r>
            <a:r>
              <a:rPr lang="ru-RU" sz="2000" b="1" dirty="0"/>
              <a:t>своё суждение примерами.</a:t>
            </a:r>
          </a:p>
          <a:p>
            <a:r>
              <a:rPr lang="ru-RU" sz="2000" b="1" dirty="0"/>
              <a:t>Обратимся к тексту </a:t>
            </a:r>
            <a:r>
              <a:rPr lang="ru-RU" sz="2000" b="1" dirty="0" smtClean="0"/>
              <a:t>коми писателя Елены </a:t>
            </a:r>
            <a:r>
              <a:rPr lang="ru-RU" sz="2000" b="1" dirty="0" err="1" smtClean="0"/>
              <a:t>Габовой</a:t>
            </a:r>
            <a:r>
              <a:rPr lang="ru-RU" sz="2000" b="1" dirty="0" smtClean="0"/>
              <a:t>,  в </a:t>
            </a:r>
            <a:r>
              <a:rPr lang="ru-RU" sz="2000" b="1" dirty="0"/>
              <a:t>котором говорится (рассказывается) о….. ……, которые………… Доказательством этому служат предложения ……. Главный герой (подведи итог их поступкам)…………… Это и есть </a:t>
            </a:r>
            <a:r>
              <a:rPr lang="ru-RU" sz="2000" b="1" dirty="0" smtClean="0"/>
              <a:t>…………такой </a:t>
            </a:r>
            <a:r>
              <a:rPr lang="ru-RU" sz="2000" b="1" dirty="0"/>
              <a:t>поступок свидетельствует о</a:t>
            </a:r>
            <a:r>
              <a:rPr lang="ru-RU" sz="2000" b="1" dirty="0" smtClean="0"/>
              <a:t>…………</a:t>
            </a:r>
          </a:p>
          <a:p>
            <a:r>
              <a:rPr lang="ru-RU" sz="2000" b="1" dirty="0" smtClean="0"/>
              <a:t>Подводя </a:t>
            </a:r>
            <a:r>
              <a:rPr lang="ru-RU" sz="2000" b="1" dirty="0"/>
              <a:t>итог к сказанному, можно отметить, что по-настоящему важно….</a:t>
            </a:r>
          </a:p>
        </p:txBody>
      </p:sp>
    </p:spTree>
    <p:extLst>
      <p:ext uri="{BB962C8B-B14F-4D97-AF65-F5344CB8AC3E}">
        <p14:creationId xmlns:p14="http://schemas.microsoft.com/office/powerpoint/2010/main" val="345269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60" y="948906"/>
            <a:ext cx="8264106" cy="547777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9" y="-17412"/>
            <a:ext cx="4448204" cy="11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2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024" y="457200"/>
            <a:ext cx="3950208" cy="5547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Кытысь</a:t>
            </a:r>
            <a:r>
              <a:rPr lang="ru-RU" dirty="0" smtClean="0"/>
              <a:t> </a:t>
            </a:r>
            <a:r>
              <a:rPr lang="ru-RU" dirty="0" err="1" smtClean="0"/>
              <a:t>позьо</a:t>
            </a:r>
            <a:r>
              <a:rPr lang="ru-RU" dirty="0" smtClean="0"/>
              <a:t> </a:t>
            </a:r>
            <a:r>
              <a:rPr lang="ru-RU" dirty="0" err="1" smtClean="0"/>
              <a:t>аддзыны</a:t>
            </a:r>
            <a:r>
              <a:rPr lang="ru-RU" dirty="0" smtClean="0"/>
              <a:t> </a:t>
            </a:r>
            <a:r>
              <a:rPr lang="ru-RU" dirty="0" err="1" smtClean="0"/>
              <a:t>юор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4" y="517921"/>
            <a:ext cx="3437634" cy="236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0" y="3460606"/>
            <a:ext cx="2769506" cy="276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19" y="1536192"/>
            <a:ext cx="3745477" cy="43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94" y="187968"/>
            <a:ext cx="3029329" cy="30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62" y="3547872"/>
            <a:ext cx="2750761" cy="263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434584" cy="829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39788" y="1475232"/>
            <a:ext cx="5157787" cy="20593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5961887"/>
            <a:ext cx="5183188" cy="22777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90" y="247973"/>
            <a:ext cx="7346196" cy="612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231821"/>
            <a:ext cx="11230377" cy="622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8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463639" y="489397"/>
            <a:ext cx="5512157" cy="6091706"/>
          </a:xfrm>
        </p:spPr>
        <p:txBody>
          <a:bodyPr>
            <a:normAutofit/>
          </a:bodyPr>
          <a:lstStyle/>
          <a:p>
            <a:pPr lvl="0"/>
            <a:r>
              <a:rPr lang="ru-RU" b="1" dirty="0" err="1">
                <a:solidFill>
                  <a:srgbClr val="FF0000"/>
                </a:solidFill>
              </a:rPr>
              <a:t>Кыдзи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велодны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челядьос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гогорвоомон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лыддьысьны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ru-RU" b="1" dirty="0" err="1">
                <a:solidFill>
                  <a:srgbClr val="0070C0"/>
                </a:solidFill>
              </a:rPr>
              <a:t>Кыдзи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вочны</a:t>
            </a:r>
            <a:r>
              <a:rPr lang="ru-RU" b="1" dirty="0">
                <a:solidFill>
                  <a:srgbClr val="0070C0"/>
                </a:solidFill>
              </a:rPr>
              <a:t> с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 err="1">
                <a:solidFill>
                  <a:srgbClr val="0070C0"/>
                </a:solidFill>
              </a:rPr>
              <a:t>дз</a:t>
            </a:r>
            <a:r>
              <a:rPr lang="ru-RU" b="1" dirty="0">
                <a:solidFill>
                  <a:srgbClr val="0070C0"/>
                </a:solidFill>
              </a:rPr>
              <a:t>, мед челядь </a:t>
            </a:r>
            <a:r>
              <a:rPr lang="ru-RU" b="1" dirty="0" err="1">
                <a:solidFill>
                  <a:srgbClr val="0070C0"/>
                </a:solidFill>
              </a:rPr>
              <a:t>радпырысь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локт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ru-RU" b="1" dirty="0">
                <a:solidFill>
                  <a:srgbClr val="0070C0"/>
                </a:solidFill>
              </a:rPr>
              <a:t>сны Коми литература урок выло?</a:t>
            </a:r>
          </a:p>
          <a:p>
            <a:pPr lvl="0"/>
            <a:r>
              <a:rPr lang="ru-RU" b="1" dirty="0" err="1">
                <a:solidFill>
                  <a:srgbClr val="00B050"/>
                </a:solidFill>
              </a:rPr>
              <a:t>Кыдзи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вочны</a:t>
            </a:r>
            <a:r>
              <a:rPr lang="ru-RU" b="1" dirty="0">
                <a:solidFill>
                  <a:srgbClr val="00B050"/>
                </a:solidFill>
              </a:rPr>
              <a:t> с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ru-RU" b="1" dirty="0" err="1">
                <a:solidFill>
                  <a:srgbClr val="00B050"/>
                </a:solidFill>
              </a:rPr>
              <a:t>дз</a:t>
            </a:r>
            <a:r>
              <a:rPr lang="ru-RU" b="1" dirty="0">
                <a:solidFill>
                  <a:srgbClr val="00B050"/>
                </a:solidFill>
              </a:rPr>
              <a:t>, мед </a:t>
            </a:r>
            <a:r>
              <a:rPr lang="ru-RU" b="1" dirty="0" err="1">
                <a:solidFill>
                  <a:srgbClr val="00B050"/>
                </a:solidFill>
              </a:rPr>
              <a:t>челядьлы</a:t>
            </a:r>
            <a:r>
              <a:rPr lang="ru-RU" b="1" dirty="0">
                <a:solidFill>
                  <a:srgbClr val="00B050"/>
                </a:solidFill>
              </a:rPr>
              <a:t> вол</a:t>
            </a:r>
            <a:r>
              <a:rPr lang="en-US" b="1" dirty="0">
                <a:solidFill>
                  <a:srgbClr val="00B050"/>
                </a:solidFill>
              </a:rPr>
              <a:t>i</a:t>
            </a:r>
            <a:r>
              <a:rPr lang="ru-RU" b="1" dirty="0">
                <a:solidFill>
                  <a:srgbClr val="00B050"/>
                </a:solidFill>
              </a:rPr>
              <a:t> интересно </a:t>
            </a:r>
            <a:r>
              <a:rPr lang="ru-RU" b="1" dirty="0" err="1">
                <a:solidFill>
                  <a:srgbClr val="00B050"/>
                </a:solidFill>
              </a:rPr>
              <a:t>лыддьыны</a:t>
            </a:r>
            <a:r>
              <a:rPr lang="ru-RU" b="1" dirty="0">
                <a:solidFill>
                  <a:srgbClr val="00B050"/>
                </a:solidFill>
              </a:rPr>
              <a:t> коми </a:t>
            </a:r>
            <a:r>
              <a:rPr lang="ru-RU" b="1" dirty="0" err="1">
                <a:solidFill>
                  <a:srgbClr val="00B050"/>
                </a:solidFill>
              </a:rPr>
              <a:t>литератураысь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текстъяс</a:t>
            </a:r>
            <a:r>
              <a:rPr lang="ru-RU" b="1" dirty="0">
                <a:solidFill>
                  <a:srgbClr val="00B050"/>
                </a:solidFill>
              </a:rPr>
              <a:t>?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Кыдзи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отсавны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челядьлы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сдайтны</a:t>
            </a:r>
            <a:r>
              <a:rPr lang="ru-RU" b="1" dirty="0">
                <a:solidFill>
                  <a:srgbClr val="C00000"/>
                </a:solidFill>
              </a:rPr>
              <a:t> ОГЭ да ЕГЭ (сочинение) коми литература </a:t>
            </a:r>
            <a:r>
              <a:rPr lang="ru-RU" b="1" dirty="0" err="1">
                <a:solidFill>
                  <a:srgbClr val="C00000"/>
                </a:solidFill>
              </a:rPr>
              <a:t>отсогон</a:t>
            </a:r>
            <a:r>
              <a:rPr lang="ru-RU" b="1" dirty="0">
                <a:solidFill>
                  <a:srgbClr val="C0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85" y="3580328"/>
            <a:ext cx="3696236" cy="204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06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450624" cy="284137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для мастер-класса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: представить систему работы по формированию читательской грамотности во внеурочной деятельности (кружок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«Литературная гостиная: герои коми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нас»)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посредством определенных методических приёмов.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670560" y="1162373"/>
            <a:ext cx="5136880" cy="501459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dirty="0" smtClean="0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</a:rPr>
              <a:t>Использование во внеурочной деятельности  </a:t>
            </a:r>
            <a:r>
              <a:rPr lang="ru-RU" sz="4400" b="1" dirty="0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</a:rPr>
              <a:t>приёмов по формированию читательской </a:t>
            </a:r>
            <a:r>
              <a:rPr lang="ru-RU" sz="4400" b="1" dirty="0" smtClean="0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</a:rPr>
              <a:t>грамотности </a:t>
            </a:r>
            <a:endParaRPr lang="ru-RU" sz="4400" b="1" dirty="0">
              <a:ln>
                <a:solidFill>
                  <a:srgbClr val="3A1D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2950464"/>
            <a:ext cx="5560352" cy="32264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Задачи мастер- </a:t>
            </a:r>
            <a:r>
              <a:rPr lang="ru-RU" b="1" i="1" dirty="0">
                <a:solidFill>
                  <a:srgbClr val="FF0000"/>
                </a:solidFill>
              </a:rPr>
              <a:t>класса:</a:t>
            </a:r>
          </a:p>
          <a:p>
            <a:pPr marL="0" indent="0">
              <a:buNone/>
            </a:pPr>
            <a:r>
              <a:rPr lang="ru-RU" dirty="0" smtClean="0"/>
              <a:t>развитие </a:t>
            </a:r>
            <a:r>
              <a:rPr lang="ru-RU" dirty="0"/>
              <a:t>умений ориентироваться в источниках информации, </a:t>
            </a:r>
            <a:r>
              <a:rPr lang="ru-RU" dirty="0" smtClean="0"/>
              <a:t>находить</a:t>
            </a:r>
            <a:r>
              <a:rPr lang="ru-RU" dirty="0"/>
              <a:t>, перерабатывать, передавать и принимать требуемую информацию, пользоваться разными стратегиями при её переработке, отвергая ненужную и неверную.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19" y="160867"/>
            <a:ext cx="3208149" cy="95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9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3984" y="755904"/>
            <a:ext cx="5145024" cy="4389120"/>
          </a:xfrm>
        </p:spPr>
        <p:txBody>
          <a:bodyPr>
            <a:noAutofit/>
          </a:bodyPr>
          <a:lstStyle/>
          <a:p>
            <a:r>
              <a:rPr lang="ru-RU" sz="5400" dirty="0" smtClean="0"/>
              <a:t>А </a:t>
            </a:r>
            <a:r>
              <a:rPr lang="ru-RU" sz="5400" dirty="0" err="1" smtClean="0"/>
              <a:t>мый</a:t>
            </a:r>
            <a:r>
              <a:rPr lang="ru-RU" sz="5400" dirty="0" smtClean="0"/>
              <a:t> Т</a:t>
            </a:r>
            <a:r>
              <a:rPr lang="en-US" sz="5400" dirty="0" smtClean="0"/>
              <a:t>i </a:t>
            </a:r>
            <a:r>
              <a:rPr lang="ru-RU" sz="5400" dirty="0" err="1" smtClean="0"/>
              <a:t>тоданныд</a:t>
            </a:r>
            <a:r>
              <a:rPr lang="ru-RU" sz="5400" dirty="0" smtClean="0"/>
              <a:t>  читательской грамотность </a:t>
            </a:r>
            <a:r>
              <a:rPr lang="ru-RU" sz="5400" dirty="0" err="1" smtClean="0"/>
              <a:t>йылысь</a:t>
            </a:r>
            <a:r>
              <a:rPr lang="ru-RU" sz="5400" dirty="0" smtClean="0"/>
              <a:t> (ЧГ)?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5184" y="780288"/>
            <a:ext cx="4815840" cy="55717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i="1" u="sng" dirty="0">
                <a:solidFill>
                  <a:srgbClr val="C00000"/>
                </a:solidFill>
              </a:rPr>
              <a:t>Прием </a:t>
            </a:r>
            <a:r>
              <a:rPr lang="ru-RU" b="1" i="1" u="sng" dirty="0" smtClean="0">
                <a:solidFill>
                  <a:srgbClr val="C00000"/>
                </a:solidFill>
              </a:rPr>
              <a:t>«Верно-не верно…»:</a:t>
            </a:r>
          </a:p>
          <a:p>
            <a:pPr marL="0" indent="0" algn="ctr">
              <a:buNone/>
            </a:pPr>
            <a:r>
              <a:rPr lang="ru-RU" b="1" dirty="0" smtClean="0"/>
              <a:t>1.ЧГ- </a:t>
            </a:r>
            <a:r>
              <a:rPr lang="ru-RU" b="1" dirty="0"/>
              <a:t>это хорошая техника </a:t>
            </a:r>
            <a:r>
              <a:rPr lang="ru-RU" b="1" dirty="0" smtClean="0"/>
              <a:t>чтения.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2. ЧГ-это </a:t>
            </a:r>
            <a:r>
              <a:rPr lang="ru-RU" b="1" dirty="0"/>
              <a:t>богатый словарный </a:t>
            </a:r>
            <a:r>
              <a:rPr lang="ru-RU" b="1" dirty="0" smtClean="0"/>
              <a:t>запас.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3.ЧГ-это большой читательский опыт.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37927" y="588936"/>
            <a:ext cx="3850783" cy="345503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Ключ:</a:t>
            </a:r>
            <a:br>
              <a:rPr lang="ru-RU" sz="3600" dirty="0" smtClean="0"/>
            </a:br>
            <a:r>
              <a:rPr lang="ru-RU" sz="3600" dirty="0" smtClean="0"/>
              <a:t>1-абу </a:t>
            </a:r>
            <a:r>
              <a:rPr lang="ru-RU" sz="3600" dirty="0" err="1" smtClean="0"/>
              <a:t>тадз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2-абу </a:t>
            </a:r>
            <a:r>
              <a:rPr lang="ru-RU" sz="3600" dirty="0" err="1" smtClean="0"/>
              <a:t>тадз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3-абу </a:t>
            </a:r>
            <a:r>
              <a:rPr lang="ru-RU" sz="3600" dirty="0" err="1" smtClean="0"/>
              <a:t>тадз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6172200" y="2505074"/>
            <a:ext cx="5183188" cy="26388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73024" y="402336"/>
            <a:ext cx="5424551" cy="57873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5" y="489398"/>
            <a:ext cx="5226640" cy="549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20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604435"/>
            <a:ext cx="5253925" cy="541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9789" y="6083807"/>
            <a:ext cx="2196020" cy="10585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11" y="1094432"/>
            <a:ext cx="5207430" cy="429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87458" y="377952"/>
            <a:ext cx="5611006" cy="599789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Словосочетание </a:t>
            </a:r>
            <a:r>
              <a:rPr lang="ru-RU" sz="9600" dirty="0">
                <a:latin typeface="Times New Roman" pitchFamily="18" charset="0"/>
                <a:ea typeface="Calibri"/>
                <a:cs typeface="Times New Roman" pitchFamily="18" charset="0"/>
              </a:rPr>
              <a:t>«читательская грамотность» появилось в </a:t>
            </a:r>
            <a:r>
              <a:rPr lang="ru-RU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контексте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международного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тестирования в 1991 г.</a:t>
            </a:r>
            <a:r>
              <a:rPr lang="ru-RU" sz="9600" dirty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исследовании PISA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читательская грамотность 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способность человека понимать и использовать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письменные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тексты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размышлять о них и заниматься чтением для того, чтобы достигать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своих  целей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расширять свои знания и возможности, участвовать в социальной жизни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42304" y="353568"/>
            <a:ext cx="55595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отечественной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педагогике термин «читательская грамотность» появился в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2000-х годах, когда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российские образовательные учреждения первый раз приняли участие в международных программах по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оценке достижений учащихся PISA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/>
          </a:p>
          <a:p>
            <a:r>
              <a:rPr lang="ru-RU" sz="2000" dirty="0" smtClean="0"/>
              <a:t>Всего </a:t>
            </a:r>
            <a:r>
              <a:rPr lang="ru-RU" sz="2000" dirty="0"/>
              <a:t>в </a:t>
            </a:r>
            <a:r>
              <a:rPr lang="ru-RU" sz="2000" dirty="0" smtClean="0"/>
              <a:t>2022 году </a:t>
            </a:r>
            <a:r>
              <a:rPr lang="ru-RU" sz="2000" dirty="0"/>
              <a:t>исследованием было охвачено </a:t>
            </a:r>
            <a:r>
              <a:rPr lang="ru-RU" sz="2000" b="1" dirty="0"/>
              <a:t>1594 образовательные организации </a:t>
            </a:r>
            <a:r>
              <a:rPr lang="ru-RU" sz="2000" dirty="0"/>
              <a:t>(далее — ОО</a:t>
            </a:r>
            <a:r>
              <a:rPr lang="ru-RU" sz="2000" dirty="0" smtClean="0"/>
              <a:t>). Общероссийская </a:t>
            </a:r>
            <a:r>
              <a:rPr lang="ru-RU" sz="2000" dirty="0"/>
              <a:t>оценка по модели PISA проводилась в 200 ОО из 43 субъектов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. В региональной оценке приняли участие 1400 ОО из 14 субъектов </a:t>
            </a:r>
            <a:r>
              <a:rPr lang="ru-RU" sz="2000" dirty="0" smtClean="0"/>
              <a:t>Российской Федерации</a:t>
            </a:r>
            <a:r>
              <a:rPr lang="ru-RU" sz="2000" dirty="0"/>
              <a:t>. </a:t>
            </a:r>
            <a:r>
              <a:rPr lang="ru-RU" sz="2000" dirty="0" smtClean="0"/>
              <a:t>ЧГ на уровне </a:t>
            </a:r>
            <a:r>
              <a:rPr lang="ru-RU" sz="2000" u="sng" dirty="0" smtClean="0"/>
              <a:t>начального образования намного превышает уровень ЧГ в среднем звене</a:t>
            </a:r>
            <a:r>
              <a:rPr lang="ru-RU" sz="2000" dirty="0" smtClean="0"/>
              <a:t>. </a:t>
            </a:r>
            <a:r>
              <a:rPr lang="ru-RU" sz="2000" b="1" dirty="0" smtClean="0"/>
              <a:t>(Подробная </a:t>
            </a:r>
            <a:r>
              <a:rPr lang="ru-RU" sz="2000" b="1" dirty="0"/>
              <a:t>информация об исследовании и открытые задания PISA представлены на сайте ФГБУ «ФИОКО» https://www.fioco.ru/ )</a:t>
            </a:r>
          </a:p>
        </p:txBody>
      </p:sp>
    </p:spTree>
    <p:extLst>
      <p:ext uri="{BB962C8B-B14F-4D97-AF65-F5344CB8AC3E}">
        <p14:creationId xmlns:p14="http://schemas.microsoft.com/office/powerpoint/2010/main" val="89885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" y="329015"/>
            <a:ext cx="5010230" cy="357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09" y="230737"/>
            <a:ext cx="5160935" cy="389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66" y="3595606"/>
            <a:ext cx="5321227" cy="277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6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2343</TotalTime>
  <Words>816</Words>
  <Application>Microsoft Office PowerPoint</Application>
  <PresentationFormat>Широкоэкранный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листание 1</vt:lpstr>
      <vt:lpstr>Презентация PowerPoint</vt:lpstr>
      <vt:lpstr>Презентация PowerPoint</vt:lpstr>
      <vt:lpstr>Презентация PowerPoint</vt:lpstr>
      <vt:lpstr>Цель для мастер-класса: представить систему работы по формированию читательской грамотности во внеурочной деятельности (кружок «Литературная гостиная: герои коми книг среди нас») посредством определенных методических приёмов. </vt:lpstr>
      <vt:lpstr>А мый Тi тоданныд  читательской грамотность йылысь (ЧГ)?</vt:lpstr>
      <vt:lpstr>Ключ: 1-абу тадз   2-абу тадз 3-абу тадз</vt:lpstr>
      <vt:lpstr>Презентация PowerPoint</vt:lpstr>
      <vt:lpstr>Презентация PowerPoint</vt:lpstr>
      <vt:lpstr>Презентация PowerPoint</vt:lpstr>
      <vt:lpstr>Технология смыслового чтения  включает в себя 3 этапа работы с текстом. </vt:lpstr>
      <vt:lpstr> </vt:lpstr>
      <vt:lpstr>Вочакывъяс:</vt:lpstr>
      <vt:lpstr>Елена Габова «Двойка по поведению» </vt:lpstr>
      <vt:lpstr>2 этап.  Прием «Жужжащее чтение» </vt:lpstr>
      <vt:lpstr>Презентация PowerPoint</vt:lpstr>
      <vt:lpstr>Приём «Письмо с дырками (пробелами)». </vt:lpstr>
      <vt:lpstr>Презентация PowerPoint</vt:lpstr>
      <vt:lpstr>Кытысь позьо аддзыны юор?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3kab</cp:lastModifiedBy>
  <cp:revision>82</cp:revision>
  <dcterms:created xsi:type="dcterms:W3CDTF">2016-11-15T09:14:47Z</dcterms:created>
  <dcterms:modified xsi:type="dcterms:W3CDTF">2024-03-19T12:49:37Z</dcterms:modified>
</cp:coreProperties>
</file>