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64" r:id="rId4"/>
    <p:sldId id="265" r:id="rId5"/>
    <p:sldId id="266" r:id="rId6"/>
    <p:sldId id="267" r:id="rId7"/>
    <p:sldId id="257" r:id="rId8"/>
    <p:sldId id="262" r:id="rId9"/>
    <p:sldId id="261" r:id="rId10"/>
    <p:sldId id="260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62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813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4723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482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8798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433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127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741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197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524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783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155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442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06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78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54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C39F2-EDF1-4995-BC91-F9EA372560DD}" type="datetimeFigureOut">
              <a:rPr lang="ru-RU" smtClean="0"/>
              <a:t>12.03.2024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BACEA5E-58C4-4A28-A997-E91F401D62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651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896DB-5413-1766-6B16-69E083A34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3186" y="2391340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рабочих листов на уроках литературного коми чтения, как эффективное средство формирования навыков смыслового чтения. 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1A56E15-DBF1-4222-3952-98373BBF05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0984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E43ECB-F72B-B2CD-73A3-1373C771B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0568" y="306333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Организуя работу на уроке с рабочим листом, решается несколько педагогических задач: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89C095-6BBA-F388-C92B-D0735E904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структурируется урок, </a:t>
            </a:r>
          </a:p>
          <a:p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формируются предметные знания и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общеучебные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умения, </a:t>
            </a:r>
          </a:p>
          <a:p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организуется контроль и оценка изучаемого материала, </a:t>
            </a:r>
          </a:p>
          <a:p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развиваются внимание, мышление, речь.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340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271247-E635-B76C-04EC-B795FE4A8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9F8F19-D573-B048-6F22-8393AF329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6552" y="943992"/>
            <a:ext cx="8915400" cy="3777622"/>
          </a:xfrm>
        </p:spPr>
        <p:txBody>
          <a:bodyPr/>
          <a:lstStyle/>
          <a:p>
            <a:pPr algn="just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абочий лист </a:t>
            </a:r>
            <a:r>
              <a:rPr lang="ru-RU" sz="3200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это модель урока, которую можно корректировать, дополнять, а затем использовать как опорный материал для закрепления или повторения материала.</a:t>
            </a:r>
          </a:p>
          <a:p>
            <a:pPr algn="just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абочие листы </a:t>
            </a:r>
            <a:r>
              <a:rPr lang="ru-RU" sz="3200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повышают интерес к предмету и мотивирует на успешное обучение.</a:t>
            </a:r>
          </a:p>
          <a:p>
            <a:pPr marL="0" indent="0" algn="just">
              <a:buNone/>
            </a:pPr>
            <a:endParaRPr lang="ru-RU" b="0" i="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830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6E7527-DC49-F6FE-2E56-CF5808EDF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7919" y="1147892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предмет </a:t>
            </a:r>
            <a:r>
              <a:rPr lang="ru-RU" sz="40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литературное</a:t>
            </a:r>
            <a:r>
              <a:rPr lang="ru-RU" sz="4000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0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чтение</a:t>
            </a:r>
            <a:r>
              <a:rPr lang="ru-RU" sz="4000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его изучение в начальной школе, </a:t>
            </a:r>
            <a:r>
              <a:rPr lang="ru-RU" sz="40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</a:t>
            </a:r>
            <a:r>
              <a:rPr lang="ru-RU" sz="4000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благоприятной основой для формирования навыков </a:t>
            </a:r>
            <a:r>
              <a:rPr lang="ru-RU" sz="40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смыслового</a:t>
            </a:r>
            <a:r>
              <a:rPr lang="ru-RU" sz="4000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0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чтения</a:t>
            </a:r>
            <a:r>
              <a:rPr lang="ru-RU" sz="4000" dirty="0">
                <a:solidFill>
                  <a:srgbClr val="333333"/>
                </a:solidFill>
                <a:latin typeface="YS Text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8F4AD6-AF57-B6BB-4EC9-3AA6AC287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7271" y="4530571"/>
            <a:ext cx="8915400" cy="377762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730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6C0E01-4874-F789-E960-115E7D9E5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1488" y="1201158"/>
            <a:ext cx="8911687" cy="1280890"/>
          </a:xfrm>
        </p:spPr>
        <p:txBody>
          <a:bodyPr>
            <a:noAutofit/>
          </a:bodyPr>
          <a:lstStyle/>
          <a:p>
            <a:pPr marL="449580"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Ц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ель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смыслового чтения – максимально точно и полно понять содержание текста, уловить все детали и практически осмыслить извлечённую информацию. Поэтому важно научить ребёнка читать осмысленно. </a:t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Когда ребёнок владеет смысловым чтением, то у него развивается устная речь, и как следствие, письменная.</a:t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FECF8D-F679-60A3-1DED-29D29F2E7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7473" y="3722703"/>
            <a:ext cx="8915400" cy="377762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1988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6FBD17-27A3-7EE3-6755-6C7C6DD17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Существует много разнообразных приёмов работы с текстом, которые формирует у детей устойчивый интерес к чтению, совершенствуя технику чтения.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92AE7A-1E8F-A7A3-9D08-40EF70FA5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2817181"/>
            <a:ext cx="8282221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в современном мире выделяют технологию использования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листов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8654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5E3F0C-6A20-AE81-0549-66EC4B24B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1945" y="1272179"/>
            <a:ext cx="10309934" cy="128089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Рабочий лист 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позволяет продуктивно организовать самостоятельную работу учащихся с учебным материалом на уроке литературного чтения, помогает активизировать учеников на любом этапе урока, является замечательным средством получения обратной связи и оценки знаний и навыков.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DEA756-4D1C-4D01-6F73-CED492459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568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F68D84-0FFD-52C5-E968-29CEB39F4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2D3534-4E57-8C7A-0BD1-24CA776B7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9717" y="722051"/>
            <a:ext cx="8915400" cy="3777622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Рабочий лист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это инструмент для формирования умения работать с информацией. </a:t>
            </a:r>
          </a:p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Рабочий лист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это творчество учителя. Учитель сам определяет, какие задания он включит в рабочий лист.</a:t>
            </a:r>
          </a:p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Рабочий лист-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 специально разработанный учителем лист с заданиями, которые необходимо выполнить по ходу объяснения материала или после изучения темы.</a:t>
            </a:r>
            <a:endParaRPr lang="ru-RU" sz="32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691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1002B2F-2D8F-6310-F181-9086388CAA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3044" y="2642211"/>
            <a:ext cx="4572396" cy="342929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783F16B-19E4-E316-F569-D25D60C5CF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496" y="2655384"/>
            <a:ext cx="4572396" cy="3429297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356FB8-A9F4-0AA2-AA7C-BDE5E1AE7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6684" y="3429000"/>
            <a:ext cx="8911687" cy="128089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68E917-6FB6-9BA7-06E2-DD2B30242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8796" y="642150"/>
            <a:ext cx="8915400" cy="3361679"/>
          </a:xfrm>
        </p:spPr>
        <p:txBody>
          <a:bodyPr>
            <a:normAutofit/>
          </a:bodyPr>
          <a:lstStyle/>
          <a:p>
            <a:pPr algn="just"/>
            <a:r>
              <a:rPr lang="ru-RU" sz="3200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структуре образования нашей школы учебный курс «Литературное чтение на родном (коми) языке» занимает особое место.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5545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6FA60D-37BF-FAF2-16EB-F945B92CB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6078" y="819419"/>
            <a:ext cx="8911687" cy="1280890"/>
          </a:xfrm>
        </p:spPr>
        <p:txBody>
          <a:bodyPr>
            <a:normAutofit/>
          </a:bodyPr>
          <a:lstStyle/>
          <a:p>
            <a:r>
              <a:rPr lang="ru-RU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Рабочие листы могут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включать в себя</a:t>
            </a:r>
            <a:r>
              <a:rPr lang="ru-RU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b="1" i="0" dirty="0">
                <a:solidFill>
                  <a:schemeClr val="accent1">
                    <a:lumMod val="50000"/>
                  </a:schemeClr>
                </a:solidFill>
                <a:effectLst/>
                <a:latin typeface="Helvetica Neue"/>
              </a:rPr>
            </a:b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2984B39-A731-55C6-2989-5C15CC6319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46EA9FA-65F9-0DEF-E2F0-8305949BA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35613" y="1751970"/>
            <a:ext cx="4342893" cy="3354060"/>
          </a:xfrm>
        </p:spPr>
        <p:txBody>
          <a:bodyPr>
            <a:normAutofit fontScale="25000" lnSpcReduction="20000"/>
          </a:bodyPr>
          <a:lstStyle/>
          <a:p>
            <a:r>
              <a:rPr kumimoji="0" lang="ru-RU" sz="14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опорные схемы</a:t>
            </a:r>
          </a:p>
          <a:p>
            <a:r>
              <a:rPr lang="ru-RU" sz="14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</a:t>
            </a:r>
            <a:r>
              <a:rPr kumimoji="0" lang="ru-RU" sz="144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аблицы</a:t>
            </a:r>
            <a:endParaRPr kumimoji="0" lang="ru-RU" sz="14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kumimoji="0" lang="ru-RU" sz="14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цитаты</a:t>
            </a:r>
          </a:p>
          <a:p>
            <a:r>
              <a:rPr lang="ru-RU" sz="144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биография писателя или поэта</a:t>
            </a:r>
          </a:p>
          <a:p>
            <a:r>
              <a:rPr lang="ru-RU" sz="144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его портрет</a:t>
            </a:r>
          </a:p>
          <a:p>
            <a:r>
              <a:rPr lang="ru-RU" sz="14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144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ловарная работа</a:t>
            </a:r>
            <a:endParaRPr kumimoji="0" lang="ru-RU" sz="14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kumimoji="0" lang="ru-RU" sz="14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иллюстративный материал и пр.</a:t>
            </a:r>
          </a:p>
          <a:p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DD6E610-9B73-BE71-1F16-EA995AD018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9F2D8A-7D3B-A3FD-58BC-D13D5566632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118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F44758-6967-C3A5-AF52-0B5E063CC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1B4F2C-7D91-2D4D-944C-32CEDB9BF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6754" y="994300"/>
            <a:ext cx="9937180" cy="47216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Рабочий лист </a:t>
            </a:r>
            <a:r>
              <a:rPr lang="ru-RU" sz="3200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организовать продуктивную самостоятельную работу учащихся с учебным материалом на уроке, помогает активизировать учеников на любом этапе урока, является замечательным средством получения обратной связи.</a:t>
            </a:r>
            <a:endParaRPr lang="ru-RU" sz="3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90416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123</TotalTime>
  <Words>356</Words>
  <Application>Microsoft Office PowerPoint</Application>
  <PresentationFormat>Широкоэкранный</PresentationFormat>
  <Paragraphs>26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Century Gothic</vt:lpstr>
      <vt:lpstr>Helvetica Neue</vt:lpstr>
      <vt:lpstr>Times New Roman</vt:lpstr>
      <vt:lpstr>Wingdings 3</vt:lpstr>
      <vt:lpstr>YS Text</vt:lpstr>
      <vt:lpstr>Легкий дым</vt:lpstr>
      <vt:lpstr>Использование рабочих листов на уроках литературного коми чтения, как эффективное средство формирования навыков смыслового чтения. </vt:lpstr>
      <vt:lpstr>Учебный предмет литературное чтение, его изучение в начальной школе, является благоприятной основой для формирования навыков смыслового чтения.</vt:lpstr>
      <vt:lpstr>Цель смыслового чтения – максимально точно и полно понять содержание текста, уловить все детали и практически осмыслить извлечённую информацию. Поэтому важно научить ребёнка читать осмысленно.  Когда ребёнок владеет смысловым чтением, то у него развивается устная речь, и как следствие, письменная. </vt:lpstr>
      <vt:lpstr>Существует много разнообразных приёмов работы с текстом, которые формирует у детей устойчивый интерес к чтению, совершенствуя технику чтения.</vt:lpstr>
      <vt:lpstr>Рабочий лист позволяет продуктивно организовать самостоятельную работу учащихся с учебным материалом на уроке литературного чтения, помогает активизировать учеников на любом этапе урока, является замечательным средством получения обратной связи и оценки знаний и навыков. </vt:lpstr>
      <vt:lpstr>Презентация PowerPoint</vt:lpstr>
      <vt:lpstr>Презентация PowerPoint</vt:lpstr>
      <vt:lpstr>Рабочие листы могут включать в себя: </vt:lpstr>
      <vt:lpstr>Презентация PowerPoint</vt:lpstr>
      <vt:lpstr>Организуя работу на уроке с рабочим листом, решается несколько педагогических задач: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рабочих листов как эффективного инструмента на уроках литературного чтения на родном (коми) языке. </dc:title>
  <dc:creator>Наталья Чупрова</dc:creator>
  <cp:lastModifiedBy>Наталья Чупрова</cp:lastModifiedBy>
  <cp:revision>4</cp:revision>
  <dcterms:created xsi:type="dcterms:W3CDTF">2024-03-11T18:13:11Z</dcterms:created>
  <dcterms:modified xsi:type="dcterms:W3CDTF">2024-03-12T20:17:51Z</dcterms:modified>
</cp:coreProperties>
</file>