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70" r:id="rId4"/>
    <p:sldId id="259" r:id="rId5"/>
    <p:sldId id="263" r:id="rId6"/>
    <p:sldId id="264" r:id="rId7"/>
    <p:sldId id="265" r:id="rId8"/>
    <p:sldId id="266" r:id="rId9"/>
    <p:sldId id="267" r:id="rId10"/>
    <p:sldId id="262" r:id="rId11"/>
    <p:sldId id="258" r:id="rId12"/>
    <p:sldId id="261" r:id="rId13"/>
    <p:sldId id="260" r:id="rId14"/>
    <p:sldId id="268" r:id="rId15"/>
    <p:sldId id="269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624" autoAdjust="0"/>
  </p:normalViewPr>
  <p:slideViewPr>
    <p:cSldViewPr>
      <p:cViewPr varScale="1">
        <p:scale>
          <a:sx n="71" d="100"/>
          <a:sy n="71" d="100"/>
        </p:scale>
        <p:origin x="153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A8C051-538A-40E1-B72B-57B540A2A337}" type="datetimeFigureOut">
              <a:rPr lang="ru-RU" smtClean="0"/>
              <a:pPr/>
              <a:t>28.12.2022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46B2DF-AAAC-4D2A-A371-B113F63EA0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312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46B2DF-AAAC-4D2A-A371-B113F63EA083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7619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46B2DF-AAAC-4D2A-A371-B113F63EA083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879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28.12.2022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1187624" y="1987099"/>
            <a:ext cx="705678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Педагогический проект</a:t>
            </a:r>
            <a:endParaRPr kumimoji="0" lang="ru-RU" sz="2800" b="1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«Путешествие в мир профессий»</a:t>
            </a:r>
            <a:endParaRPr kumimoji="0" lang="ru-RU" sz="2800" b="1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43808" y="4149080"/>
            <a:ext cx="59766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>
                <a:solidFill>
                  <a:srgbClr val="002060"/>
                </a:solidFill>
              </a:rPr>
              <a:t>выполнили:</a:t>
            </a:r>
          </a:p>
          <a:p>
            <a:pPr algn="r"/>
            <a:r>
              <a:rPr lang="ru-RU" sz="2400" b="1" dirty="0">
                <a:solidFill>
                  <a:srgbClr val="002060"/>
                </a:solidFill>
              </a:rPr>
              <a:t>Глинских Л.Н.</a:t>
            </a:r>
          </a:p>
          <a:p>
            <a:pPr algn="r"/>
            <a:r>
              <a:rPr lang="ru-RU" sz="2400" b="1" dirty="0" err="1">
                <a:solidFill>
                  <a:srgbClr val="002060"/>
                </a:solidFill>
              </a:rPr>
              <a:t>Горенкова</a:t>
            </a:r>
            <a:r>
              <a:rPr lang="ru-RU" sz="2400" b="1" dirty="0">
                <a:solidFill>
                  <a:srgbClr val="002060"/>
                </a:solidFill>
              </a:rPr>
              <a:t> Т.Н.</a:t>
            </a:r>
          </a:p>
          <a:p>
            <a:pPr algn="r"/>
            <a:r>
              <a:rPr lang="ru-RU" sz="2400" b="1" dirty="0">
                <a:solidFill>
                  <a:srgbClr val="002060"/>
                </a:solidFill>
              </a:rPr>
              <a:t>Федорова С.В.</a:t>
            </a:r>
          </a:p>
          <a:p>
            <a:pPr algn="r"/>
            <a:r>
              <a:rPr lang="ru-RU" sz="2400" b="1" dirty="0">
                <a:solidFill>
                  <a:srgbClr val="002060"/>
                </a:solidFill>
              </a:rPr>
              <a:t>Педагоги </a:t>
            </a:r>
          </a:p>
          <a:p>
            <a:pPr algn="r"/>
            <a:r>
              <a:rPr lang="ru-RU" sz="2400" b="1" dirty="0">
                <a:solidFill>
                  <a:srgbClr val="002060"/>
                </a:solidFill>
              </a:rPr>
              <a:t>МБДОУ «ДС № 2 г. Челябинска»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476672"/>
            <a:ext cx="889248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7030A0"/>
                </a:solidFill>
              </a:rPr>
              <a:t>II этап (основной)</a:t>
            </a:r>
          </a:p>
          <a:p>
            <a:r>
              <a:rPr lang="ru-RU" b="1" dirty="0">
                <a:solidFill>
                  <a:srgbClr val="002060"/>
                </a:solidFill>
              </a:rPr>
              <a:t>I  блок (работа с детьми)</a:t>
            </a:r>
          </a:p>
          <a:p>
            <a:r>
              <a:rPr lang="ru-RU" dirty="0"/>
              <a:t>1. «Познавательное развитие»: занятия  «В мире профессий», «Профессии и  инструменты», «Лучше дела не найти». </a:t>
            </a:r>
          </a:p>
          <a:p>
            <a:r>
              <a:rPr lang="ru-RU" dirty="0"/>
              <a:t>Дидактические игры «Кому что нужно для работы?», «Для чего нужен этот предмет?», «Азбука профессий». </a:t>
            </a:r>
          </a:p>
          <a:p>
            <a:r>
              <a:rPr lang="ru-RU" dirty="0"/>
              <a:t>2.  «Речевое развитие» : беседы « Все профессии нужны, все профессии важны»,  «Чтение художественной литературы: С. Маршак «Кем быть?», «Почта», Джани Родари «Чем пахнут ремёсла?», М.   Манакова « Моя первая книга о профессиях», С. Михалков «А что у вас?», «Дядя Стёпа – милиционер».</a:t>
            </a:r>
          </a:p>
          <a:p>
            <a:r>
              <a:rPr lang="ru-RU" dirty="0"/>
              <a:t>3.  «Социально – коммуникативное развитие»:  сюжетно – ролевые игры «Поликлиника», «Банк», «Ювелирный салон», «</a:t>
            </a:r>
            <a:r>
              <a:rPr lang="ru-RU" dirty="0" err="1"/>
              <a:t>Груми</a:t>
            </a:r>
            <a:r>
              <a:rPr lang="ru-RU" dirty="0"/>
              <a:t> салон», «Супермаркет», «Туристическое агентство», «Космонавты».</a:t>
            </a:r>
          </a:p>
          <a:p>
            <a:r>
              <a:rPr lang="ru-RU" dirty="0"/>
              <a:t>4.  «Художественно – эстетическое развитие»</a:t>
            </a:r>
          </a:p>
          <a:p>
            <a:r>
              <a:rPr lang="ru-RU" dirty="0"/>
              <a:t>5. «Физическое развитие» - подвижные  игры  « Пожарники», «Космонавты». </a:t>
            </a:r>
          </a:p>
          <a:p>
            <a:r>
              <a:rPr lang="ru-RU" b="1" dirty="0">
                <a:solidFill>
                  <a:srgbClr val="002060"/>
                </a:solidFill>
              </a:rPr>
              <a:t>II блок. Работа с родителями.</a:t>
            </a:r>
          </a:p>
          <a:p>
            <a:r>
              <a:rPr lang="ru-RU" dirty="0"/>
              <a:t>1. Консультации для родителей «Беседуйте с детьми о профессиях» </a:t>
            </a:r>
          </a:p>
          <a:p>
            <a:r>
              <a:rPr lang="ru-RU" dirty="0"/>
              <a:t>3. Изготовление альбомов  «Стихи о профессиях», «Все работы хороши», «Пословицы и поговорки о труде».</a:t>
            </a:r>
          </a:p>
          <a:p>
            <a:r>
              <a:rPr lang="ru-RU" dirty="0"/>
              <a:t>4. Изготовление родителями атрибутов к играм и альбомов  « Стихи о профессиях», «Все работы хороши», «Пословицы и поговорки о труде».</a:t>
            </a:r>
          </a:p>
          <a:p>
            <a:endParaRPr lang="ru-RU" dirty="0"/>
          </a:p>
          <a:p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757787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620688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7030A0"/>
                </a:solidFill>
              </a:rPr>
              <a:t>Знакомство с медицинскими профессиями</a:t>
            </a:r>
          </a:p>
        </p:txBody>
      </p:sp>
      <p:pic>
        <p:nvPicPr>
          <p:cNvPr id="6" name="Рисунок 5" descr="DSC_199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1196752"/>
            <a:ext cx="3600400" cy="2393883"/>
          </a:xfrm>
          <a:prstGeom prst="rect">
            <a:avLst/>
          </a:prstGeom>
        </p:spPr>
      </p:pic>
      <p:pic>
        <p:nvPicPr>
          <p:cNvPr id="7" name="Рисунок 6" descr="DSC_199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196752"/>
            <a:ext cx="3601552" cy="2394649"/>
          </a:xfrm>
          <a:prstGeom prst="rect">
            <a:avLst/>
          </a:prstGeom>
        </p:spPr>
      </p:pic>
      <p:pic>
        <p:nvPicPr>
          <p:cNvPr id="8" name="Рисунок 7" descr="DSC_20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83768" y="3837154"/>
            <a:ext cx="3960440" cy="263327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620688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7030A0"/>
                </a:solidFill>
              </a:rPr>
              <a:t>Знакомство с профессией библиотекарь</a:t>
            </a:r>
          </a:p>
        </p:txBody>
      </p:sp>
      <p:pic>
        <p:nvPicPr>
          <p:cNvPr id="5" name="Рисунок 4" descr="IMG-d77b532433346b53b64a0af0e39e6a01-V.jpg"/>
          <p:cNvPicPr>
            <a:picLocks noChangeAspect="1"/>
          </p:cNvPicPr>
          <p:nvPr/>
        </p:nvPicPr>
        <p:blipFill>
          <a:blip r:embed="rId2" cstate="print"/>
          <a:srcRect l="-1867" t="29400" b="29651"/>
          <a:stretch>
            <a:fillRect/>
          </a:stretch>
        </p:blipFill>
        <p:spPr>
          <a:xfrm>
            <a:off x="539552" y="4005064"/>
            <a:ext cx="3816424" cy="2521718"/>
          </a:xfrm>
          <a:prstGeom prst="rect">
            <a:avLst/>
          </a:prstGeom>
        </p:spPr>
      </p:pic>
      <p:pic>
        <p:nvPicPr>
          <p:cNvPr id="7" name="Рисунок 6" descr="IMG-49b748a5d3592973b4b51ab4366f9561-V.jpg"/>
          <p:cNvPicPr>
            <a:picLocks noChangeAspect="1"/>
          </p:cNvPicPr>
          <p:nvPr/>
        </p:nvPicPr>
        <p:blipFill>
          <a:blip r:embed="rId3" cstate="print"/>
          <a:srcRect l="3733" t="29400" b="29651"/>
          <a:stretch>
            <a:fillRect/>
          </a:stretch>
        </p:blipFill>
        <p:spPr>
          <a:xfrm>
            <a:off x="5076056" y="1196752"/>
            <a:ext cx="3528392" cy="2520280"/>
          </a:xfrm>
          <a:prstGeom prst="rect">
            <a:avLst/>
          </a:prstGeom>
        </p:spPr>
      </p:pic>
      <p:pic>
        <p:nvPicPr>
          <p:cNvPr id="8" name="Рисунок 7" descr="IMG-18c20b040c66ac5ecce472fa7c76bc4d-V.jpg"/>
          <p:cNvPicPr>
            <a:picLocks noChangeAspect="1"/>
          </p:cNvPicPr>
          <p:nvPr/>
        </p:nvPicPr>
        <p:blipFill>
          <a:blip r:embed="rId4" cstate="print"/>
          <a:srcRect l="-1867" t="29400" b="28601"/>
          <a:stretch>
            <a:fillRect/>
          </a:stretch>
        </p:blipFill>
        <p:spPr>
          <a:xfrm>
            <a:off x="611560" y="1196752"/>
            <a:ext cx="3744416" cy="2592288"/>
          </a:xfrm>
          <a:prstGeom prst="rect">
            <a:avLst/>
          </a:prstGeom>
        </p:spPr>
      </p:pic>
      <p:pic>
        <p:nvPicPr>
          <p:cNvPr id="9" name="Рисунок 8" descr="IMG-77bd015bc27eb3b58225aac767e2f745-V.jpg"/>
          <p:cNvPicPr>
            <a:picLocks noChangeAspect="1"/>
          </p:cNvPicPr>
          <p:nvPr/>
        </p:nvPicPr>
        <p:blipFill>
          <a:blip r:embed="rId5" cstate="print"/>
          <a:srcRect l="-2269" t="29000" b="29000"/>
          <a:stretch>
            <a:fillRect/>
          </a:stretch>
        </p:blipFill>
        <p:spPr>
          <a:xfrm>
            <a:off x="5004048" y="4005064"/>
            <a:ext cx="3600400" cy="252028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620688"/>
            <a:ext cx="72728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7030A0"/>
                </a:solidFill>
              </a:rPr>
              <a:t>Знакомство с профессией  спасатель «Лиза </a:t>
            </a:r>
            <a:r>
              <a:rPr lang="ru-RU" sz="2800" b="1" dirty="0" err="1">
                <a:solidFill>
                  <a:srgbClr val="7030A0"/>
                </a:solidFill>
              </a:rPr>
              <a:t>Алерт</a:t>
            </a:r>
            <a:r>
              <a:rPr lang="ru-RU" sz="2800" b="1" dirty="0">
                <a:solidFill>
                  <a:srgbClr val="7030A0"/>
                </a:solidFill>
              </a:rPr>
              <a:t>»</a:t>
            </a:r>
          </a:p>
        </p:txBody>
      </p:sp>
      <p:pic>
        <p:nvPicPr>
          <p:cNvPr id="5" name="Рисунок 4" descr="IMG-5a2783ad58b8da3ba07028dfe37f34ae-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0232" y="1988840"/>
            <a:ext cx="2225722" cy="3960440"/>
          </a:xfrm>
          <a:prstGeom prst="rect">
            <a:avLst/>
          </a:prstGeom>
        </p:spPr>
      </p:pic>
      <p:pic>
        <p:nvPicPr>
          <p:cNvPr id="6" name="Рисунок 5" descr="IMG-5c69611020a9b3c6cd6b0312393e6bb9-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988840"/>
            <a:ext cx="2268112" cy="4032448"/>
          </a:xfrm>
          <a:prstGeom prst="rect">
            <a:avLst/>
          </a:prstGeom>
        </p:spPr>
      </p:pic>
      <p:pic>
        <p:nvPicPr>
          <p:cNvPr id="7" name="Рисунок 6" descr="IMG-5d26271ba44a98a5253a0200862e1e61-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7864" y="1700808"/>
            <a:ext cx="2749658" cy="488858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1196752"/>
            <a:ext cx="8640960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7030A0"/>
                </a:solidFill>
              </a:rPr>
              <a:t>III этап ( заключительный)</a:t>
            </a:r>
          </a:p>
          <a:p>
            <a:pPr algn="ctr"/>
            <a:endParaRPr lang="ru-RU" sz="2000" b="1" dirty="0">
              <a:solidFill>
                <a:srgbClr val="7030A0"/>
              </a:solidFill>
            </a:endParaRPr>
          </a:p>
          <a:p>
            <a:r>
              <a:rPr lang="ru-RU" dirty="0"/>
              <a:t>1.Итоговые мероприятия.</a:t>
            </a:r>
          </a:p>
          <a:p>
            <a:r>
              <a:rPr lang="ru-RU" dirty="0"/>
              <a:t>   Развлечение «Все профессии нужны, все профессии важны».</a:t>
            </a:r>
          </a:p>
          <a:p>
            <a:r>
              <a:rPr lang="ru-RU" dirty="0"/>
              <a:t>   Оформление тематической выставки книг «Такие разные профессии».</a:t>
            </a:r>
          </a:p>
          <a:p>
            <a:r>
              <a:rPr lang="ru-RU" dirty="0"/>
              <a:t>   Выставка рисунков « Кем я хочу быть?»</a:t>
            </a:r>
          </a:p>
          <a:p>
            <a:r>
              <a:rPr lang="ru-RU" dirty="0"/>
              <a:t>   Выпуск фотогазеты « Есть много профессий хороших и нужных!».</a:t>
            </a:r>
          </a:p>
          <a:p>
            <a:r>
              <a:rPr lang="ru-RU" dirty="0"/>
              <a:t>2. Продукт проекта.</a:t>
            </a:r>
          </a:p>
          <a:p>
            <a:r>
              <a:rPr lang="ru-RU" dirty="0"/>
              <a:t>   Детские рисунки .</a:t>
            </a:r>
          </a:p>
          <a:p>
            <a:r>
              <a:rPr lang="ru-RU" dirty="0"/>
              <a:t>   Фотогазета « Есть много профессий хороших и нужных!».</a:t>
            </a:r>
          </a:p>
          <a:p>
            <a:r>
              <a:rPr lang="ru-RU" dirty="0"/>
              <a:t>   Альбомы  « Стихи о профессиях», « Все работы хороши», «Пословицы и поговорки о тру-де».</a:t>
            </a:r>
          </a:p>
          <a:p>
            <a:r>
              <a:rPr lang="ru-RU" dirty="0"/>
              <a:t>3. Презентация проекта.</a:t>
            </a:r>
          </a:p>
          <a:p>
            <a:r>
              <a:rPr lang="ru-RU" dirty="0"/>
              <a:t>   Выступление на педагогическом совете в ДОУ.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64511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332657"/>
            <a:ext cx="8934266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7030A0"/>
                </a:solidFill>
              </a:rPr>
              <a:t>Список литературы:</a:t>
            </a:r>
          </a:p>
          <a:p>
            <a:endParaRPr lang="ru-RU" dirty="0"/>
          </a:p>
          <a:p>
            <a:r>
              <a:rPr lang="ru-RU" dirty="0"/>
              <a:t>1.Антонова, Т. В., Иванова, Р.А. Формирование детского игрового общества [Текст]/Под ред. С.Л. </a:t>
            </a:r>
            <a:r>
              <a:rPr lang="ru-RU" dirty="0" err="1"/>
              <a:t>Новоселовой</a:t>
            </a:r>
            <a:r>
              <a:rPr lang="ru-RU" dirty="0"/>
              <a:t>. - М.: Просвещение, 2001. – 205с.</a:t>
            </a:r>
          </a:p>
          <a:p>
            <a:r>
              <a:rPr lang="ru-RU" dirty="0"/>
              <a:t>2.Алиева, Т. Книга и творчество ребенка [Текст] / Т.  Алиева // Дошкольное воспитание, 2000, №10, с.24.</a:t>
            </a:r>
          </a:p>
          <a:p>
            <a:r>
              <a:rPr lang="ru-RU" dirty="0"/>
              <a:t>3.Андреева, Н.Ф. Влияние воспитателя на содержание игр детей [Текст] / Н.Ф. Андреева // Дошкольное воспитание, 2003, № 2, с.36.</a:t>
            </a:r>
          </a:p>
          <a:p>
            <a:r>
              <a:rPr lang="ru-RU" dirty="0"/>
              <a:t>4.Артемова, Л.В. Организация взаимовлияния детей в игре [Текст] / Л.В. Артемова // Дошкольное воспитание, 1972, № 6, с.5.</a:t>
            </a:r>
          </a:p>
          <a:p>
            <a:r>
              <a:rPr lang="ru-RU" dirty="0"/>
              <a:t>5.Бересневич, Е.В. Развитие игры ребёнка под влиянием воспитания [Текст]: Творческие игры в детском саду / Е.В. </a:t>
            </a:r>
            <a:r>
              <a:rPr lang="ru-RU" dirty="0" err="1"/>
              <a:t>Бересневич</a:t>
            </a:r>
            <a:r>
              <a:rPr lang="ru-RU" dirty="0"/>
              <a:t>. - М.: 1951. – 300с.</a:t>
            </a:r>
          </a:p>
          <a:p>
            <a:r>
              <a:rPr lang="ru-RU" dirty="0"/>
              <a:t>6.Бабаева, Т.И., Гогоберидзе, А.Г., Михайлова, З.А. Мониторинг в детском саду. Научно-методическое пособие [Текст]/ </a:t>
            </a:r>
            <a:r>
              <a:rPr lang="ru-RU" dirty="0" err="1"/>
              <a:t>Т.И.Бабаева</a:t>
            </a:r>
            <a:r>
              <a:rPr lang="ru-RU" dirty="0"/>
              <a:t>, </a:t>
            </a:r>
            <a:r>
              <a:rPr lang="ru-RU" dirty="0" err="1"/>
              <a:t>А.Г.Гогоберидзе</a:t>
            </a:r>
            <a:r>
              <a:rPr lang="ru-RU" dirty="0"/>
              <a:t>, </a:t>
            </a:r>
            <a:r>
              <a:rPr lang="ru-RU" dirty="0" err="1"/>
              <a:t>З.А.Михайлова</a:t>
            </a:r>
            <a:r>
              <a:rPr lang="ru-RU" dirty="0"/>
              <a:t>. – СПб.: «Издательство  «Детство-пресс», 2010. – 592с. </a:t>
            </a:r>
          </a:p>
          <a:p>
            <a:r>
              <a:rPr lang="ru-RU" dirty="0"/>
              <a:t>7.Венгер, Л.Л. Сюжетно - ролевая игра и психическое развитие ребенка [Текст]: Игра и ей роль в развитии ребёнка дошкольного возраста / Л.Л. </a:t>
            </a:r>
            <a:r>
              <a:rPr lang="ru-RU" dirty="0" err="1"/>
              <a:t>Венгер</a:t>
            </a:r>
            <a:r>
              <a:rPr lang="ru-RU" dirty="0"/>
              <a:t>. - М.: 1978. – 321с.</a:t>
            </a:r>
          </a:p>
          <a:p>
            <a:r>
              <a:rPr lang="ru-RU" dirty="0"/>
              <a:t>8.Выготский, Л.С. Игра и ее роль в психологическом развитии ребенка [Текст] / Л.С. Выготский // Вопросы психологии. -1966, № 6,  с. 62.</a:t>
            </a:r>
          </a:p>
          <a:p>
            <a:r>
              <a:rPr lang="ru-RU" dirty="0"/>
              <a:t>9.Выготский, Л.Н. Воображение и творчество в дошкольном возрасте [Текст] / </a:t>
            </a:r>
            <a:r>
              <a:rPr lang="ru-RU" dirty="0" err="1"/>
              <a:t>Л.Н.Выготский</a:t>
            </a:r>
            <a:r>
              <a:rPr lang="ru-RU" dirty="0"/>
              <a:t>. – СПб.: Союз, 1997.- 302с.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61617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1651627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187624" y="568424"/>
            <a:ext cx="7956376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Содержание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Актуальность проекта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Анализ исходного состояния проблемы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Цели и задачи проекта 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Принципы работы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Форма работы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Направление проекта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Материально – техническое обеспечение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Ожидаемые результаты 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Оценка результатов 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Классификация проекта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Тип проекта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Вид проекта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Продолжительность проекта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Механизм и сроки реализации проекта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Этапы работы над проектом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Список литературы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0724521"/>
              </p:ext>
            </p:extLst>
          </p:nvPr>
        </p:nvGraphicFramePr>
        <p:xfrm>
          <a:off x="467544" y="1052736"/>
          <a:ext cx="8352928" cy="5429709"/>
        </p:xfrm>
        <a:graphic>
          <a:graphicData uri="http://schemas.openxmlformats.org/drawingml/2006/table">
            <a:tbl>
              <a:tblPr/>
              <a:tblGrid>
                <a:gridCol w="1440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089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04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72" marR="415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ru-RU" sz="1200" b="1" u="sng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Arial"/>
                          <a:cs typeface="Times New Roman"/>
                        </a:rPr>
                        <a:t>Цель проекта:</a:t>
                      </a:r>
                      <a:endParaRPr lang="ru-RU" sz="1200" b="1" dirty="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+mn-lt"/>
                          <a:ea typeface="Arial"/>
                          <a:cs typeface="Times New Roman"/>
                        </a:rPr>
                        <a:t>Формирование представлений детей о мире профессий в условиях игровой деятельности дошкольников</a:t>
                      </a:r>
                      <a:endParaRPr lang="ru-RU" sz="1200" b="1" dirty="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b="1" u="sng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Задачи проекта</a:t>
                      </a:r>
                      <a:r>
                        <a:rPr lang="ru-RU" sz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: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•Проанализировать психолого-педагогическую и методическую литературу;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•Создать предметно-развивающую среду;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Развивать интерес к профессиям родителей и наиболее распространенным профессиям ближайшего окружения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•Научить детей отражать в сюжетно - ролевой игре особенности, присущие различным профессиям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•Сформировать у детей добросовестное отношение к труду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•Воспитывать уважение к результатам труда людей разных профессий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•Разработать систему работы, направленную на развитие сюжетно-ролевой игры на основе ознакомления с  профессиями;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•Организовать сотрудничество с родителями в процессе реализации проекта;</a:t>
                      </a:r>
                    </a:p>
                  </a:txBody>
                  <a:tcPr marL="41572" marR="41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4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72" marR="415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Сроки</a:t>
                      </a:r>
                      <a:r>
                        <a:rPr lang="ru-RU" sz="120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реализации -  год.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72" marR="41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47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72" marR="415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Участники</a:t>
                      </a:r>
                      <a:r>
                        <a:rPr lang="ru-RU" sz="120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проекта.                                                                                                                                                                            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Дети в возрасте 6-7 лет  (гр.» «Почемучки»).</a:t>
                      </a:r>
                      <a:r>
                        <a:rPr lang="ru-RU" sz="1200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                                                                                                                                     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Родители </a:t>
                      </a:r>
                      <a:r>
                        <a:rPr lang="ru-RU" sz="1200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                                                                                                                                                                                                      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Воспитатели </a:t>
                      </a:r>
                      <a:r>
                        <a:rPr lang="ru-RU" sz="1200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                                                                                                                                                                                                 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Учитель-логопед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72" marR="41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74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72" marR="415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Тип</a:t>
                      </a:r>
                      <a:r>
                        <a:rPr lang="ru-RU" sz="120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проекта  долгосрочный.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72" marR="41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74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72" marR="415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Твид проекта творческий, Информационный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72" marR="41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74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72" marR="415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72" marR="41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275856" y="620688"/>
            <a:ext cx="2999404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-90488" algn="l"/>
                <a:tab pos="2651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-90488" algn="l"/>
                <a:tab pos="2651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-90488" algn="l"/>
                <a:tab pos="2651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-90488" algn="l"/>
                <a:tab pos="2651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-90488" algn="l"/>
                <a:tab pos="2651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-90488" algn="l"/>
                <a:tab pos="2651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-90488" algn="l"/>
                <a:tab pos="2651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-90488" algn="l"/>
                <a:tab pos="2651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-90488" algn="l"/>
                <a:tab pos="2651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90488" algn="l"/>
                <a:tab pos="265113" algn="l"/>
              </a:tabLst>
            </a:pPr>
            <a:r>
              <a:rPr kumimoji="0" lang="ru-RU" altLang="ru-RU" sz="2000" b="1" i="0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ПАСПОРТ ПРОЕКТА</a:t>
            </a:r>
            <a:endParaRPr kumimoji="0" lang="ru-RU" altLang="ru-RU" sz="2000" b="1" i="0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90488" algn="l"/>
                <a:tab pos="265113" algn="l"/>
              </a:tabLst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210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539552" y="518626"/>
            <a:ext cx="8352928" cy="624786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sng" strike="noStrike" cap="none" normalizeH="0" baseline="0" dirty="0">
                <a:ln>
                  <a:noFill/>
                </a:ln>
                <a:solidFill>
                  <a:srgbClr val="4F81BD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Актуальность </a:t>
            </a:r>
            <a:endParaRPr kumimoji="0" lang="ru-RU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Актуальность работы по ознакомлению детей с профессиями обоснована ФГОС ДО к структуре основной общеобразовательной программы дошкольного образования, которые</a:t>
            </a:r>
            <a:r>
              <a:rPr kumimoji="0" lang="ru-RU" sz="22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</a:t>
            </a:r>
            <a:r>
              <a:rPr kumimoji="0" lang="ru-RU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пределяют содержание социально-коммуникативного развития.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Формирование обобщенных представлений о значимости труда взрослых требует наличие у детей прежде всего четких понятий о том, что в каждом конкретном процессе достигается результат, имеющий точное значение – удовлетворять ту или иную потребность. Следовательно, знание назначения вещи позволит ребенку понять конкретную ценность каждого процесса (мытья посуды, шитья шапочки, приготовления котлет и т.п.). </a:t>
            </a:r>
            <a:br>
              <a:rPr kumimoji="0" lang="ru-RU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Ознакомление с трудовой деятельностью взрослых имеет решающее значение для формирования у ребенка первоначальных преставлений о роли труда и значимости профессий в жизни общества. </a:t>
            </a:r>
            <a:br>
              <a:rPr kumimoji="0" lang="ru-RU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b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1124744"/>
            <a:ext cx="842493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7030A0"/>
                </a:solidFill>
              </a:rPr>
              <a:t>Постановка проблемы</a:t>
            </a:r>
          </a:p>
          <a:p>
            <a:pPr algn="just"/>
            <a:r>
              <a:rPr lang="ru-RU" dirty="0"/>
              <a:t>Дошкольное детство - короткий, но важный период становления личности. В эти годы ребе-нок приобретает первоначальные знания об окружающем мире, у него начинает формироваться определенное отношение к людям, к труду, вырабатываются привычки правильного поведения, складывается характер. Согласно Д.Б. Эльконину, в дошкольные годы происходит как бы замыкание связи между предметным миром и миром человеческих отношений. </a:t>
            </a:r>
          </a:p>
          <a:p>
            <a:pPr algn="just"/>
            <a:r>
              <a:rPr lang="ru-RU" dirty="0"/>
              <a:t>Центральным звеном знаний о социальной действительности являются знания о трудовой деятельности людей. Это содержание знаний имеет непреходящее значение в социализации личности. </a:t>
            </a:r>
          </a:p>
          <a:p>
            <a:pPr algn="just"/>
            <a:r>
              <a:rPr lang="ru-RU" dirty="0"/>
              <a:t>От уровня знаний дошкольников о труде, профессиях человека, зависит и их интерес к труду и развитие их познавательной деятельности, и умение практически выполнять доступные трудовые процессы (повышение уровня знаний сопровождается активизацией интереса к выполнению трудовых процессов)</a:t>
            </a:r>
          </a:p>
          <a:p>
            <a:pPr algn="just"/>
            <a:r>
              <a:rPr lang="ru-RU" dirty="0"/>
              <a:t>Поэтому  ознакомление дошкольников с трудом взрослых играет важную роль в установлении их контактов с взрослым миром., преобразование человеком предмета труда в продукт (результат труда)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519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53904" y="1484784"/>
            <a:ext cx="799288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7030A0"/>
                </a:solidFill>
              </a:rPr>
              <a:t>Цель проекта</a:t>
            </a:r>
          </a:p>
          <a:p>
            <a:pPr algn="ctr"/>
            <a:endParaRPr lang="ru-RU" sz="2000" b="1" dirty="0">
              <a:solidFill>
                <a:srgbClr val="7030A0"/>
              </a:solidFill>
            </a:endParaRPr>
          </a:p>
          <a:p>
            <a:pPr algn="just"/>
            <a:r>
              <a:rPr lang="ru-RU" dirty="0"/>
              <a:t>Знакомить с представителями тех или иных профессий, спецификой их работы; выполняемыми ими трудовыми операциями, орудиями труда, специальной техникой.  </a:t>
            </a:r>
            <a:endParaRPr lang="ru-RU" sz="2000" dirty="0"/>
          </a:p>
          <a:p>
            <a:pPr algn="ctr"/>
            <a:endParaRPr lang="ru-RU" sz="2000" b="1" dirty="0">
              <a:solidFill>
                <a:srgbClr val="7030A0"/>
              </a:solidFill>
            </a:endParaRPr>
          </a:p>
          <a:p>
            <a:pPr algn="ctr"/>
            <a:r>
              <a:rPr lang="ru-RU" sz="2000" b="1" dirty="0">
                <a:solidFill>
                  <a:srgbClr val="7030A0"/>
                </a:solidFill>
              </a:rPr>
              <a:t>Гипотеза проекта</a:t>
            </a:r>
          </a:p>
          <a:p>
            <a:pPr algn="ctr"/>
            <a:endParaRPr lang="ru-RU" sz="2000" b="1" dirty="0">
              <a:solidFill>
                <a:srgbClr val="7030A0"/>
              </a:solidFill>
            </a:endParaRPr>
          </a:p>
          <a:p>
            <a:pPr algn="just"/>
            <a:r>
              <a:rPr lang="ru-RU" dirty="0"/>
              <a:t>Формирование представлений детей дошкольного возраста о мире труда и профессий будет эффективным, если:</a:t>
            </a:r>
          </a:p>
          <a:p>
            <a:pPr algn="just"/>
            <a:r>
              <a:rPr lang="ru-RU" dirty="0"/>
              <a:t>- осуществляется ознакомление дошкольников с миром труда и профессий через сюжетно-ролевую игру;</a:t>
            </a:r>
          </a:p>
          <a:p>
            <a:pPr algn="just"/>
            <a:r>
              <a:rPr lang="ru-RU" dirty="0"/>
              <a:t>- используются разнообразные методы и средства формирования представлений дошкольников о мире профессий </a:t>
            </a:r>
          </a:p>
          <a:p>
            <a:pPr algn="just"/>
            <a:r>
              <a:rPr lang="ru-RU" dirty="0"/>
              <a:t>- создана доступная, комфортная предметно-развивающая среда.</a:t>
            </a:r>
          </a:p>
        </p:txBody>
      </p:sp>
    </p:spTree>
    <p:extLst>
      <p:ext uri="{BB962C8B-B14F-4D97-AF65-F5344CB8AC3E}">
        <p14:creationId xmlns:p14="http://schemas.microsoft.com/office/powerpoint/2010/main" val="3994361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76688" y="1649903"/>
            <a:ext cx="8352928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7030A0"/>
                </a:solidFill>
              </a:rPr>
              <a:t>Задачи</a:t>
            </a:r>
          </a:p>
          <a:p>
            <a:pPr algn="ctr"/>
            <a:endParaRPr lang="ru-RU" sz="2000" b="1" dirty="0">
              <a:solidFill>
                <a:srgbClr val="7030A0"/>
              </a:solidFill>
            </a:endParaRPr>
          </a:p>
          <a:p>
            <a:r>
              <a:rPr lang="ru-RU" dirty="0"/>
              <a:t>•Проанализировать психолого-педагогическую и методическую литературу;</a:t>
            </a:r>
          </a:p>
          <a:p>
            <a:pPr algn="just"/>
            <a:r>
              <a:rPr lang="ru-RU" dirty="0"/>
              <a:t>•Создать предметно-развивающую среду;</a:t>
            </a:r>
          </a:p>
          <a:p>
            <a:pPr algn="just"/>
            <a:r>
              <a:rPr lang="ru-RU" dirty="0"/>
              <a:t> Развивать интерес к профессиям родителей и наиболее распространенным профессиям ближайшего окружения</a:t>
            </a:r>
          </a:p>
          <a:p>
            <a:pPr algn="just"/>
            <a:r>
              <a:rPr lang="ru-RU" dirty="0"/>
              <a:t>•Научить детей отражать в сюжетно - ролевой игре особенности, присущие различным профессиям</a:t>
            </a:r>
          </a:p>
          <a:p>
            <a:pPr algn="just"/>
            <a:r>
              <a:rPr lang="ru-RU" dirty="0"/>
              <a:t>•Сформировать у детей добросовестное отношение к труду</a:t>
            </a:r>
          </a:p>
          <a:p>
            <a:pPr algn="just"/>
            <a:r>
              <a:rPr lang="ru-RU" dirty="0"/>
              <a:t>•Воспитывать уважение к результатам труда людей разных профессий</a:t>
            </a:r>
          </a:p>
          <a:p>
            <a:pPr algn="just"/>
            <a:r>
              <a:rPr lang="ru-RU" dirty="0"/>
              <a:t>•Разработать систему работы, направленную на развитие сюжетно-ролевой игры на основе ознакомления с  профессиями;</a:t>
            </a:r>
          </a:p>
          <a:p>
            <a:pPr algn="just"/>
            <a:r>
              <a:rPr lang="ru-RU" dirty="0"/>
              <a:t>•Организовать сотрудничество с родителями в процессе реализации проекта.</a:t>
            </a:r>
          </a:p>
        </p:txBody>
      </p:sp>
    </p:spTree>
    <p:extLst>
      <p:ext uri="{BB962C8B-B14F-4D97-AF65-F5344CB8AC3E}">
        <p14:creationId xmlns:p14="http://schemas.microsoft.com/office/powerpoint/2010/main" val="3987983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1268760"/>
            <a:ext cx="842493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7030A0"/>
                </a:solidFill>
              </a:rPr>
              <a:t>Принципы организации сюжетной игры в детском саду:</a:t>
            </a:r>
          </a:p>
          <a:p>
            <a:r>
              <a:rPr lang="ru-RU" dirty="0"/>
              <a:t>	</a:t>
            </a:r>
          </a:p>
          <a:p>
            <a:r>
              <a:rPr lang="ru-RU" b="1" dirty="0">
                <a:solidFill>
                  <a:srgbClr val="002060"/>
                </a:solidFill>
              </a:rPr>
              <a:t>Доступность:</a:t>
            </a:r>
          </a:p>
          <a:p>
            <a:r>
              <a:rPr lang="ru-RU" dirty="0"/>
              <a:t>-учет возрастных особенностей детей;</a:t>
            </a:r>
          </a:p>
          <a:p>
            <a:r>
              <a:rPr lang="ru-RU" dirty="0"/>
              <a:t>-</a:t>
            </a:r>
            <a:r>
              <a:rPr lang="ru-RU" dirty="0" err="1"/>
              <a:t>адаптированность</a:t>
            </a:r>
            <a:r>
              <a:rPr lang="ru-RU" dirty="0"/>
              <a:t> материала возрасту.</a:t>
            </a:r>
          </a:p>
          <a:p>
            <a:r>
              <a:rPr lang="ru-RU" b="1" dirty="0">
                <a:solidFill>
                  <a:srgbClr val="002060"/>
                </a:solidFill>
              </a:rPr>
              <a:t>Систематичность и последовательность:</a:t>
            </a:r>
          </a:p>
          <a:p>
            <a:r>
              <a:rPr lang="ru-RU" dirty="0"/>
              <a:t>-постоянная подача материала от простого к сложному;</a:t>
            </a:r>
          </a:p>
          <a:p>
            <a:r>
              <a:rPr lang="ru-RU" dirty="0"/>
              <a:t>-частое повторение усвоенных правил и норм.</a:t>
            </a:r>
          </a:p>
          <a:p>
            <a:r>
              <a:rPr lang="ru-RU" b="1" dirty="0">
                <a:solidFill>
                  <a:srgbClr val="002060"/>
                </a:solidFill>
              </a:rPr>
              <a:t>Наглядность:</a:t>
            </a:r>
          </a:p>
          <a:p>
            <a:r>
              <a:rPr lang="ru-RU" dirty="0"/>
              <a:t>-учет особенностей мышления.</a:t>
            </a:r>
          </a:p>
          <a:p>
            <a:r>
              <a:rPr lang="ru-RU" b="1" dirty="0">
                <a:solidFill>
                  <a:srgbClr val="002060"/>
                </a:solidFill>
              </a:rPr>
              <a:t>Динамичность:</a:t>
            </a:r>
          </a:p>
          <a:p>
            <a:r>
              <a:rPr lang="ru-RU" dirty="0"/>
              <a:t>-интеграция в разные виды деятельности</a:t>
            </a:r>
          </a:p>
          <a:p>
            <a:r>
              <a:rPr lang="ru-RU" b="1" dirty="0">
                <a:solidFill>
                  <a:srgbClr val="002060"/>
                </a:solidFill>
              </a:rPr>
              <a:t>Дифференциация:</a:t>
            </a:r>
          </a:p>
          <a:p>
            <a:r>
              <a:rPr lang="ru-RU" dirty="0"/>
              <a:t>-учет возрастных особенностей;</a:t>
            </a:r>
          </a:p>
          <a:p>
            <a:r>
              <a:rPr lang="ru-RU" dirty="0"/>
              <a:t>-создание благоприятной среды для усвоения норм и правил.</a:t>
            </a:r>
          </a:p>
        </p:txBody>
      </p:sp>
    </p:spTree>
    <p:extLst>
      <p:ext uri="{BB962C8B-B14F-4D97-AF65-F5344CB8AC3E}">
        <p14:creationId xmlns:p14="http://schemas.microsoft.com/office/powerpoint/2010/main" val="11146999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196752"/>
            <a:ext cx="8075240" cy="5127848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7030A0"/>
                </a:solidFill>
              </a:rPr>
              <a:t>Этапы работы над проектом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b="1" dirty="0">
                <a:solidFill>
                  <a:srgbClr val="002060"/>
                </a:solidFill>
              </a:rPr>
              <a:t>I этап ( подготовительный)</a:t>
            </a:r>
          </a:p>
          <a:p>
            <a:endParaRPr lang="ru-RU" b="1" dirty="0">
              <a:solidFill>
                <a:srgbClr val="002060"/>
              </a:solidFill>
            </a:endParaRPr>
          </a:p>
          <a:p>
            <a:r>
              <a:rPr lang="ru-RU" dirty="0"/>
              <a:t>Составление плана работы по проекту по теме «Путешествие в мир профессий»</a:t>
            </a:r>
          </a:p>
          <a:p>
            <a:r>
              <a:rPr lang="ru-RU" dirty="0"/>
              <a:t>Диагностические исследования</a:t>
            </a:r>
          </a:p>
          <a:p>
            <a:r>
              <a:rPr lang="ru-RU" dirty="0"/>
              <a:t>Подбор иллюстраций, сюжетных картин, загадок, настольных и сюжетно – ролевых игр  в соответствии с тематикой</a:t>
            </a:r>
          </a:p>
          <a:p>
            <a:r>
              <a:rPr lang="ru-RU" dirty="0"/>
              <a:t>Подбор стихов, песен, пословиц  о профессиях для разучивания с детьми</a:t>
            </a:r>
          </a:p>
          <a:p>
            <a:r>
              <a:rPr lang="ru-RU" dirty="0"/>
              <a:t>Подбор книг для книжной выставки «Такие разные профессии»</a:t>
            </a:r>
          </a:p>
          <a:p>
            <a:r>
              <a:rPr lang="ru-RU" dirty="0"/>
              <a:t>Подбор  настольных и дидактических игр «Какая это профессия?», «Четвёртый лишний», «Кому что нужно для работы?», «Ассоциации – профессии», лото «Профессии»</a:t>
            </a:r>
          </a:p>
          <a:p>
            <a:r>
              <a:rPr lang="ru-RU" dirty="0"/>
              <a:t>Изготовление атрибутов к сюжетно – ролевым играм</a:t>
            </a:r>
          </a:p>
          <a:p>
            <a:r>
              <a:rPr lang="ru-RU" dirty="0"/>
              <a:t>Разработка конспектов занятий  по теме «Профессии»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03611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125</TotalTime>
  <Words>1457</Words>
  <Application>Microsoft Office PowerPoint</Application>
  <PresentationFormat>Экран (4:3)</PresentationFormat>
  <Paragraphs>142</Paragraphs>
  <Slides>16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Constantia</vt:lpstr>
      <vt:lpstr>Times New Roman</vt:lpstr>
      <vt:lpstr>Wingdings 2</vt:lpstr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</cp:lastModifiedBy>
  <cp:revision>18</cp:revision>
  <dcterms:created xsi:type="dcterms:W3CDTF">2021-05-21T04:23:45Z</dcterms:created>
  <dcterms:modified xsi:type="dcterms:W3CDTF">2022-12-28T13:15:17Z</dcterms:modified>
</cp:coreProperties>
</file>