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88" r:id="rId3"/>
    <p:sldId id="297" r:id="rId4"/>
    <p:sldId id="296" r:id="rId5"/>
    <p:sldId id="290" r:id="rId6"/>
    <p:sldId id="301" r:id="rId7"/>
    <p:sldId id="294" r:id="rId8"/>
    <p:sldId id="271" r:id="rId9"/>
    <p:sldId id="286" r:id="rId10"/>
    <p:sldId id="276" r:id="rId11"/>
    <p:sldId id="275" r:id="rId12"/>
    <p:sldId id="278" r:id="rId13"/>
    <p:sldId id="279" r:id="rId14"/>
    <p:sldId id="280" r:id="rId15"/>
    <p:sldId id="277" r:id="rId16"/>
    <p:sldId id="274" r:id="rId17"/>
    <p:sldId id="270" r:id="rId18"/>
    <p:sldId id="273" r:id="rId19"/>
    <p:sldId id="272" r:id="rId20"/>
    <p:sldId id="281" r:id="rId21"/>
    <p:sldId id="287" r:id="rId22"/>
    <p:sldId id="269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9840"/>
    <a:srgbClr val="FEE7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969" autoAdjust="0"/>
    <p:restoredTop sz="88351" autoAdjust="0"/>
  </p:normalViewPr>
  <p:slideViewPr>
    <p:cSldViewPr snapToGrid="0">
      <p:cViewPr varScale="1">
        <p:scale>
          <a:sx n="65" d="100"/>
          <a:sy n="65" d="100"/>
        </p:scale>
        <p:origin x="48" y="-16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6508D-6C6E-491D-8D78-EFFFC8A84238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45C43-8227-4555-B5C6-495BDCEB520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45C43-8227-4555-B5C6-495BDCEB520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45C43-8227-4555-B5C6-495BDCEB520C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45C43-8227-4555-B5C6-495BDCEB520C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45C43-8227-4555-B5C6-495BDCEB520C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Несколько поколений художников-иллюстраторов посвятили этому благородному делу всю жизнь и создали книги, ставшие своеобразными эталонами.</a:t>
            </a:r>
            <a:endParaRPr lang="ru-RU" sz="12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45C43-8227-4555-B5C6-495BDCEB520C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Технология проекта и этапы реализации проекта</a:t>
            </a:r>
            <a:endParaRPr lang="ru-RU" sz="12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Подготовительный </a:t>
            </a:r>
            <a:r>
              <a:rPr lang="ru-RU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этапданного</a:t>
            </a:r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проекта заключался в создании педагогами соответствующей заявленной теме и возрасту детей предметно пространственной развивающей среды.</a:t>
            </a:r>
          </a:p>
          <a:p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начале проекта с детьми проведено познавательное занятие «Художники иллюстраторы детских книг». Во время обсуждения  дети обменивались своими впечатлениями, какой художник больше понравился и поему. И когда мы задали вопрос: - А  вы хотите сделать иллюстрации к  книге, какой?  многие начали придумывать, </a:t>
            </a:r>
            <a:r>
              <a:rPr lang="ru-RU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сочинять,какую</a:t>
            </a:r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картинку они бы нарисовали.. Тогда мы предложили им узнать, как </a:t>
            </a:r>
            <a:r>
              <a:rPr lang="ru-RU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создаютсяиллюстрации</a:t>
            </a:r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.. </a:t>
            </a:r>
          </a:p>
          <a:p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№ п/п</a:t>
            </a:r>
            <a:endParaRPr lang="ru-RU" sz="12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Мероприятия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sz="12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Сроки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sz="12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Участники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sz="12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endParaRPr lang="ru-RU" sz="12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Рисование эпизодов из любимых сказок. Создание альбома «наши любимые сказки»</a:t>
            </a:r>
          </a:p>
          <a:p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сентябрь</a:t>
            </a:r>
          </a:p>
          <a:p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воспитатель </a:t>
            </a:r>
          </a:p>
          <a:p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дети</a:t>
            </a:r>
          </a:p>
          <a:p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Создание календаря с праздничными датами на 2019 год</a:t>
            </a:r>
          </a:p>
          <a:p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октябрь</a:t>
            </a:r>
          </a:p>
          <a:p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дети</a:t>
            </a:r>
          </a:p>
          <a:p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Создание фоновых рисунков для будущих мультфильмов.</a:t>
            </a:r>
          </a:p>
          <a:p>
            <a:r>
              <a:rPr lang="ru-RU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нябрь</a:t>
            </a:r>
            <a:endParaRPr lang="ru-RU" sz="12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дети</a:t>
            </a:r>
          </a:p>
          <a:p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Вырезывание героев и </a:t>
            </a:r>
            <a:r>
              <a:rPr lang="ru-RU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необходимх</a:t>
            </a:r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деталей.</a:t>
            </a:r>
          </a:p>
          <a:p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ноябрь</a:t>
            </a:r>
          </a:p>
          <a:p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дети</a:t>
            </a:r>
          </a:p>
          <a:p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Самостоятельной сочинение и иллюстрирование сценариев будущего мультфильма.</a:t>
            </a:r>
          </a:p>
          <a:p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ноябрь</a:t>
            </a:r>
          </a:p>
          <a:p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Родители</a:t>
            </a:r>
          </a:p>
          <a:p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дети</a:t>
            </a:r>
          </a:p>
          <a:p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</a:p>
          <a:p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Ознакомление и подбор материала для продуктивной деятельности</a:t>
            </a:r>
          </a:p>
          <a:p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сентябрь</a:t>
            </a:r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</a:t>
            </a:r>
            <a:endParaRPr lang="ru-RU" sz="12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воспитатель </a:t>
            </a:r>
          </a:p>
          <a:p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дети</a:t>
            </a:r>
          </a:p>
          <a:p>
            <a:r>
              <a:rPr lang="en-US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endParaRPr lang="ru-RU" sz="12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Познавательное занятие «Творчество  </a:t>
            </a:r>
            <a:r>
              <a:rPr lang="ru-RU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Чарушина</a:t>
            </a:r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</a:t>
            </a:r>
          </a:p>
          <a:p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октябрь</a:t>
            </a:r>
          </a:p>
          <a:p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воспитатель </a:t>
            </a:r>
          </a:p>
          <a:p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дети</a:t>
            </a:r>
          </a:p>
          <a:p>
            <a:r>
              <a:rPr lang="ru-RU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45C43-8227-4555-B5C6-495BDCEB520C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45C43-8227-4555-B5C6-495BDCEB520C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ru-RU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Заключение:</a:t>
            </a:r>
            <a:endParaRPr lang="ru-RU" sz="12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Таким образом, в результате реализации проекта</a:t>
            </a:r>
            <a:r>
              <a:rPr lang="en-US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ru-RU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 детей возник интерес к продуктивной деятельности, дети с удовольствием лепят, рисуют, изготавливают декорации к будущему мультфильму. У детей развиваются сенсомоторные качества, связанные с действиями руки, обеспечивающие усвоение технических приемов в </a:t>
            </a:r>
            <a:r>
              <a:rPr lang="ru-RU" sz="120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изо-деятельности</a:t>
            </a:r>
            <a:r>
              <a:rPr lang="ru-RU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восприятие пропорций, особенностей формы, временных и</a:t>
            </a:r>
            <a:r>
              <a:rPr lang="ru-RU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пространственных отношений, композиции (цвета, ритма, движения).</a:t>
            </a:r>
            <a:endParaRPr lang="ru-RU" sz="12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Иллюстрирование произведений как современный интегрированный вид искусства и обучения позволяет расширять границы познания; активно включать детей в процесс творчества; активизировать свободу</a:t>
            </a:r>
            <a:r>
              <a:rPr lang="en-US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r>
              <a:rPr lang="ru-RU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их творческих проявлений. Проявлять самостоятельность при создании поделок, персонажей, декораций, использовали знакомые им техники, применяли на практике навыки, которые у них уже были сформированы. Учились новым интересным техникам, актерскому мастерству. Попробовали себя в роли сценаристов, художников-иллюстраторов, художников-декораторов, актеров. Родители тоже подключились к работе, и в целом за проект у нас вышло четыре мультфильма. Буду рада, если кого-то вдохновит наш проект!</a:t>
            </a:r>
            <a:endParaRPr lang="ru-RU" sz="12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Эксперименирование</a:t>
            </a:r>
            <a:r>
              <a:rPr lang="ru-RU" sz="12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 красками – получение разных оттенков, путем добавления белой краски.</a:t>
            </a:r>
            <a:endParaRPr lang="ru-RU" sz="12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45C43-8227-4555-B5C6-495BDCEB520C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60EAE-F98A-4B08-99CF-4F2D4F5ECBDB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A9AE-42CA-4984-8C34-93E6B88A84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048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60EAE-F98A-4B08-99CF-4F2D4F5ECBDB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A9AE-42CA-4984-8C34-93E6B88A84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327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60EAE-F98A-4B08-99CF-4F2D4F5ECBDB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A9AE-42CA-4984-8C34-93E6B88A84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24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60EAE-F98A-4B08-99CF-4F2D4F5ECBDB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A9AE-42CA-4984-8C34-93E6B88A84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245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60EAE-F98A-4B08-99CF-4F2D4F5ECBDB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A9AE-42CA-4984-8C34-93E6B88A84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742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60EAE-F98A-4B08-99CF-4F2D4F5ECBDB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A9AE-42CA-4984-8C34-93E6B88A84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270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60EAE-F98A-4B08-99CF-4F2D4F5ECBDB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A9AE-42CA-4984-8C34-93E6B88A84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248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60EAE-F98A-4B08-99CF-4F2D4F5ECBDB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A9AE-42CA-4984-8C34-93E6B88A84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587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60EAE-F98A-4B08-99CF-4F2D4F5ECBDB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A9AE-42CA-4984-8C34-93E6B88A84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14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60EAE-F98A-4B08-99CF-4F2D4F5ECBDB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A9AE-42CA-4984-8C34-93E6B88A84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499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60EAE-F98A-4B08-99CF-4F2D4F5ECBDB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CA9AE-42CA-4984-8C34-93E6B88A84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254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60EAE-F98A-4B08-99CF-4F2D4F5ECBDB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CA9AE-42CA-4984-8C34-93E6B88A84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21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34158/54828917-478a-4f9b-bf25-bd86e750e476/s1200?webp=false">
            <a:extLst>
              <a:ext uri="{FF2B5EF4-FFF2-40B4-BE49-F238E27FC236}">
                <a16:creationId xmlns:a16="http://schemas.microsoft.com/office/drawing/2014/main" id="{1635C6C0-CEA7-4835-9B21-B7914EA22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r="5581"/>
          <a:stretch/>
        </p:blipFill>
        <p:spPr bwMode="auto">
          <a:xfrm>
            <a:off x="0" y="-220110"/>
            <a:ext cx="9144000" cy="707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6D1AFE-060B-4780-B9EF-DB85AAAE94D8}"/>
              </a:ext>
            </a:extLst>
          </p:cNvPr>
          <p:cNvSpPr txBox="1"/>
          <p:nvPr/>
        </p:nvSpPr>
        <p:spPr>
          <a:xfrm>
            <a:off x="1658679" y="1674674"/>
            <a:ext cx="5826642" cy="1754326"/>
          </a:xfrm>
          <a:prstGeom prst="rect">
            <a:avLst/>
          </a:prstGeom>
          <a:noFill/>
        </p:spPr>
        <p:txBody>
          <a:bodyPr wrap="square" rtlCol="0">
            <a:prstTxWarp prst="textInflateBottom">
              <a:avLst/>
            </a:prstTxWarp>
            <a:spAutoFit/>
          </a:bodyPr>
          <a:lstStyle/>
          <a:p>
            <a:pPr algn="ctr"/>
            <a:endParaRPr lang="ru-RU" sz="5400" b="1" dirty="0">
              <a:ln>
                <a:solidFill>
                  <a:srgbClr val="C00000"/>
                </a:solidFill>
              </a:ln>
              <a:solidFill>
                <a:srgbClr val="FD984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FE7AAE-80FE-469B-8018-9BF40D0697B2}"/>
              </a:ext>
            </a:extLst>
          </p:cNvPr>
          <p:cNvSpPr txBox="1"/>
          <p:nvPr/>
        </p:nvSpPr>
        <p:spPr>
          <a:xfrm>
            <a:off x="4735902" y="3284376"/>
            <a:ext cx="37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Разработан: </a:t>
            </a:r>
          </a:p>
          <a:p>
            <a:pPr algn="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Педагогами МБДОУ «ДС № 2 г.Челябинска»  группы № 11</a:t>
            </a:r>
            <a:endParaRPr lang="ru-RU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Глинских Л. Н.</a:t>
            </a:r>
            <a:endParaRPr lang="ru-RU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Горенковой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Т.Н.</a:t>
            </a:r>
            <a:endParaRPr lang="ru-RU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ФЕДОРОВОЙ С.В.</a:t>
            </a:r>
          </a:p>
          <a:p>
            <a:pPr algn="ctr"/>
            <a:endParaRPr lang="ru-RU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9509" y="1112808"/>
            <a:ext cx="558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89045" y="1082352"/>
            <a:ext cx="61208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2"/>
                </a:solidFill>
                <a:latin typeface="Arial Black" pitchFamily="34" charset="0"/>
              </a:rPr>
              <a:t>Книжная иллюстрация в жизни дошкольников</a:t>
            </a:r>
          </a:p>
        </p:txBody>
      </p:sp>
    </p:spTree>
    <p:extLst>
      <p:ext uri="{BB962C8B-B14F-4D97-AF65-F5344CB8AC3E}">
        <p14:creationId xmlns:p14="http://schemas.microsoft.com/office/powerpoint/2010/main" val="4037634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34158/54828917-478a-4f9b-bf25-bd86e750e476/s1200?webp=false">
            <a:extLst>
              <a:ext uri="{FF2B5EF4-FFF2-40B4-BE49-F238E27FC236}">
                <a16:creationId xmlns:a16="http://schemas.microsoft.com/office/drawing/2014/main" id="{1635C6C0-CEA7-4835-9B21-B7914EA22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r="5581"/>
          <a:stretch/>
        </p:blipFill>
        <p:spPr bwMode="auto">
          <a:xfrm>
            <a:off x="0" y="0"/>
            <a:ext cx="9144000" cy="707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фото проект\IMG_20190523_0932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748" y="885215"/>
            <a:ext cx="4943199" cy="3142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3" name="Picture 3" descr="C:\Users\User\Desktop\фото проект\IMG_20190523_0932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6707" y="3239312"/>
            <a:ext cx="4556118" cy="3317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573949" y="1215958"/>
            <a:ext cx="23858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Посмотри, это иллюстрации </a:t>
            </a:r>
            <a:r>
              <a:rPr lang="ru-RU" dirty="0" err="1">
                <a:solidFill>
                  <a:srgbClr val="002060"/>
                </a:solidFill>
              </a:rPr>
              <a:t>Сутеева</a:t>
            </a:r>
            <a:r>
              <a:rPr lang="ru-RU" dirty="0">
                <a:solidFill>
                  <a:srgbClr val="002060"/>
                </a:solidFill>
              </a:rPr>
              <a:t>, а здесь рисовал Васнецов, а у  Вероники книга с картинками </a:t>
            </a:r>
            <a:r>
              <a:rPr lang="ru-RU" dirty="0" err="1">
                <a:solidFill>
                  <a:srgbClr val="002060"/>
                </a:solidFill>
              </a:rPr>
              <a:t>Чарушина</a:t>
            </a:r>
            <a:r>
              <a:rPr lang="ru-RU" dirty="0">
                <a:solidFill>
                  <a:srgbClr val="002060"/>
                </a:solidFill>
              </a:rPr>
              <a:t>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3584" y="4736892"/>
            <a:ext cx="2811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Теперь даже по картинке мы можем  определить художника иллюстратора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6428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34158/54828917-478a-4f9b-bf25-bd86e750e476/s1200?webp=false">
            <a:extLst>
              <a:ext uri="{FF2B5EF4-FFF2-40B4-BE49-F238E27FC236}">
                <a16:creationId xmlns:a16="http://schemas.microsoft.com/office/drawing/2014/main" id="{1635C6C0-CEA7-4835-9B21-B7914EA22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r="5581"/>
          <a:stretch/>
        </p:blipFill>
        <p:spPr bwMode="auto">
          <a:xfrm>
            <a:off x="0" y="0"/>
            <a:ext cx="9144000" cy="707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фото проект\CIMG8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481" y="895740"/>
            <a:ext cx="3820788" cy="28521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 descr="C:\Users\User\Desktop\фото проект\CIMG81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0421" y="3849627"/>
            <a:ext cx="3899103" cy="26484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0" name="Picture 4" descr="C:\Users\User\Desktop\фото проект\CIMG85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643" y="3939702"/>
            <a:ext cx="3756872" cy="2585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1" name="Picture 5" descr="C:\Users\User\Desktop\фото проект\IMG_20190523_0931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29121" y="937230"/>
            <a:ext cx="3784811" cy="2668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6428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34158/54828917-478a-4f9b-bf25-bd86e750e476/s1200?webp=false">
            <a:extLst>
              <a:ext uri="{FF2B5EF4-FFF2-40B4-BE49-F238E27FC236}">
                <a16:creationId xmlns:a16="http://schemas.microsoft.com/office/drawing/2014/main" id="{1635C6C0-CEA7-4835-9B21-B7914EA22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r="5581"/>
          <a:stretch/>
        </p:blipFill>
        <p:spPr bwMode="auto">
          <a:xfrm>
            <a:off x="0" y="0"/>
            <a:ext cx="9144000" cy="707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User\Desktop\фото проект\IMG_20190523_0945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8970" y="1755249"/>
            <a:ext cx="6711004" cy="468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 flipH="1">
            <a:off x="809468" y="1274164"/>
            <a:ext cx="6205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tx2"/>
                </a:solidFill>
              </a:rPr>
              <a:t>Создание календаря с праздничными датами на 2019 год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428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34158/54828917-478a-4f9b-bf25-bd86e750e476/s1200?webp=false">
            <a:extLst>
              <a:ext uri="{FF2B5EF4-FFF2-40B4-BE49-F238E27FC236}">
                <a16:creationId xmlns:a16="http://schemas.microsoft.com/office/drawing/2014/main" id="{1635C6C0-CEA7-4835-9B21-B7914EA22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r="5581"/>
          <a:stretch/>
        </p:blipFill>
        <p:spPr bwMode="auto">
          <a:xfrm>
            <a:off x="0" y="0"/>
            <a:ext cx="9144000" cy="707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фото проект\CIMG81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0742" y="3452327"/>
            <a:ext cx="4348066" cy="30977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7" name="Picture 5" descr="C:\Users\User\Desktop\фото проект\IMG_20190523_095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820" y="951724"/>
            <a:ext cx="4758613" cy="2976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079292" y="4542020"/>
            <a:ext cx="2443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tx2"/>
                </a:solidFill>
              </a:rPr>
              <a:t>Вырезывание героев и необходимых деталей для будущего мультфильма.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428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34158/54828917-478a-4f9b-bf25-bd86e750e476/s1200?webp=false">
            <a:extLst>
              <a:ext uri="{FF2B5EF4-FFF2-40B4-BE49-F238E27FC236}">
                <a16:creationId xmlns:a16="http://schemas.microsoft.com/office/drawing/2014/main" id="{1635C6C0-CEA7-4835-9B21-B7914EA22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r="5581"/>
          <a:stretch/>
        </p:blipFill>
        <p:spPr bwMode="auto">
          <a:xfrm>
            <a:off x="0" y="0"/>
            <a:ext cx="9144000" cy="707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Desktop\фото проект\IMG_20190523_0951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4213" y="2649893"/>
            <a:ext cx="4721290" cy="3403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9" name="Picture 3" descr="C:\Users\User\Desktop\фото проект\IMG_20190523_0953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159" y="951722"/>
            <a:ext cx="4404050" cy="2892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0" name="Picture 4" descr="C:\Users\User\Desktop\фото проект\IMG_20190523_0956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804" y="3918857"/>
            <a:ext cx="3974841" cy="2640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5216577" y="1154243"/>
            <a:ext cx="2218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Рисуем  иллюстрации для альбома «Наши любимые сказки»</a:t>
            </a:r>
          </a:p>
        </p:txBody>
      </p:sp>
    </p:spTree>
    <p:extLst>
      <p:ext uri="{BB962C8B-B14F-4D97-AF65-F5344CB8AC3E}">
        <p14:creationId xmlns:p14="http://schemas.microsoft.com/office/powerpoint/2010/main" val="586428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34158/54828917-478a-4f9b-bf25-bd86e750e476/s1200?webp=false">
            <a:extLst>
              <a:ext uri="{FF2B5EF4-FFF2-40B4-BE49-F238E27FC236}">
                <a16:creationId xmlns:a16="http://schemas.microsoft.com/office/drawing/2014/main" id="{1635C6C0-CEA7-4835-9B21-B7914EA22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r="5581"/>
          <a:stretch/>
        </p:blipFill>
        <p:spPr bwMode="auto">
          <a:xfrm>
            <a:off x="0" y="0"/>
            <a:ext cx="9144000" cy="707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esktop\фото проект\IMG_20190523_0934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938" y="932909"/>
            <a:ext cx="3833518" cy="4962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2" descr="C:\Users\User\Desktop\фото проект\IMG_20190523_0935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1310" y="2481798"/>
            <a:ext cx="3148231" cy="3956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364105" y="5951095"/>
            <a:ext cx="322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Наш  альбом  готов !</a:t>
            </a:r>
          </a:p>
        </p:txBody>
      </p:sp>
    </p:spTree>
    <p:extLst>
      <p:ext uri="{BB962C8B-B14F-4D97-AF65-F5344CB8AC3E}">
        <p14:creationId xmlns:p14="http://schemas.microsoft.com/office/powerpoint/2010/main" val="586428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34158/54828917-478a-4f9b-bf25-bd86e750e476/s1200?webp=false">
            <a:extLst>
              <a:ext uri="{FF2B5EF4-FFF2-40B4-BE49-F238E27FC236}">
                <a16:creationId xmlns:a16="http://schemas.microsoft.com/office/drawing/2014/main" id="{1635C6C0-CEA7-4835-9B21-B7914EA22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r="5581"/>
          <a:stretch/>
        </p:blipFill>
        <p:spPr bwMode="auto">
          <a:xfrm>
            <a:off x="0" y="0"/>
            <a:ext cx="9144000" cy="707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о проект\CIMG8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804" y="933062"/>
            <a:ext cx="4516016" cy="3191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6" name="Picture 4" descr="C:\Users\User\Desktop\фото проект\CIMG81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8940" y="3349689"/>
            <a:ext cx="4945225" cy="32283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456420" y="1678898"/>
            <a:ext cx="2248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/>
                </a:solidFill>
              </a:rPr>
              <a:t>Настоящие артисты, как здорово играют</a:t>
            </a:r>
            <a:r>
              <a:rPr lang="ru-RU" dirty="0"/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9449" y="4407108"/>
            <a:ext cx="23084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А, что если самим сделать сказочных героев ?  Предлагаем сделать дома с родителями, для ребят это будет сюрприз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6428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34158/54828917-478a-4f9b-bf25-bd86e750e476/s1200?webp=false">
            <a:extLst>
              <a:ext uri="{FF2B5EF4-FFF2-40B4-BE49-F238E27FC236}">
                <a16:creationId xmlns:a16="http://schemas.microsoft.com/office/drawing/2014/main" id="{1635C6C0-CEA7-4835-9B21-B7914EA22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r="5581"/>
          <a:stretch/>
        </p:blipFill>
        <p:spPr bwMode="auto">
          <a:xfrm>
            <a:off x="0" y="-422695"/>
            <a:ext cx="9144000" cy="707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3667" y="2779798"/>
            <a:ext cx="5244860" cy="3312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428" y="242903"/>
            <a:ext cx="4858932" cy="3319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711252" y="899410"/>
            <a:ext cx="20686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</a:t>
            </a:r>
            <a:r>
              <a:rPr lang="ru-RU" dirty="0">
                <a:solidFill>
                  <a:schemeClr val="tx2"/>
                </a:solidFill>
              </a:rPr>
              <a:t>Создание вместе с родителями персонажей из любимых сказок для игр драматизаций</a:t>
            </a:r>
            <a:r>
              <a:rPr lang="ru-RU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9449" y="3957403"/>
            <a:ext cx="21136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Делать персонажей для спектаклей  – трудно.</a:t>
            </a:r>
          </a:p>
          <a:p>
            <a:r>
              <a:rPr lang="ru-RU" dirty="0">
                <a:solidFill>
                  <a:srgbClr val="002060"/>
                </a:solidFill>
              </a:rPr>
              <a:t> Надо попробовать создать свою книгу с иллюстрациями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6428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34158/54828917-478a-4f9b-bf25-bd86e750e476/s1200?webp=false">
            <a:extLst>
              <a:ext uri="{FF2B5EF4-FFF2-40B4-BE49-F238E27FC236}">
                <a16:creationId xmlns:a16="http://schemas.microsoft.com/office/drawing/2014/main" id="{1635C6C0-CEA7-4835-9B21-B7914EA22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r="5581"/>
          <a:stretch/>
        </p:blipFill>
        <p:spPr bwMode="auto">
          <a:xfrm>
            <a:off x="0" y="0"/>
            <a:ext cx="9144000" cy="707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388" y="901295"/>
            <a:ext cx="4517912" cy="3622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2972" y="2990063"/>
            <a:ext cx="4773956" cy="3605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186597" y="1334125"/>
            <a:ext cx="18887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Создание фоновых рисунков для будущих мультфильмов.</a:t>
            </a:r>
          </a:p>
        </p:txBody>
      </p:sp>
    </p:spTree>
    <p:extLst>
      <p:ext uri="{BB962C8B-B14F-4D97-AF65-F5344CB8AC3E}">
        <p14:creationId xmlns:p14="http://schemas.microsoft.com/office/powerpoint/2010/main" val="586428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34158/54828917-478a-4f9b-bf25-bd86e750e476/s1200?webp=false">
            <a:extLst>
              <a:ext uri="{FF2B5EF4-FFF2-40B4-BE49-F238E27FC236}">
                <a16:creationId xmlns:a16="http://schemas.microsoft.com/office/drawing/2014/main" id="{1635C6C0-CEA7-4835-9B21-B7914EA22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r="5581"/>
          <a:stretch/>
        </p:blipFill>
        <p:spPr bwMode="auto">
          <a:xfrm>
            <a:off x="0" y="0"/>
            <a:ext cx="9144000" cy="707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ото проект\IMG_20190523_0933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8749" y="1343607"/>
            <a:ext cx="3115946" cy="3424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3" name="Picture 5" descr="C:\Users\User\Desktop\фото проект\IMG_20190523_0948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8776" y="3569949"/>
            <a:ext cx="4348065" cy="28681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736892" y="1663908"/>
            <a:ext cx="2233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Интересно, а такой рисунок  можно использовать, как иллюстрацию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5066675"/>
            <a:ext cx="30430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Наверное можно, но долго икать к какому произведению она подойдет. Лучше </a:t>
            </a:r>
            <a:r>
              <a:rPr lang="ru-RU" dirty="0" err="1">
                <a:solidFill>
                  <a:srgbClr val="002060"/>
                </a:solidFill>
              </a:rPr>
              <a:t>сочиню-ка</a:t>
            </a:r>
            <a:r>
              <a:rPr lang="ru-RU" dirty="0">
                <a:solidFill>
                  <a:srgbClr val="002060"/>
                </a:solidFill>
              </a:rPr>
              <a:t> я сам сказку.</a:t>
            </a:r>
          </a:p>
        </p:txBody>
      </p:sp>
    </p:spTree>
    <p:extLst>
      <p:ext uri="{BB962C8B-B14F-4D97-AF65-F5344CB8AC3E}">
        <p14:creationId xmlns:p14="http://schemas.microsoft.com/office/powerpoint/2010/main" val="586428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34158/54828917-478a-4f9b-bf25-bd86e750e476/s1200?webp=false">
            <a:extLst>
              <a:ext uri="{FF2B5EF4-FFF2-40B4-BE49-F238E27FC236}">
                <a16:creationId xmlns:a16="http://schemas.microsoft.com/office/drawing/2014/main" id="{1635C6C0-CEA7-4835-9B21-B7914EA22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r="5581"/>
          <a:stretch/>
        </p:blipFill>
        <p:spPr bwMode="auto">
          <a:xfrm>
            <a:off x="0" y="-110055"/>
            <a:ext cx="9144000" cy="707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13176" y="2556588"/>
            <a:ext cx="33590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i="1" dirty="0">
                <a:solidFill>
                  <a:srgbClr val="002060"/>
                </a:solidFill>
              </a:rPr>
              <a:t>«Истоки творческих способностей и дарования детей –</a:t>
            </a:r>
          </a:p>
          <a:p>
            <a:pPr algn="r"/>
            <a:r>
              <a:rPr lang="ru-RU" sz="2400" i="1" dirty="0">
                <a:solidFill>
                  <a:srgbClr val="002060"/>
                </a:solidFill>
              </a:rPr>
              <a:t>на кончиках их пальцев.</a:t>
            </a:r>
          </a:p>
          <a:p>
            <a:pPr algn="r"/>
            <a:r>
              <a:rPr lang="ru-RU" sz="2400" i="1" dirty="0">
                <a:solidFill>
                  <a:srgbClr val="002060"/>
                </a:solidFill>
              </a:rPr>
              <a:t>Другими словами,</a:t>
            </a:r>
          </a:p>
          <a:p>
            <a:pPr algn="r"/>
            <a:r>
              <a:rPr lang="ru-RU" sz="2400" i="1" dirty="0">
                <a:solidFill>
                  <a:srgbClr val="002060"/>
                </a:solidFill>
              </a:rPr>
              <a:t>чем больше мастерства в детской руке, тем умнее ребёнок».</a:t>
            </a:r>
          </a:p>
          <a:p>
            <a:pPr algn="r"/>
            <a:r>
              <a:rPr lang="en-US" sz="2400" i="1" dirty="0">
                <a:solidFill>
                  <a:srgbClr val="002060"/>
                </a:solidFill>
              </a:rPr>
              <a:t>В. А. </a:t>
            </a:r>
            <a:r>
              <a:rPr lang="en-US" sz="2400" i="1" dirty="0" err="1">
                <a:solidFill>
                  <a:srgbClr val="002060"/>
                </a:solidFill>
              </a:rPr>
              <a:t>Сухомлинский</a:t>
            </a:r>
            <a:endParaRPr lang="ru-RU" sz="2400" i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User\Desktop\ладон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657" y="1511559"/>
            <a:ext cx="4132901" cy="41329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895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34158/54828917-478a-4f9b-bf25-bd86e750e476/s1200?webp=false">
            <a:extLst>
              <a:ext uri="{FF2B5EF4-FFF2-40B4-BE49-F238E27FC236}">
                <a16:creationId xmlns:a16="http://schemas.microsoft.com/office/drawing/2014/main" id="{1635C6C0-CEA7-4835-9B21-B7914EA22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r="5581"/>
          <a:stretch/>
        </p:blipFill>
        <p:spPr bwMode="auto">
          <a:xfrm>
            <a:off x="0" y="0"/>
            <a:ext cx="9144000" cy="707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User\Desktop\фото проект\IMG_20190523_1004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7741" y="2060383"/>
            <a:ext cx="4982548" cy="34709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Users\User\Desktop\фото проект\IMG_20190523_1004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129" y="970384"/>
            <a:ext cx="3135084" cy="2481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4" name="Picture 4" descr="C:\Users\User\Desktop\фото проект\IMG_20190523_1004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6210" y="914400"/>
            <a:ext cx="3214525" cy="2258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5" name="Picture 5" descr="C:\Users\User\Desktop\фото проект\IMG_20190523_1003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822" y="4178479"/>
            <a:ext cx="3153746" cy="2259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6" name="Picture 6" descr="C:\Users\User\Desktop\фото проект\IMG_20190523_1003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8996" y="4030824"/>
            <a:ext cx="3174511" cy="24632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287187" y="1349115"/>
            <a:ext cx="113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Наши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9370" y="3537679"/>
            <a:ext cx="1364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Самые, самые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05339" y="3417757"/>
            <a:ext cx="1693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Лучшие,</a:t>
            </a:r>
          </a:p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интересные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27423" y="5456420"/>
            <a:ext cx="1633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</a:t>
            </a:r>
          </a:p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красивые     книжки!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82256" y="1079292"/>
            <a:ext cx="1229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Вот</a:t>
            </a:r>
          </a:p>
          <a:p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6428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34158/54828917-478a-4f9b-bf25-bd86e750e476/s1200?webp=false">
            <a:extLst>
              <a:ext uri="{FF2B5EF4-FFF2-40B4-BE49-F238E27FC236}">
                <a16:creationId xmlns:a16="http://schemas.microsoft.com/office/drawing/2014/main" id="{1635C6C0-CEA7-4835-9B21-B7914EA22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r="5581"/>
          <a:stretch/>
        </p:blipFill>
        <p:spPr bwMode="auto">
          <a:xfrm>
            <a:off x="-578076" y="-667582"/>
            <a:ext cx="9722076" cy="752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19331" y="719847"/>
            <a:ext cx="701539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Заключение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Таким образом, в результате реализации проекта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детей возник интерес к продуктивной деятельности, дети с удовольствием лепят, рисуют, создают иллюстрации к книгам без картинок, иллюстрируют собственные сочинения.. У детей развиваются сенсомоторные качества, связанные с действиями руки, обеспечивающие усвоение технических приемов в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изо-деятельности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восприятие пропорций, особенностей формы, временных и</a:t>
            </a:r>
            <a:r>
              <a:rPr lang="ru-RU" sz="1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пространственных отношений, композиции (цвета, ритма, движения).</a:t>
            </a:r>
            <a:endParaRPr lang="ru-RU" sz="16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Иллюстрирование произведений как современный интегрированный вид обучения позволяет расширять границы познания; активно включать детей в процесс творчества; активизировать свободу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их творческих проявлений. Проявлять самостоятельность при иллюстрировании произведений, создании поделок, персонажей, декораций, использовании знакомых им техник, применять на практике навыки, которые у них уже были сформированы. Учились новым интересным техникам, актерскому мастерству. Попробовали себя в роли сценаристов, художников-иллюстраторов, художников-декораторов, актеров. Родители тоже подключились к работе, и в целом за проект у нас вышло пять иллюстрированных авторских произведений. Будем рады, если кого-то вдохновит наш проект!</a:t>
            </a:r>
            <a:endParaRPr lang="ru-RU" sz="16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95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34158/54828917-478a-4f9b-bf25-bd86e750e476/s1200?webp=false">
            <a:extLst>
              <a:ext uri="{FF2B5EF4-FFF2-40B4-BE49-F238E27FC236}">
                <a16:creationId xmlns:a16="http://schemas.microsoft.com/office/drawing/2014/main" id="{1635C6C0-CEA7-4835-9B21-B7914EA22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r="5581"/>
          <a:stretch/>
        </p:blipFill>
        <p:spPr bwMode="auto">
          <a:xfrm>
            <a:off x="0" y="0"/>
            <a:ext cx="9144000" cy="707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02536" y="2809301"/>
            <a:ext cx="7809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586428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34158/54828917-478a-4f9b-bf25-bd86e750e476/s1200?webp=false">
            <a:extLst>
              <a:ext uri="{FF2B5EF4-FFF2-40B4-BE49-F238E27FC236}">
                <a16:creationId xmlns:a16="http://schemas.microsoft.com/office/drawing/2014/main" id="{1635C6C0-CEA7-4835-9B21-B7914EA22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r="5581"/>
          <a:stretch/>
        </p:blipFill>
        <p:spPr bwMode="auto">
          <a:xfrm>
            <a:off x="0" y="0"/>
            <a:ext cx="9144000" cy="707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6773" y="1605064"/>
            <a:ext cx="66731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Возраст детей: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подготовительная к школе группа (6-7 лет).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Вид: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познавательно-творческий, краткосрочный.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 проекта: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воспитанники, воспитатели, специалисты, семьи воспитанников. 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Срок реализации проекта: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сентябрь – ноябрь 2018 год.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Место проведения: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 Д/С № 2 г. Челябинск, группа №11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создание благоприятных условий, способствующих успешному развитию каждого ребенка, реализации творческих способностей, для формирования  у дошкольников взгляда на иллюстрирование произведений с позиции творческого человека, имеющего коллективный опыт создания иллюстраций в контексте образовательной области «Художественное эстетическое развитие» по ФГОС ДО,  развитию познавательного интереса и связной речи .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428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34158/54828917-478a-4f9b-bf25-bd86e750e476/s1200?webp=false">
            <a:extLst>
              <a:ext uri="{FF2B5EF4-FFF2-40B4-BE49-F238E27FC236}">
                <a16:creationId xmlns:a16="http://schemas.microsoft.com/office/drawing/2014/main" id="{1635C6C0-CEA7-4835-9B21-B7914EA22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r="5581"/>
          <a:stretch/>
        </p:blipFill>
        <p:spPr bwMode="auto">
          <a:xfrm>
            <a:off x="0" y="0"/>
            <a:ext cx="9144000" cy="707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68877" y="1692613"/>
            <a:ext cx="5194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56034" y="1760706"/>
            <a:ext cx="5924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593387" y="894945"/>
            <a:ext cx="598251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Актуальность проекта: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Пересказ художественного текста средствами рисунка являются одним из видов речи, поэтому целенаправленное развитие данных умений в дошкольном возрасте по своей актуальности подобно обучению чтению на следующем этапе взросления.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Опираясь на исследования ученых в области общего развития ребенка, можно сказать, что рассказывание рисунками – это двуединый процесс: переработка словесного образа в визуальную форму.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35" name="Rectangle 11"/>
          <p:cNvSpPr>
            <a:spLocks noChangeArrowheads="1"/>
          </p:cNvSpPr>
          <p:nvPr/>
        </p:nvSpPr>
        <p:spPr bwMode="auto">
          <a:xfrm>
            <a:off x="3054484" y="3657600"/>
            <a:ext cx="563231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Изобразительное творчество базируется на запечатленных в памяти образах и желании высказаться по поводу увиденного, услышанного, пережитого. Поэтому рисунок ребенка нужно рассматривать как речь, предшествующую словесной, естественную и универсальную. Перенесение на бумагу мысленных образов позволяет рисующему принять или отвергнуть те или иные идеи,  «проговаривать» карандашом или кистью то, что не всегда выразить словами.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User\Desktop\607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007" y="4035641"/>
            <a:ext cx="2359996" cy="1750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6428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34158/54828917-478a-4f9b-bf25-bd86e750e476/s1200?webp=false">
            <a:extLst>
              <a:ext uri="{FF2B5EF4-FFF2-40B4-BE49-F238E27FC236}">
                <a16:creationId xmlns:a16="http://schemas.microsoft.com/office/drawing/2014/main" id="{1635C6C0-CEA7-4835-9B21-B7914EA22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r="5581"/>
          <a:stretch/>
        </p:blipFill>
        <p:spPr bwMode="auto">
          <a:xfrm>
            <a:off x="0" y="0"/>
            <a:ext cx="9144000" cy="707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://img03.staticclassifieds.com/images_slandokz/87851029_1_1000x700_vospitatel-s-vysshim-obrazovaniem-aktau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309" y="4294680"/>
            <a:ext cx="3707576" cy="22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856034" y="1157591"/>
            <a:ext cx="79669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Каждый педагог знает, как важно, у детей вызвать интерес заниматься той или иной деятельностью, чтобы их лица сияли радостью, а глаза горели восторгом. Если есть интерес, дети легко справятся даже очень сложным делом. Для наших воспитанников, а это дети с тяжёлыми нарушениями речевого развития (ОНР), это особенно актуально, так как у них слабо развита мелкая мускулатура пальцев рук, не сформирована координация движений руки и глаза. У многих детей рассеянное внимание, они не усидчивы, им трудно сосредоточиться даже на несколько минут. В поисках метода, объединяющего в себе развитие творческой и познавательной деятельности ребёнка, а также развитию мелкой моторики и эмоционально волевой сферы, мы обратились к изобразительной деятельности, а именно 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06630" y="4192621"/>
            <a:ext cx="419262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иллюстрациям детских книг. Рассматривание и создание иллюстраций способствует наибольшему сближению интересов взрослого и ребенка, отличается доступностью и неповторимостью жанра.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428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34158/54828917-478a-4f9b-bf25-bd86e750e476/s1200?webp=false">
            <a:extLst>
              <a:ext uri="{FF2B5EF4-FFF2-40B4-BE49-F238E27FC236}">
                <a16:creationId xmlns:a16="http://schemas.microsoft.com/office/drawing/2014/main" id="{1635C6C0-CEA7-4835-9B21-B7914EA22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r="5581"/>
          <a:stretch/>
        </p:blipFill>
        <p:spPr bwMode="auto">
          <a:xfrm>
            <a:off x="0" y="0"/>
            <a:ext cx="9581745" cy="741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729574" y="1809825"/>
            <a:ext cx="7739869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Ожидаемый результат: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рамках проекта «Книжная иллюстрация, как средство формирования умения создавать художественный образ детьми дошкольного возраста» дети получили определенные знания, умения и навыки: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Проявление эмоциональной отзывчивости, развитие мышления, воображения, умение выражать свои чувства средствами искусства.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личностных качеств: самостоятельности, инициативы, взаимовыручки, сопричастность общему делу, ответственность, уважение друг к другу, самооценка.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коммуникативных навыков, проявления творческой самостоятельности, активности в создании образа, развитие мелкой моторики рук, возможность проявить свои таланты. Это дало новый импульс игровой деятельности, дети заимствуют сказочные сюжеты и начинают сами мастерить героев для своих игр.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428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34158/54828917-478a-4f9b-bf25-bd86e750e476/s1200?webp=false">
            <a:extLst>
              <a:ext uri="{FF2B5EF4-FFF2-40B4-BE49-F238E27FC236}">
                <a16:creationId xmlns:a16="http://schemas.microsoft.com/office/drawing/2014/main" id="{1635C6C0-CEA7-4835-9B21-B7914EA22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r="5581"/>
          <a:stretch/>
        </p:blipFill>
        <p:spPr bwMode="auto">
          <a:xfrm>
            <a:off x="0" y="0"/>
            <a:ext cx="9144000" cy="707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02433" y="989045"/>
            <a:ext cx="73338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В начале проекта с детьми проведено познавательное занятие «Художники иллюстраторы детских книг». Во время обсуждения  дети обменивались своими впечатлениями, какой художник больше понравился и почему. И когда мы задали вопрос: - А  вы хотите сделать иллюстрации к  книге, какой?  многие начали придумывать, сочинять, какую картинку они бы нарисовали.. Тогда мы предложили им узнать, как создаются иллюстрации.. </a:t>
            </a:r>
          </a:p>
          <a:p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2" name="Picture 2" descr="C:\Users\User\Desktop\фото проект\май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9901" y="2971799"/>
            <a:ext cx="4802155" cy="3601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6428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34158/54828917-478a-4f9b-bf25-bd86e750e476/s1200?webp=false">
            <a:extLst>
              <a:ext uri="{FF2B5EF4-FFF2-40B4-BE49-F238E27FC236}">
                <a16:creationId xmlns:a16="http://schemas.microsoft.com/office/drawing/2014/main" id="{1635C6C0-CEA7-4835-9B21-B7914EA22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r="5581"/>
          <a:stretch/>
        </p:blipFill>
        <p:spPr bwMode="auto">
          <a:xfrm>
            <a:off x="0" y="-220110"/>
            <a:ext cx="9144000" cy="707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963" y="14728054"/>
            <a:ext cx="16256000" cy="927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Users\User\Desktop\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48131" y="2819401"/>
            <a:ext cx="4835295" cy="3352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822960" y="1188720"/>
            <a:ext cx="6477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детской книге сочетается два вида искусства: художественное слово и изобразительное искусство-живопись, графика. У каждого художника-иллюстратора свое видение мира, своя художественная манера, которая раскрывает содержание сказки, </a:t>
            </a:r>
            <a:r>
              <a:rPr lang="ru-RU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точно передает ее настроение.</a:t>
            </a:r>
            <a:endParaRPr lang="ru-RU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02641" y="3383280"/>
            <a:ext cx="27127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Несколько поколений художников-иллюстраторов посвятили этому благородному делу всю жизнь и создали книги, ставшие своеобразными эталонами.</a:t>
            </a:r>
            <a:endParaRPr lang="ru-RU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428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34158/54828917-478a-4f9b-bf25-bd86e750e476/s1200?webp=false">
            <a:extLst>
              <a:ext uri="{FF2B5EF4-FFF2-40B4-BE49-F238E27FC236}">
                <a16:creationId xmlns:a16="http://schemas.microsoft.com/office/drawing/2014/main" id="{1635C6C0-CEA7-4835-9B21-B7914EA22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r="5581"/>
          <a:stretch/>
        </p:blipFill>
        <p:spPr bwMode="auto">
          <a:xfrm>
            <a:off x="0" y="-110055"/>
            <a:ext cx="9144000" cy="707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img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557" y="974360"/>
            <a:ext cx="3766814" cy="26879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User\Desktop\image_image_38907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5307" y="3672590"/>
            <a:ext cx="3662495" cy="26232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User\Desktop\ima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53340" y="914399"/>
            <a:ext cx="2686910" cy="25936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C:\Users\User\Desktop\0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6213" y="3844213"/>
            <a:ext cx="3383901" cy="24966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8955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878</TotalTime>
  <Words>776</Words>
  <Application>Microsoft Office PowerPoint</Application>
  <PresentationFormat>Экран (4:3)</PresentationFormat>
  <Paragraphs>115</Paragraphs>
  <Slides>22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Arial Black</vt:lpstr>
      <vt:lpstr>Calibri</vt:lpstr>
      <vt:lpstr>Corbel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Мама</dc:creator>
  <cp:lastModifiedBy>Пользователь</cp:lastModifiedBy>
  <cp:revision>98</cp:revision>
  <dcterms:created xsi:type="dcterms:W3CDTF">2019-04-01T15:12:20Z</dcterms:created>
  <dcterms:modified xsi:type="dcterms:W3CDTF">2022-12-29T16:32:25Z</dcterms:modified>
</cp:coreProperties>
</file>