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72" r:id="rId10"/>
    <p:sldId id="297" r:id="rId11"/>
    <p:sldId id="296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99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8986" autoAdjust="0"/>
  </p:normalViewPr>
  <p:slideViewPr>
    <p:cSldViewPr>
      <p:cViewPr varScale="1">
        <p:scale>
          <a:sx n="76" d="100"/>
          <a:sy n="76" d="100"/>
        </p:scale>
        <p:origin x="13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4/30/2023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19980" y="6324600"/>
            <a:ext cx="704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62800" y="5460326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352800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>
                <a:solidFill>
                  <a:srgbClr val="FFC000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Операционная медицинская сестра.</a:t>
            </a:r>
            <a:br>
              <a:rPr lang="ru-RU" sz="6000" i="1" dirty="0">
                <a:solidFill>
                  <a:srgbClr val="FFC000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</a:br>
            <a:r>
              <a:rPr lang="ru-RU" sz="6000" i="1" dirty="0">
                <a:solidFill>
                  <a:srgbClr val="FFC000"/>
                </a:solidFill>
                <a:latin typeface="Times New Roman" pitchFamily="18" charset="0"/>
                <a:ea typeface="Adobe Fan Heiti Std B" pitchFamily="34" charset="-128"/>
                <a:cs typeface="Times New Roman" pitchFamily="18" charset="0"/>
              </a:rPr>
              <a:t>Взгляд на профессию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5800" y="5410200"/>
            <a:ext cx="7772400" cy="99059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Высоцкая А.М., родительская общественность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«ДС № 2 г. Челябинска»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конкурс\z_a26ab1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3581400" cy="3657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flipH="1">
            <a:off x="381000" y="6096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Monotype Corsiva" pitchFamily="66" charset="0"/>
              </a:rPr>
              <a:t>ТАКАЯ  У  НАС  РАБОТА…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\Desktop\IMG-6a6bf6753a1711c1261e667ab9e72b2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"/>
            <a:ext cx="3470988" cy="2590800"/>
          </a:xfrm>
          <a:prstGeom prst="rect">
            <a:avLst/>
          </a:prstGeom>
          <a:noFill/>
        </p:spPr>
      </p:pic>
      <p:pic>
        <p:nvPicPr>
          <p:cNvPr id="4100" name="Picture 4" descr="C:\Users\Admin\Desktop\IMG-4a8c67067275103d5593f0b0e627752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933700"/>
            <a:ext cx="39624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конкурс\7aXk1_efHkk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3048000"/>
          </a:xfrm>
          <a:prstGeom prst="rect">
            <a:avLst/>
          </a:prstGeom>
          <a:noFill/>
        </p:spPr>
      </p:pic>
      <p:pic>
        <p:nvPicPr>
          <p:cNvPr id="1027" name="Picture 3" descr="C:\Users\asus\Desktop\конкурс\1348072874_2006-5-16-transplant_51345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4876800" cy="3048000"/>
          </a:xfrm>
          <a:prstGeom prst="rect">
            <a:avLst/>
          </a:prstGeom>
          <a:noFill/>
        </p:spPr>
      </p:pic>
      <p:pic>
        <p:nvPicPr>
          <p:cNvPr id="1028" name="Picture 4" descr="C:\Users\asus\Desktop\конкурс\rtzm-v3Sks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4191000" cy="3657600"/>
          </a:xfrm>
          <a:prstGeom prst="rect">
            <a:avLst/>
          </a:prstGeom>
          <a:noFill/>
        </p:spPr>
      </p:pic>
      <p:pic>
        <p:nvPicPr>
          <p:cNvPr id="1029" name="Picture 5" descr="C:\Users\asus\Desktop\конкурс\y_1fa84a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463" y="2667000"/>
            <a:ext cx="75330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</a:t>
            </a:r>
            <a:r>
              <a:rPr lang="ru-RU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конкурс\26_императрица_-_операционная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038600" cy="3276600"/>
          </a:xfrm>
          <a:prstGeom prst="rect">
            <a:avLst/>
          </a:prstGeom>
          <a:noFill/>
        </p:spPr>
      </p:pic>
      <p:pic>
        <p:nvPicPr>
          <p:cNvPr id="3076" name="Picture 4" descr="C:\Users\asus\Desktop\конкурс\31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4267200" cy="3200400"/>
          </a:xfrm>
          <a:prstGeom prst="rect">
            <a:avLst/>
          </a:prstGeom>
          <a:noFill/>
        </p:spPr>
      </p:pic>
      <p:pic>
        <p:nvPicPr>
          <p:cNvPr id="3077" name="Picture 5" descr="C:\Users\asus\Desktop\конкурс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29000"/>
            <a:ext cx="4038600" cy="3200400"/>
          </a:xfrm>
          <a:prstGeom prst="rect">
            <a:avLst/>
          </a:prstGeom>
          <a:noFill/>
        </p:spPr>
      </p:pic>
      <p:pic>
        <p:nvPicPr>
          <p:cNvPr id="3078" name="Picture 6" descr="C:\Users\asus\Desktop\конкурс\p293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52400"/>
            <a:ext cx="42672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3429000" cy="25908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 flipH="1">
            <a:off x="228600" y="533400"/>
            <a:ext cx="3352800" cy="238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Моя профессия –операционная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медицинская сестра</a:t>
            </a:r>
          </a:p>
        </p:txBody>
      </p:sp>
      <p:pic>
        <p:nvPicPr>
          <p:cNvPr id="1026" name="Picture 2" descr="C:\Users\Admin\Desktop\IMG-1c7c61f3559077b726fd778055a18db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609600"/>
            <a:ext cx="4800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3429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Операционный блок – особое структурно-функциональное подразделение лечебного учреждения</a:t>
            </a:r>
          </a:p>
        </p:txBody>
      </p:sp>
      <p:pic>
        <p:nvPicPr>
          <p:cNvPr id="4098" name="Picture 2" descr="C:\Users\asus\Desktop\конкурс\S3yrCjtCy6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971800"/>
            <a:ext cx="4800600" cy="3657600"/>
          </a:xfrm>
          <a:prstGeom prst="rect">
            <a:avLst/>
          </a:prstGeom>
          <a:noFill/>
        </p:spPr>
      </p:pic>
      <p:pic>
        <p:nvPicPr>
          <p:cNvPr id="4100" name="Picture 4" descr="C:\Users\asus\Desktop\конкурс\x_9e886b4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2971800"/>
            <a:ext cx="3810000" cy="3657600"/>
          </a:xfrm>
          <a:prstGeom prst="rect">
            <a:avLst/>
          </a:prstGeom>
          <a:noFill/>
        </p:spPr>
      </p:pic>
      <p:pic>
        <p:nvPicPr>
          <p:cNvPr id="4102" name="Picture 6" descr="C:\Users\asus\Desktop\конкурс\x_1072496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52401"/>
            <a:ext cx="4800600" cy="274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2286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Необходимые знания операционной медицинской сестры в области подготовки к проведению операции: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295400"/>
            <a:ext cx="3733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должностные обязанности и требования профессионального стандарта;</a:t>
            </a:r>
          </a:p>
          <a:p>
            <a:pPr>
              <a:buFont typeface="Wingdings" pitchFamily="2" charset="2"/>
              <a:buChar char="Ø"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организация работы хирургической бригады;</a:t>
            </a:r>
          </a:p>
          <a:p>
            <a:pPr>
              <a:buFont typeface="Wingdings" pitchFamily="2" charset="2"/>
              <a:buChar char="Ø"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инфекционная безопасность, санитарно- противоэпидемический режим операционного блока;</a:t>
            </a:r>
          </a:p>
        </p:txBody>
      </p:sp>
      <p:pic>
        <p:nvPicPr>
          <p:cNvPr id="2053" name="Picture 5" descr="C:\Users\Admin\Desktop\IMG-4a8c67067275103d5593f0b0e627752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4191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5334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533400"/>
            <a:ext cx="46482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знание медицинской аппаратуры, технических средств, инструментария используемого  в процессе хирургических операций (в т.ч. эндоскопических) и правила их проверки на исправность;</a:t>
            </a:r>
          </a:p>
          <a:p>
            <a:pPr>
              <a:lnSpc>
                <a:spcPct val="150000"/>
              </a:lnSpc>
            </a:pP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 descr="C:\Users\asus\Desktop\конкурс\GaXRCaGv6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962400"/>
            <a:ext cx="4343400" cy="2667000"/>
          </a:xfrm>
          <a:prstGeom prst="rect">
            <a:avLst/>
          </a:prstGeom>
          <a:noFill/>
        </p:spPr>
      </p:pic>
      <p:pic>
        <p:nvPicPr>
          <p:cNvPr id="26626" name="Picture 2" descr="C:\Users\asus\Desktop\конкурс\0rTzYqA1q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3810000" cy="3048000"/>
          </a:xfrm>
          <a:prstGeom prst="rect">
            <a:avLst/>
          </a:prstGeom>
          <a:noFill/>
        </p:spPr>
      </p:pic>
      <p:pic>
        <p:nvPicPr>
          <p:cNvPr id="26630" name="Picture 6" descr="C:\Users\asus\Desktop\конкурс\x_75f722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1"/>
            <a:ext cx="4343400" cy="350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" y="304801"/>
            <a:ext cx="4267200" cy="612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виды, основные характеристики шовного и перевязочного материала, способы и методы их использования в оперативной хирургии;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предоперационная подготовка и доставка пациента в операционную;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виды и технологии укладывания пациента на операционном столе;</a:t>
            </a:r>
          </a:p>
        </p:txBody>
      </p:sp>
      <p:pic>
        <p:nvPicPr>
          <p:cNvPr id="25601" name="Picture 1" descr="C:\Users\asus\Desktop\конкурс\x_33f806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"/>
            <a:ext cx="4419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91000" y="685800"/>
            <a:ext cx="495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381000"/>
            <a:ext cx="5105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стандарты технологий сестринских манипуляций и процедур при подготовке к операции членов хирургической бригады (хирургическая обработка рук, облачение в стерильную одежду, накрытие стерильного стола).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C:\Users\asus\Desktop\конкурс\scgaOTC0U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81400"/>
            <a:ext cx="4572000" cy="2743200"/>
          </a:xfrm>
          <a:prstGeom prst="rect">
            <a:avLst/>
          </a:prstGeom>
          <a:noFill/>
        </p:spPr>
      </p:pic>
      <p:pic>
        <p:nvPicPr>
          <p:cNvPr id="3074" name="Picture 2" descr="C:\Users\Admin\Desktop\IMG-1e3fad08aea14ad83b7c8e81b96bf27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1000"/>
            <a:ext cx="360045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62000" y="152400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Требуемый уровень образования</a:t>
            </a:r>
            <a:endParaRPr kumimoji="0" lang="ru-RU" sz="3200" b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" y="1143000"/>
            <a:ext cx="4495800" cy="2286000"/>
          </a:xfrm>
          <a:prstGeom prst="rect">
            <a:avLst/>
          </a:pr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990099"/>
                </a:solidFill>
                <a:latin typeface="Times New Roman" pitchFamily="18" charset="0"/>
              </a:rPr>
              <a:t>Среднее специальное профессиональное образование по направлению подготовки (специальности) –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990099"/>
                </a:solidFill>
                <a:latin typeface="Times New Roman" pitchFamily="18" charset="0"/>
              </a:rPr>
              <a:t>0401 Лечебное дело,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990099"/>
                </a:solidFill>
                <a:latin typeface="Times New Roman" pitchFamily="18" charset="0"/>
              </a:rPr>
              <a:t>060109 Сестринское дело 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114800" y="4114800"/>
            <a:ext cx="4800600" cy="1752600"/>
          </a:xfrm>
          <a:prstGeom prst="rect">
            <a:avLst/>
          </a:prstGeom>
          <a:solidFill>
            <a:srgbClr val="990099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</a:rPr>
              <a:t>Дополнительная специализация по специальности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</a:rPr>
              <a:t> «Операционное дело»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5400000">
            <a:off x="5676900" y="2247900"/>
            <a:ext cx="1066800" cy="2514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07 h 21600"/>
              <a:gd name="T14" fmla="*/ 18222 w 21600"/>
              <a:gd name="T15" fmla="*/ 924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84" name="Picture 4" descr="C:\Users\asus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371600"/>
            <a:ext cx="981075" cy="1428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485" name="Picture 5" descr="C:\Users\asus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914400"/>
            <a:ext cx="990600" cy="14287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486" name="Picture 6" descr="C:\Users\asus\Desktop\1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962400"/>
            <a:ext cx="1371600" cy="2209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488" name="Picture 8" descr="C:\Users\asus\Desktop\18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962400"/>
            <a:ext cx="1371600" cy="2233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1401</TotalTime>
  <Words>201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Lucida Sans Unicode</vt:lpstr>
      <vt:lpstr>Monotype Corsiva</vt:lpstr>
      <vt:lpstr>Times New Roman</vt:lpstr>
      <vt:lpstr>Verdana</vt:lpstr>
      <vt:lpstr>Wingdings</vt:lpstr>
      <vt:lpstr>Wingdings 2</vt:lpstr>
      <vt:lpstr>Wingdings 3</vt:lpstr>
      <vt:lpstr>Открытая</vt:lpstr>
      <vt:lpstr>Операционная медицинская сестра. Взгляд на профессию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147</cp:revision>
  <dcterms:created xsi:type="dcterms:W3CDTF">2014-05-27T14:43:13Z</dcterms:created>
  <dcterms:modified xsi:type="dcterms:W3CDTF">2023-04-30T13:15:54Z</dcterms:modified>
</cp:coreProperties>
</file>