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13.02.2023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Заголовок 5"/>
          <p:cNvSpPr>
            <a:spLocks noGrp="1"/>
          </p:cNvSpPr>
          <p:nvPr>
            <p:ph type="title"/>
          </p:nvPr>
        </p:nvSpPr>
        <p:spPr>
          <a:xfrm>
            <a:off x="457200" y="1988840"/>
            <a:ext cx="8229600" cy="2088232"/>
          </a:xfrm>
        </p:spPr>
        <p:txBody>
          <a:bodyPr>
            <a:normAutofit fontScale="90000"/>
          </a:bodyPr>
          <a:lstStyle/>
          <a:p>
            <a:r>
              <a:rPr lang="ru-RU" b="1" dirty="0">
                <a:solidFill>
                  <a:srgbClr val="002060"/>
                </a:solidFill>
                <a:latin typeface="Times New Roman" pitchFamily="18" charset="0"/>
                <a:cs typeface="Times New Roman" pitchFamily="18" charset="0"/>
              </a:rPr>
              <a:t>Семинар </a:t>
            </a:r>
            <a:br>
              <a:rPr lang="ru-RU" b="1" dirty="0">
                <a:solidFill>
                  <a:srgbClr val="002060"/>
                </a:solidFill>
                <a:latin typeface="Times New Roman" pitchFamily="18" charset="0"/>
                <a:cs typeface="Times New Roman" pitchFamily="18" charset="0"/>
              </a:rPr>
            </a:br>
            <a:r>
              <a:rPr lang="ru-RU" b="1" dirty="0">
                <a:solidFill>
                  <a:srgbClr val="002060"/>
                </a:solidFill>
                <a:latin typeface="Times New Roman" pitchFamily="18" charset="0"/>
                <a:cs typeface="Times New Roman" pitchFamily="18" charset="0"/>
              </a:rPr>
              <a:t>«Организация проектной деятельности в ДОУ»</a:t>
            </a:r>
            <a:br>
              <a:rPr lang="ru-RU" b="1" dirty="0">
                <a:solidFill>
                  <a:srgbClr val="002060"/>
                </a:solidFill>
                <a:latin typeface="Times New Roman" pitchFamily="18" charset="0"/>
                <a:cs typeface="Times New Roman" pitchFamily="18" charset="0"/>
              </a:rPr>
            </a:br>
            <a:endParaRPr lang="ru-RU" b="1" dirty="0">
              <a:solidFill>
                <a:srgbClr val="002060"/>
              </a:solidFill>
              <a:latin typeface="Times New Roman" pitchFamily="18" charset="0"/>
              <a:cs typeface="Times New Roman" pitchFamily="18" charset="0"/>
            </a:endParaRPr>
          </a:p>
        </p:txBody>
      </p:sp>
      <p:sp>
        <p:nvSpPr>
          <p:cNvPr id="7" name="Содержимое 6"/>
          <p:cNvSpPr>
            <a:spLocks noGrp="1"/>
          </p:cNvSpPr>
          <p:nvPr>
            <p:ph idx="1"/>
          </p:nvPr>
        </p:nvSpPr>
        <p:spPr>
          <a:xfrm>
            <a:off x="457200" y="4581128"/>
            <a:ext cx="8229600" cy="1545035"/>
          </a:xfrm>
        </p:spPr>
        <p:txBody>
          <a:bodyPr>
            <a:normAutofit/>
          </a:bodyPr>
          <a:lstStyle/>
          <a:p>
            <a:pPr algn="r">
              <a:buNone/>
            </a:pPr>
            <a:r>
              <a:rPr lang="ru-RU" sz="1900" b="1" dirty="0">
                <a:solidFill>
                  <a:srgbClr val="002060"/>
                </a:solidFill>
                <a:latin typeface="Times New Roman" pitchFamily="18" charset="0"/>
                <a:cs typeface="Times New Roman" pitchFamily="18" charset="0"/>
              </a:rPr>
              <a:t>Подготовил </a:t>
            </a:r>
          </a:p>
          <a:p>
            <a:pPr algn="r">
              <a:buNone/>
            </a:pPr>
            <a:r>
              <a:rPr lang="ru-RU" sz="1900" b="1" dirty="0">
                <a:solidFill>
                  <a:srgbClr val="002060"/>
                </a:solidFill>
                <a:latin typeface="Times New Roman" pitchFamily="18" charset="0"/>
                <a:cs typeface="Times New Roman" pitchFamily="18" charset="0"/>
              </a:rPr>
              <a:t>воспитатель МБДОУ </a:t>
            </a:r>
          </a:p>
          <a:p>
            <a:pPr algn="r">
              <a:buNone/>
            </a:pPr>
            <a:r>
              <a:rPr lang="ru-RU" sz="1900" b="1" dirty="0">
                <a:solidFill>
                  <a:srgbClr val="002060"/>
                </a:solidFill>
                <a:latin typeface="Times New Roman" pitchFamily="18" charset="0"/>
                <a:cs typeface="Times New Roman" pitchFamily="18" charset="0"/>
              </a:rPr>
              <a:t>«Детский сад № 2 г. Челябинск»</a:t>
            </a:r>
          </a:p>
          <a:p>
            <a:pPr algn="r">
              <a:buNone/>
            </a:pPr>
            <a:r>
              <a:rPr lang="ru-RU" sz="1900" b="1" dirty="0">
                <a:solidFill>
                  <a:srgbClr val="002060"/>
                </a:solidFill>
                <a:latin typeface="Times New Roman" pitchFamily="18" charset="0"/>
                <a:cs typeface="Times New Roman" pitchFamily="18" charset="0"/>
              </a:rPr>
              <a:t> Глинских Л.Н.</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Заголовок 5"/>
          <p:cNvSpPr>
            <a:spLocks noGrp="1"/>
          </p:cNvSpPr>
          <p:nvPr>
            <p:ph type="title"/>
          </p:nvPr>
        </p:nvSpPr>
        <p:spPr>
          <a:xfrm>
            <a:off x="2339752" y="274638"/>
            <a:ext cx="6347048" cy="5962674"/>
          </a:xfrm>
        </p:spPr>
        <p:txBody>
          <a:bodyPr>
            <a:noAutofit/>
          </a:bodyPr>
          <a:lstStyle/>
          <a:p>
            <a:pPr algn="l"/>
            <a:r>
              <a:rPr lang="ru-RU" sz="2800" b="1" dirty="0">
                <a:latin typeface="Times New Roman" pitchFamily="18" charset="0"/>
                <a:cs typeface="Times New Roman" pitchFamily="18" charset="0"/>
              </a:rPr>
              <a:t>         </a:t>
            </a:r>
            <a:r>
              <a:rPr lang="ru-RU" sz="2400" b="1" dirty="0">
                <a:latin typeface="Times New Roman" pitchFamily="18" charset="0"/>
                <a:cs typeface="Times New Roman" pitchFamily="18" charset="0"/>
              </a:rPr>
              <a:t>Проект</a:t>
            </a:r>
            <a:r>
              <a:rPr lang="ru-RU" sz="2400" dirty="0">
                <a:latin typeface="Times New Roman" pitchFamily="18" charset="0"/>
                <a:cs typeface="Times New Roman" pitchFamily="18" charset="0"/>
              </a:rPr>
              <a:t> –в переводе с греческого – это путь исследования т.е специально организованный взрослым и самостоятельно выполняемый детьми комплекс действий, завершающийся созданием творческих работ.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b="1" dirty="0">
                <a:latin typeface="Times New Roman" pitchFamily="18" charset="0"/>
                <a:cs typeface="Times New Roman" pitchFamily="18" charset="0"/>
              </a:rPr>
              <a:t>Метод проектов</a:t>
            </a:r>
            <a:r>
              <a:rPr lang="ru-RU" sz="2400" dirty="0">
                <a:latin typeface="Times New Roman" pitchFamily="18" charset="0"/>
                <a:cs typeface="Times New Roman" pitchFamily="18" charset="0"/>
              </a:rPr>
              <a:t> - система обучения, при которой дети приобретают знания в процессе планирования и выполнения постоянно усложняющихся практических заданий - проектов. Метод проектов всегда предполагает решение воспитанниками какой-то проблемы.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2699792" y="274638"/>
            <a:ext cx="5987008" cy="6106690"/>
          </a:xfrm>
        </p:spPr>
        <p:txBody>
          <a:bodyPr>
            <a:normAutofit fontScale="90000"/>
          </a:bodyPr>
          <a:lstStyle/>
          <a:p>
            <a:pPr algn="l"/>
            <a:r>
              <a:rPr lang="ru-RU" sz="2000" b="1" dirty="0">
                <a:latin typeface="Times New Roman" pitchFamily="18" charset="0"/>
                <a:cs typeface="Times New Roman" pitchFamily="18" charset="0"/>
              </a:rPr>
              <a:t> Виды проектной деятельности. </a:t>
            </a:r>
            <a:br>
              <a:rPr lang="ru-RU" sz="2000" dirty="0">
                <a:latin typeface="Times New Roman" pitchFamily="18" charset="0"/>
                <a:cs typeface="Times New Roman" pitchFamily="18" charset="0"/>
              </a:rPr>
            </a:br>
            <a:r>
              <a:rPr lang="ru-RU" sz="2000" b="1" dirty="0">
                <a:latin typeface="Times New Roman" pitchFamily="18" charset="0"/>
                <a:cs typeface="Times New Roman" pitchFamily="18" charset="0"/>
              </a:rPr>
              <a:t>По составу участников</a:t>
            </a:r>
            <a:br>
              <a:rPr lang="ru-RU" sz="2000" b="1" dirty="0">
                <a:latin typeface="Times New Roman" pitchFamily="18" charset="0"/>
                <a:cs typeface="Times New Roman" pitchFamily="18" charset="0"/>
              </a:rPr>
            </a:br>
            <a:r>
              <a:rPr lang="ru-RU" sz="2000" dirty="0">
                <a:latin typeface="Times New Roman" pitchFamily="18" charset="0"/>
                <a:cs typeface="Times New Roman" pitchFamily="18" charset="0"/>
              </a:rPr>
              <a:t>-Индивидуальный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-Подгрупповой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-Семейный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-Парный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-Групповой</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-По содержанию</a:t>
            </a:r>
            <a:br>
              <a:rPr lang="ru-RU" sz="2000" dirty="0">
                <a:latin typeface="Times New Roman" pitchFamily="18" charset="0"/>
                <a:cs typeface="Times New Roman" pitchFamily="18" charset="0"/>
              </a:rPr>
            </a:br>
            <a:r>
              <a:rPr lang="ru-RU" sz="2000" b="1" dirty="0" err="1">
                <a:latin typeface="Times New Roman" pitchFamily="18" charset="0"/>
                <a:cs typeface="Times New Roman" pitchFamily="18" charset="0"/>
              </a:rPr>
              <a:t>Монопроекты</a:t>
            </a:r>
            <a:r>
              <a:rPr lang="ru-RU" sz="2000" b="1" dirty="0">
                <a:latin typeface="Times New Roman" pitchFamily="18" charset="0"/>
                <a:cs typeface="Times New Roman" pitchFamily="18" charset="0"/>
              </a:rPr>
              <a:t> </a:t>
            </a:r>
            <a:r>
              <a:rPr lang="ru-RU" sz="2000" dirty="0">
                <a:latin typeface="Times New Roman" pitchFamily="18" charset="0"/>
                <a:cs typeface="Times New Roman" pitchFamily="18" charset="0"/>
              </a:rPr>
              <a:t>(одна образовательная область) </a:t>
            </a:r>
            <a:br>
              <a:rPr lang="ru-RU" sz="2000" dirty="0">
                <a:latin typeface="Times New Roman" pitchFamily="18" charset="0"/>
                <a:cs typeface="Times New Roman" pitchFamily="18" charset="0"/>
              </a:rPr>
            </a:br>
            <a:r>
              <a:rPr lang="ru-RU" sz="2000" b="1" dirty="0">
                <a:latin typeface="Times New Roman" pitchFamily="18" charset="0"/>
                <a:cs typeface="Times New Roman" pitchFamily="18" charset="0"/>
              </a:rPr>
              <a:t>Интегративные</a:t>
            </a:r>
            <a:r>
              <a:rPr lang="ru-RU" sz="2000" dirty="0">
                <a:latin typeface="Times New Roman" pitchFamily="18" charset="0"/>
                <a:cs typeface="Times New Roman" pitchFamily="18" charset="0"/>
              </a:rPr>
              <a:t> (две и более образовательные области)</a:t>
            </a:r>
            <a:br>
              <a:rPr lang="ru-RU" sz="2000" dirty="0">
                <a:latin typeface="Times New Roman" pitchFamily="18" charset="0"/>
                <a:cs typeface="Times New Roman" pitchFamily="18" charset="0"/>
              </a:rPr>
            </a:br>
            <a:r>
              <a:rPr lang="ru-RU" sz="2000" b="1" dirty="0">
                <a:latin typeface="Times New Roman" pitchFamily="18" charset="0"/>
                <a:cs typeface="Times New Roman" pitchFamily="18" charset="0"/>
              </a:rPr>
              <a:t>По продолжительности</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-Краткосрочные (1-4 недели) Среднесрочные (до 1 месяца) -Долгосрочные (полугодие, учебный год)</a:t>
            </a:r>
            <a:br>
              <a:rPr lang="ru-RU" sz="2000" dirty="0">
                <a:latin typeface="Times New Roman" pitchFamily="18" charset="0"/>
                <a:cs typeface="Times New Roman" pitchFamily="18" charset="0"/>
              </a:rPr>
            </a:br>
            <a:r>
              <a:rPr lang="ru-RU" sz="2000" b="1" dirty="0">
                <a:latin typeface="Times New Roman" pitchFamily="18" charset="0"/>
                <a:cs typeface="Times New Roman" pitchFamily="18" charset="0"/>
              </a:rPr>
              <a:t>По доминирующему виду проектной деятельности</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Информационные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Исследовательские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Творческие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Проектно-ориентированные </a:t>
            </a:r>
            <a:br>
              <a:rPr lang="ru-RU" sz="2000" dirty="0"/>
            </a:br>
            <a:r>
              <a:rPr lang="ru-RU" sz="2000" dirty="0"/>
              <a:t> </a:t>
            </a:r>
            <a:br>
              <a:rPr lang="ru-RU" sz="2000" dirty="0"/>
            </a:br>
            <a:r>
              <a:rPr lang="ru-RU" sz="2000" dirty="0"/>
              <a:t> </a:t>
            </a:r>
            <a:br>
              <a:rPr lang="ru-RU" sz="2000" dirty="0"/>
            </a:br>
            <a:endParaRPr lang="ru-RU"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2539"/>
            <a:ext cx="9144000" cy="6858000"/>
          </a:xfrm>
          <a:prstGeom prst="rect">
            <a:avLst/>
          </a:prstGeom>
          <a:noFill/>
        </p:spPr>
      </p:pic>
      <p:sp>
        <p:nvSpPr>
          <p:cNvPr id="2" name="Заголовок 1"/>
          <p:cNvSpPr>
            <a:spLocks noGrp="1"/>
          </p:cNvSpPr>
          <p:nvPr>
            <p:ph type="title"/>
          </p:nvPr>
        </p:nvSpPr>
        <p:spPr>
          <a:xfrm>
            <a:off x="2555776" y="274638"/>
            <a:ext cx="6131024" cy="6106690"/>
          </a:xfrm>
        </p:spPr>
        <p:txBody>
          <a:bodyPr>
            <a:normAutofit/>
          </a:bodyPr>
          <a:lstStyle/>
          <a:p>
            <a:pPr algn="l"/>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Исследовательско</a:t>
            </a:r>
            <a:r>
              <a:rPr lang="ru-RU" sz="2000" b="1" dirty="0">
                <a:latin typeface="Times New Roman" pitchFamily="18" charset="0"/>
                <a:cs typeface="Times New Roman" pitchFamily="18" charset="0"/>
              </a:rPr>
              <a:t>-творческий</a:t>
            </a:r>
            <a:r>
              <a:rPr lang="ru-RU" sz="2000" dirty="0">
                <a:latin typeface="Times New Roman" pitchFamily="18" charset="0"/>
                <a:cs typeface="Times New Roman" pitchFamily="18" charset="0"/>
              </a:rPr>
              <a:t> - дети экспериментируют, а затем оформляют результаты в виде газет, драматизации , детского дизайна. Этот тип проектов применяется в работе с детьми старших групп.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           </a:t>
            </a:r>
            <a:r>
              <a:rPr lang="ru-RU" sz="2000" b="1" dirty="0" err="1">
                <a:latin typeface="Times New Roman" pitchFamily="18" charset="0"/>
                <a:cs typeface="Times New Roman" pitchFamily="18" charset="0"/>
              </a:rPr>
              <a:t>Ролево</a:t>
            </a:r>
            <a:r>
              <a:rPr lang="ru-RU" sz="2000" b="1" dirty="0">
                <a:latin typeface="Times New Roman" pitchFamily="18" charset="0"/>
                <a:cs typeface="Times New Roman" pitchFamily="18" charset="0"/>
              </a:rPr>
              <a:t>-игровой</a:t>
            </a:r>
            <a:r>
              <a:rPr lang="ru-RU" sz="2000" dirty="0">
                <a:latin typeface="Times New Roman" pitchFamily="18" charset="0"/>
                <a:cs typeface="Times New Roman" pitchFamily="18" charset="0"/>
              </a:rPr>
              <a:t> - используются элементы творческих игр, когда дети входят в образ персонажей сказки и решают по-своему поставленные проблемы. Применяется во второй младшей группе.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Информационно-практико-ориентированный</a:t>
            </a:r>
            <a:r>
              <a:rPr lang="ru-RU" sz="2000" dirty="0">
                <a:latin typeface="Times New Roman" pitchFamily="18" charset="0"/>
                <a:cs typeface="Times New Roman" pitchFamily="18" charset="0"/>
              </a:rPr>
              <a:t> - дети собирают информацию и реализуют ее, ориентируясь на социальные интересы (оформление и дизайн группы, витражи и др.) Применяется в средней группе.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Творческий</a:t>
            </a:r>
            <a:r>
              <a:rPr lang="ru-RU" sz="2000" dirty="0">
                <a:latin typeface="Times New Roman" pitchFamily="18" charset="0"/>
                <a:cs typeface="Times New Roman" pitchFamily="18" charset="0"/>
              </a:rPr>
              <a:t> - оформление результата работы в виде детского праздника, детского дизайна и т. п. Этот тип проекта подходит для детей второй младшей группы. </a:t>
            </a: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2627784" y="0"/>
            <a:ext cx="6336704" cy="6858000"/>
          </a:xfrm>
        </p:spPr>
        <p:txBody>
          <a:bodyPr>
            <a:normAutofit fontScale="90000"/>
          </a:bodyPr>
          <a:lstStyle/>
          <a:p>
            <a:pPr algn="l"/>
            <a:r>
              <a:rPr lang="ru-RU" sz="1900" b="1" dirty="0">
                <a:latin typeface="Times New Roman" pitchFamily="18" charset="0"/>
                <a:cs typeface="Times New Roman" pitchFamily="18" charset="0"/>
              </a:rPr>
              <a:t>Структура проекта</a:t>
            </a:r>
            <a:br>
              <a:rPr lang="ru-RU" sz="1900" b="1" dirty="0">
                <a:latin typeface="Times New Roman" pitchFamily="18" charset="0"/>
                <a:cs typeface="Times New Roman" pitchFamily="18" charset="0"/>
              </a:rPr>
            </a:br>
            <a:r>
              <a:rPr lang="ru-RU" sz="1900" b="1" dirty="0">
                <a:latin typeface="Times New Roman" pitchFamily="18" charset="0"/>
                <a:cs typeface="Times New Roman" pitchFamily="18" charset="0"/>
              </a:rPr>
              <a:t> 1 этап – Выбор темы проекта.</a:t>
            </a:r>
            <a:r>
              <a:rPr lang="ru-RU" sz="1900" dirty="0">
                <a:latin typeface="Times New Roman" pitchFamily="18" charset="0"/>
                <a:cs typeface="Times New Roman" pitchFamily="18" charset="0"/>
              </a:rPr>
              <a:t>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Формируется проблема, цель, задача, вводится игровая ситуация. Удовлетворение интересов и потребностей ребёнка, запросов родителей, </a:t>
            </a:r>
            <a:r>
              <a:rPr lang="ru-RU" sz="1900" dirty="0" err="1">
                <a:latin typeface="Times New Roman" pitchFamily="18" charset="0"/>
                <a:cs typeface="Times New Roman" pitchFamily="18" charset="0"/>
              </a:rPr>
              <a:t>воспитательинициатор</a:t>
            </a:r>
            <a:r>
              <a:rPr lang="ru-RU" sz="1900" dirty="0">
                <a:latin typeface="Times New Roman" pitchFamily="18" charset="0"/>
                <a:cs typeface="Times New Roman" pitchFamily="18" charset="0"/>
              </a:rPr>
              <a:t>. Роль ребенка на этом этапе: вхождение в проблему. Вживание в игровую ситуацию. Принятие задачи.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        </a:t>
            </a:r>
            <a:r>
              <a:rPr lang="ru-RU" sz="1900" b="1" dirty="0">
                <a:latin typeface="Times New Roman" pitchFamily="18" charset="0"/>
                <a:cs typeface="Times New Roman" pitchFamily="18" charset="0"/>
              </a:rPr>
              <a:t>2 этап- Планирование.</a:t>
            </a:r>
            <a:r>
              <a:rPr lang="ru-RU" sz="1900" dirty="0">
                <a:latin typeface="Times New Roman" pitchFamily="18" charset="0"/>
                <a:cs typeface="Times New Roman" pitchFamily="18" charset="0"/>
              </a:rPr>
              <a:t>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Воспитатель помогает в решении задачи, используя различные методы: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«Модель трёх вопросов»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(Что знаем? Что хотим узнать? Как узнать?)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Составление «Паутинки» (виды деятельности, направленные на реализацию проекта). Планирование проектов (конечный продукт) Дети объединяются в рабочие группы. Распределение амплуа.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         </a:t>
            </a:r>
            <a:r>
              <a:rPr lang="ru-RU" sz="1900" b="1" dirty="0">
                <a:latin typeface="Times New Roman" pitchFamily="18" charset="0"/>
                <a:cs typeface="Times New Roman" pitchFamily="18" charset="0"/>
              </a:rPr>
              <a:t>3 этап - Реализация проекта.</a:t>
            </a:r>
            <a:r>
              <a:rPr lang="ru-RU" sz="1900" dirty="0">
                <a:latin typeface="Times New Roman" pitchFamily="18" charset="0"/>
                <a:cs typeface="Times New Roman" pitchFamily="18" charset="0"/>
              </a:rPr>
              <a:t>         Воспитатель организовывает деятельность детей в центрах (образовательных областях), обеспечивает оборудованием и материалами в соответствии с темой проекта, направляет и контролирует его осуществление. Дети формируют специфические знания, умения, навыки. </a:t>
            </a:r>
            <a:br>
              <a:rPr lang="ru-RU" sz="1900" dirty="0">
                <a:latin typeface="Times New Roman" pitchFamily="18" charset="0"/>
                <a:cs typeface="Times New Roman" pitchFamily="18" charset="0"/>
              </a:rPr>
            </a:br>
            <a:r>
              <a:rPr lang="ru-RU" sz="1900" dirty="0">
                <a:latin typeface="Times New Roman" pitchFamily="18" charset="0"/>
                <a:cs typeface="Times New Roman" pitchFamily="18" charset="0"/>
              </a:rPr>
              <a:t>        </a:t>
            </a:r>
            <a:r>
              <a:rPr lang="ru-RU" sz="1900" b="1" dirty="0">
                <a:latin typeface="Times New Roman" pitchFamily="18" charset="0"/>
                <a:cs typeface="Times New Roman" pitchFamily="18" charset="0"/>
              </a:rPr>
              <a:t>4 этап- Завершение проекта.</a:t>
            </a:r>
            <a:r>
              <a:rPr lang="ru-RU" sz="1900" dirty="0">
                <a:latin typeface="Times New Roman" pitchFamily="18" charset="0"/>
                <a:cs typeface="Times New Roman" pitchFamily="18" charset="0"/>
              </a:rPr>
              <a:t> Педагог проводит подготовку продукта деятельности к презентации. Представление. Дети представляют (зрителям или экспертам) продукт деятельности. </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2483768" y="0"/>
            <a:ext cx="6660232" cy="6858000"/>
          </a:xfrm>
        </p:spPr>
        <p:txBody>
          <a:bodyPr>
            <a:normAutofit fontScale="90000"/>
          </a:bodyPr>
          <a:lstStyle/>
          <a:p>
            <a:pPr algn="l"/>
            <a:br>
              <a:rPr lang="ru-RU" sz="2000" b="1" dirty="0">
                <a:latin typeface="Times New Roman" pitchFamily="18" charset="0"/>
                <a:cs typeface="Times New Roman" pitchFamily="18" charset="0"/>
              </a:rPr>
            </a:br>
            <a:br>
              <a:rPr lang="ru-RU" sz="2000" b="1" dirty="0">
                <a:latin typeface="Times New Roman" pitchFamily="18" charset="0"/>
                <a:cs typeface="Times New Roman" pitchFamily="18" charset="0"/>
              </a:rPr>
            </a:br>
            <a:br>
              <a:rPr lang="ru-RU" sz="2000" b="1" dirty="0">
                <a:latin typeface="Times New Roman" pitchFamily="18" charset="0"/>
                <a:cs typeface="Times New Roman" pitchFamily="18" charset="0"/>
              </a:rPr>
            </a:br>
            <a:br>
              <a:rPr lang="ru-RU" sz="2000" b="1" dirty="0">
                <a:latin typeface="Times New Roman" pitchFamily="18" charset="0"/>
                <a:cs typeface="Times New Roman" pitchFamily="18" charset="0"/>
              </a:rPr>
            </a:br>
            <a:br>
              <a:rPr lang="ru-RU" sz="2000" b="1" dirty="0">
                <a:latin typeface="Times New Roman" pitchFamily="18" charset="0"/>
                <a:cs typeface="Times New Roman" pitchFamily="18" charset="0"/>
              </a:rPr>
            </a:br>
            <a:r>
              <a:rPr lang="ru-RU" sz="2000" b="1" dirty="0">
                <a:latin typeface="Times New Roman" pitchFamily="18" charset="0"/>
                <a:cs typeface="Times New Roman" pitchFamily="18" charset="0"/>
              </a:rPr>
              <a:t>"Модель трёх вопросов"</a:t>
            </a:r>
            <a:br>
              <a:rPr lang="ru-RU" sz="2000" b="1" dirty="0">
                <a:latin typeface="Times New Roman" pitchFamily="18" charset="0"/>
                <a:cs typeface="Times New Roman" pitchFamily="18" charset="0"/>
              </a:rPr>
            </a:br>
            <a:r>
              <a:rPr lang="ru-RU" sz="2000" dirty="0">
                <a:latin typeface="Times New Roman" pitchFamily="18" charset="0"/>
                <a:cs typeface="Times New Roman" pitchFamily="18" charset="0"/>
              </a:rPr>
              <a:t> Что знаю? (Содержание, то что дети уже знают)</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Что хочу узнать?(План, тема проекта)</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Как узнать? (Источник новых знаний, т.е проекта)</a:t>
            </a:r>
            <a:br>
              <a:rPr lang="ru-RU" sz="2000" dirty="0">
                <a:latin typeface="Times New Roman" pitchFamily="18" charset="0"/>
                <a:cs typeface="Times New Roman" pitchFamily="18" charset="0"/>
              </a:rPr>
            </a:br>
            <a:r>
              <a:rPr lang="ru-RU" sz="2000" b="1" dirty="0">
                <a:latin typeface="Times New Roman" pitchFamily="18" charset="0"/>
                <a:cs typeface="Times New Roman" pitchFamily="18" charset="0"/>
              </a:rPr>
              <a:t> Образ "Семь мы" (по Заир-Бек)</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озабочены... (формулируется факт, противоречие, то, что привлекает внимание).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понимаем... (представляется осознанная проблема для решения и </a:t>
            </a:r>
            <a:r>
              <a:rPr lang="ru-RU" sz="2000" dirty="0" err="1">
                <a:latin typeface="Times New Roman" pitchFamily="18" charset="0"/>
                <a:cs typeface="Times New Roman" pitchFamily="18" charset="0"/>
              </a:rPr>
              <a:t>ориентирыценности</a:t>
            </a:r>
            <a:r>
              <a:rPr lang="ru-RU" sz="2000" dirty="0">
                <a:latin typeface="Times New Roman" pitchFamily="18" charset="0"/>
                <a:cs typeface="Times New Roman" pitchFamily="18" charset="0"/>
              </a:rPr>
              <a:t>).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ожидаем... (дается описание предполагаемых целей - результатов).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предполагаем... (представляются идеи, гипотезы).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намереваемся... (контекст действий, планируемых поэтапно).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готовы... (дается описание имеющихся ресурсов различного характера).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Мы обращаемся за поддержкой... (представляется обоснование необходимой внешней поддержки реализации проекта). </a:t>
            </a:r>
            <a:br>
              <a:rPr lang="ru-RU" sz="2000" dirty="0">
                <a:latin typeface="Times New Roman" pitchFamily="18" charset="0"/>
                <a:cs typeface="Times New Roman" pitchFamily="18" charset="0"/>
              </a:rPr>
            </a:br>
            <a:r>
              <a:rPr lang="ru-RU" sz="1800" b="1" dirty="0">
                <a:latin typeface="Times New Roman" pitchFamily="18" charset="0"/>
                <a:cs typeface="Times New Roman" pitchFamily="18" charset="0"/>
              </a:rPr>
              <a:t> </a:t>
            </a:r>
            <a:r>
              <a:rPr lang="ru-RU" sz="2000" b="1" dirty="0">
                <a:latin typeface="Times New Roman" pitchFamily="18" charset="0"/>
                <a:cs typeface="Times New Roman" pitchFamily="18" charset="0"/>
              </a:rPr>
              <a:t>Системная паутинка по проекту </a:t>
            </a:r>
            <a:r>
              <a:rPr lang="ru-RU" sz="2000" dirty="0">
                <a:latin typeface="Times New Roman" pitchFamily="18" charset="0"/>
                <a:cs typeface="Times New Roman" pitchFamily="18" charset="0"/>
              </a:rPr>
              <a:t>Название плана произошло от его образного подобия паутине – от центра темы расходятся лучики содержания, форм, конкретных действий, которые заполняются и реализуются постепенно. При разработке «паутинки» четко должны прослеживаться не только направления деятельности, но и интеграция областей. </a:t>
            </a:r>
            <a:br>
              <a:rPr lang="ru-RU" sz="1800" dirty="0">
                <a:latin typeface="Times New Roman" pitchFamily="18" charset="0"/>
                <a:cs typeface="Times New Roman" pitchFamily="18" charset="0"/>
              </a:rPr>
            </a:br>
            <a:br>
              <a:rPr lang="ru-RU" sz="2000" dirty="0">
                <a:latin typeface="Times New Roman" pitchFamily="18" charset="0"/>
                <a:cs typeface="Times New Roman" pitchFamily="18" charset="0"/>
              </a:rPr>
            </a:br>
            <a:br>
              <a:rPr lang="ru-RU" sz="2000" dirty="0">
                <a:latin typeface="Times New Roman" pitchFamily="18" charset="0"/>
                <a:cs typeface="Times New Roman" pitchFamily="18" charset="0"/>
              </a:rPr>
            </a:br>
            <a:br>
              <a:rPr lang="ru-RU" sz="2000" dirty="0">
                <a:latin typeface="Times New Roman" pitchFamily="18" charset="0"/>
                <a:cs typeface="Times New Roman" pitchFamily="18" charset="0"/>
              </a:rPr>
            </a:br>
            <a:br>
              <a:rPr lang="ru-RU" sz="2000" dirty="0">
                <a:latin typeface="Times New Roman" pitchFamily="18" charset="0"/>
                <a:cs typeface="Times New Roman" pitchFamily="18" charset="0"/>
              </a:rPr>
            </a:b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2483768" y="274638"/>
            <a:ext cx="6203032" cy="6034682"/>
          </a:xfrm>
        </p:spPr>
        <p:txBody>
          <a:bodyPr>
            <a:normAutofit fontScale="90000"/>
          </a:bodyPr>
          <a:lstStyle/>
          <a:p>
            <a:pPr algn="l"/>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«Как правильно оформить свой проект»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1. Титульный лист: название, кто разработал (ФИО педагога,  ДОУ).</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2. Содержание (все, что будет представлено в папке)</a:t>
            </a:r>
            <a:br>
              <a:rPr lang="ru-RU" sz="1800" dirty="0">
                <a:effectLst/>
                <a:latin typeface="Times New Roman" panose="02020603050405020304" pitchFamily="18" charset="0"/>
                <a:ea typeface="Calibri" panose="020F0502020204030204" pitchFamily="34" charset="0"/>
                <a:cs typeface="Times New Roman" panose="02020603050405020304" pitchFamily="18" charset="0"/>
              </a:rPr>
            </a:b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-Актуальность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Тип проекта</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Состав участников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Срок реализации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Продолжительность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Цель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Задачи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Материально-технические ресурсы, необходимые для выполнения проекта    </a:t>
            </a:r>
            <a:br>
              <a:rPr lang="ru-RU" sz="1800" dirty="0">
                <a:effectLst/>
                <a:latin typeface="Times New Roman" panose="02020603050405020304" pitchFamily="18" charset="0"/>
                <a:ea typeface="Calibri" panose="020F0502020204030204" pitchFamily="34" charset="0"/>
                <a:cs typeface="Times New Roman" panose="02020603050405020304" pitchFamily="18" charset="0"/>
              </a:rPr>
            </a:b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-Поэтапная совместная деятельность по решению задач проекта (план-схема) </a:t>
            </a:r>
            <a:br>
              <a:rPr lang="ru-RU" sz="1800" dirty="0">
                <a:effectLst/>
                <a:latin typeface="Times New Roman" panose="02020603050405020304" pitchFamily="18" charset="0"/>
                <a:ea typeface="Calibri" panose="020F0502020204030204" pitchFamily="34" charset="0"/>
                <a:cs typeface="Times New Roman" panose="02020603050405020304" pitchFamily="18" charset="0"/>
              </a:rPr>
            </a:b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-Ожидаемый результат (для всех участников проекта)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Приложения к проекту </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r>
              <a:rPr lang="ru-RU" sz="1800" dirty="0">
                <a:effectLst/>
                <a:latin typeface="Calibri" panose="020F0502020204030204" pitchFamily="34" charset="0"/>
                <a:ea typeface="Calibri" panose="020F0502020204030204" pitchFamily="34" charset="0"/>
                <a:cs typeface="Times New Roman" panose="02020603050405020304" pitchFamily="18" charset="0"/>
              </a:rPr>
              <a:t>-</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Приложение к проекту: конспекты занятий, бесед, которые будут использоваться в процессе реализации проекта. Фотоприложение: фотографии должны быть подписаны (кто и где изображен на них).</a:t>
            </a:r>
            <a:br>
              <a:rPr lang="ru-RU" sz="1800" dirty="0">
                <a:effectLst/>
                <a:latin typeface="Calibri" panose="020F0502020204030204" pitchFamily="34" charset="0"/>
                <a:ea typeface="Calibri" panose="020F0502020204030204" pitchFamily="34" charset="0"/>
                <a:cs typeface="Times New Roman" panose="02020603050405020304" pitchFamily="18" charset="0"/>
              </a:rPr>
            </a:br>
            <a:endParaRPr lang="ru-RU"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catherineasquithgallery.com/uploads/posts/2021-02/1613308898_28-p-sinii-delovoi-fon-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57200" y="274638"/>
            <a:ext cx="8229600" cy="5746650"/>
          </a:xfrm>
        </p:spPr>
        <p:txBody>
          <a:bodyPr>
            <a:normAutofit/>
          </a:bodyPr>
          <a:lstStyle/>
          <a:p>
            <a:r>
              <a:rPr lang="ru-RU" sz="5400" dirty="0">
                <a:latin typeface="Times New Roman" panose="02020603050405020304" pitchFamily="18" charset="0"/>
                <a:cs typeface="Times New Roman" panose="02020603050405020304" pitchFamily="18" charset="0"/>
              </a:rPr>
              <a:t>Спасибо за внимание</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829</Words>
  <Application>Microsoft Office PowerPoint</Application>
  <PresentationFormat>Экран (4:3)</PresentationFormat>
  <Paragraphs>12</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Arial</vt:lpstr>
      <vt:lpstr>Calibri</vt:lpstr>
      <vt:lpstr>Times New Roman</vt:lpstr>
      <vt:lpstr>Тема Office</vt:lpstr>
      <vt:lpstr>Семинар  «Организация проектной деятельности в ДОУ» </vt:lpstr>
      <vt:lpstr>         Проект –в переводе с греческого – это путь исследования т.е специально организованный взрослым и самостоятельно выполняемый детьми комплекс действий, завершающийся созданием творческих работ.              Метод проектов - система обучения, при которой дети приобретают знания в процессе планирования и выполнения постоянно усложняющихся практических заданий - проектов. Метод проектов всегда предполагает решение воспитанниками какой-то проблемы.  </vt:lpstr>
      <vt:lpstr> Виды проектной деятельности.  По составу участников -Индивидуальный  -Подгрупповой  -Семейный  -Парный  -Групповой -По содержанию Монопроекты (одна образовательная область)  Интегративные (две и более образовательные области) По продолжительности -Краткосрочные (1-4 недели) Среднесрочные (до 1 месяца) -Долгосрочные (полугодие, учебный год) По доминирующему виду проектной деятельности Информационные  Исследовательские  Творческие  Проектно-ориентированные      </vt:lpstr>
      <vt:lpstr>        Исследовательско-творческий - дети экспериментируют, а затем оформляют результаты в виде газет, драматизации , детского дизайна. Этот тип проектов применяется в работе с детьми старших групп.             Ролево-игровой - используются элементы творческих игр, когда дети входят в образ персонажей сказки и решают по-своему поставленные проблемы. Применяется во второй младшей группе.            Информационно-практико-ориентированный - дети собирают информацию и реализуют ее, ориентируясь на социальные интересы (оформление и дизайн группы, витражи и др.) Применяется в средней группе.                Творческий - оформление результата работы в виде детского праздника, детского дизайна и т. п. Этот тип проекта подходит для детей второй младшей группы.  </vt:lpstr>
      <vt:lpstr>Структура проекта  1 этап – Выбор темы проекта.  Формируется проблема, цель, задача, вводится игровая ситуация. Удовлетворение интересов и потребностей ребёнка, запросов родителей, воспитательинициатор. Роль ребенка на этом этапе: вхождение в проблему. Вживание в игровую ситуацию. Принятие задачи.          2 этап- Планирование.  Воспитатель помогает в решении задачи, используя различные методы:  «Модель трёх вопросов»  (Что знаем? Что хотим узнать? Как узнать?)  Составление «Паутинки» (виды деятельности, направленные на реализацию проекта). Планирование проектов (конечный продукт) Дети объединяются в рабочие группы. Распределение амплуа.           3 этап - Реализация проекта.         Воспитатель организовывает деятельность детей в центрах (образовательных областях), обеспечивает оборудованием и материалами в соответствии с темой проекта, направляет и контролирует его осуществление. Дети формируют специфические знания, умения, навыки.          4 этап- Завершение проекта. Педагог проводит подготовку продукта деятельности к презентации. Представление. Дети представляют (зрителям или экспертам) продукт деятельности.  </vt:lpstr>
      <vt:lpstr>     "Модель трёх вопросов"  Что знаю? (Содержание, то что дети уже знают) Что хочу узнать?(План, тема проекта) Как узнать? (Источник новых знаний, т.е проекта)  Образ "Семь мы" (по Заир-Бек) Мы озабочены... (формулируется факт, противоречие, то, что привлекает внимание).  Мы понимаем... (представляется осознанная проблема для решения и ориентирыценности).  Мы ожидаем... (дается описание предполагаемых целей - результатов).     Мы предполагаем... (представляются идеи, гипотезы).  Мы намереваемся... (контекст действий, планируемых поэтапно).  Мы готовы... (дается описание имеющихся ресурсов различного характера).  Мы обращаемся за поддержкой... (представляется обоснование необходимой внешней поддержки реализации проекта).   Системная паутинка по проекту Название плана произошло от его образного подобия паутине – от центра темы расходятся лучики содержания, форм, конкретных действий, которые заполняются и реализуются постепенно. При разработке «паутинки» четко должны прослеживаться не только направления деятельности, но и интеграция областей.       </vt:lpstr>
      <vt:lpstr>«Как правильно оформить свой проект»  1. Титульный лист: название, кто разработал (ФИО педагога,  ДОУ).  2. Содержание (все, что будет представлено в папке) -Актуальность проекта  -Тип проекта -Состав участников проекта  -Срок реализации проекта  -Продолжительность проекта  -Цель проекта  -Задачи проекта  -Материально-технические ресурсы, необходимые для выполнения проекта     -Поэтапная совместная деятельность по решению задач проекта (план-схема)  -Ожидаемый результат (для всех участников проекта)  -Приложения к проекту  -Приложение к проекту: конспекты занятий, бесед, которые будут использоваться в процессе реализации проекта. Фотоприложение: фотографии должны быть подписаны (кто и где изображен на них). </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Семинар  «Организация проектной деятельности в ДОУ» </dc:title>
  <dc:creator>User</dc:creator>
  <cp:lastModifiedBy>Лариса</cp:lastModifiedBy>
  <cp:revision>14</cp:revision>
  <dcterms:created xsi:type="dcterms:W3CDTF">2023-02-08T12:44:15Z</dcterms:created>
  <dcterms:modified xsi:type="dcterms:W3CDTF">2023-02-13T16:20:12Z</dcterms:modified>
</cp:coreProperties>
</file>