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2" r:id="rId1"/>
  </p:sldMasterIdLst>
  <p:sldIdLst>
    <p:sldId id="256" r:id="rId2"/>
    <p:sldId id="259" r:id="rId3"/>
    <p:sldId id="262" r:id="rId4"/>
    <p:sldId id="258" r:id="rId5"/>
    <p:sldId id="261" r:id="rId6"/>
    <p:sldId id="267" r:id="rId7"/>
    <p:sldId id="264" r:id="rId8"/>
    <p:sldId id="268" r:id="rId9"/>
    <p:sldId id="263" r:id="rId10"/>
    <p:sldId id="265" r:id="rId11"/>
    <p:sldId id="269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28C4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8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0D753-A332-45E8-8F66-13FC2314D3B7}" type="datetimeFigureOut">
              <a:rPr lang="ru-RU" smtClean="0"/>
              <a:pPr/>
              <a:t>пт 12.05.23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481A7-C688-4513-BD6E-B83E723281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5508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0D753-A332-45E8-8F66-13FC2314D3B7}" type="datetimeFigureOut">
              <a:rPr lang="ru-RU" smtClean="0"/>
              <a:pPr/>
              <a:t>пт 12.05.23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481A7-C688-4513-BD6E-B83E723281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35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0D753-A332-45E8-8F66-13FC2314D3B7}" type="datetimeFigureOut">
              <a:rPr lang="ru-RU" smtClean="0"/>
              <a:pPr/>
              <a:t>пт 12.05.23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481A7-C688-4513-BD6E-B83E723281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5983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0D753-A332-45E8-8F66-13FC2314D3B7}" type="datetimeFigureOut">
              <a:rPr lang="ru-RU" smtClean="0"/>
              <a:pPr/>
              <a:t>пт 12.05.23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481A7-C688-4513-BD6E-B83E723281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363913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0D753-A332-45E8-8F66-13FC2314D3B7}" type="datetimeFigureOut">
              <a:rPr lang="ru-RU" smtClean="0"/>
              <a:pPr/>
              <a:t>пт 12.05.23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481A7-C688-4513-BD6E-B83E723281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11070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0D753-A332-45E8-8F66-13FC2314D3B7}" type="datetimeFigureOut">
              <a:rPr lang="ru-RU" smtClean="0"/>
              <a:pPr/>
              <a:t>пт 12.05.23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481A7-C688-4513-BD6E-B83E723281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3984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0D753-A332-45E8-8F66-13FC2314D3B7}" type="datetimeFigureOut">
              <a:rPr lang="ru-RU" smtClean="0"/>
              <a:pPr/>
              <a:t>пт 12.05.23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481A7-C688-4513-BD6E-B83E723281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9355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0D753-A332-45E8-8F66-13FC2314D3B7}" type="datetimeFigureOut">
              <a:rPr lang="ru-RU" smtClean="0"/>
              <a:pPr/>
              <a:t>пт 12.05.23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481A7-C688-4513-BD6E-B83E723281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75741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0D753-A332-45E8-8F66-13FC2314D3B7}" type="datetimeFigureOut">
              <a:rPr lang="ru-RU" smtClean="0"/>
              <a:pPr/>
              <a:t>пт 12.05.23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481A7-C688-4513-BD6E-B83E723281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5341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0D753-A332-45E8-8F66-13FC2314D3B7}" type="datetimeFigureOut">
              <a:rPr lang="ru-RU" smtClean="0"/>
              <a:pPr/>
              <a:t>пт 12.05.23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481A7-C688-4513-BD6E-B83E723281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441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0D753-A332-45E8-8F66-13FC2314D3B7}" type="datetimeFigureOut">
              <a:rPr lang="ru-RU" smtClean="0"/>
              <a:pPr/>
              <a:t>пт 12.05.23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481A7-C688-4513-BD6E-B83E723281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964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0D753-A332-45E8-8F66-13FC2314D3B7}" type="datetimeFigureOut">
              <a:rPr lang="ru-RU" smtClean="0"/>
              <a:pPr/>
              <a:t>пт 12.05.23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481A7-C688-4513-BD6E-B83E723281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638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0D753-A332-45E8-8F66-13FC2314D3B7}" type="datetimeFigureOut">
              <a:rPr lang="ru-RU" smtClean="0"/>
              <a:pPr/>
              <a:t>пт 12.05.23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481A7-C688-4513-BD6E-B83E723281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137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0D753-A332-45E8-8F66-13FC2314D3B7}" type="datetimeFigureOut">
              <a:rPr lang="ru-RU" smtClean="0"/>
              <a:pPr/>
              <a:t>пт 12.05.23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481A7-C688-4513-BD6E-B83E723281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135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0D753-A332-45E8-8F66-13FC2314D3B7}" type="datetimeFigureOut">
              <a:rPr lang="ru-RU" smtClean="0"/>
              <a:pPr/>
              <a:t>пт 12.05.23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481A7-C688-4513-BD6E-B83E723281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245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0D753-A332-45E8-8F66-13FC2314D3B7}" type="datetimeFigureOut">
              <a:rPr lang="ru-RU" smtClean="0"/>
              <a:pPr/>
              <a:t>пт 12.05.23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481A7-C688-4513-BD6E-B83E723281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888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0D753-A332-45E8-8F66-13FC2314D3B7}" type="datetimeFigureOut">
              <a:rPr lang="ru-RU" smtClean="0"/>
              <a:pPr/>
              <a:t>пт 12.05.23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481A7-C688-4513-BD6E-B83E723281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483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650D753-A332-45E8-8F66-13FC2314D3B7}" type="datetimeFigureOut">
              <a:rPr lang="ru-RU" smtClean="0"/>
              <a:pPr/>
              <a:t>пт 12.05.23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65481A7-C688-4513-BD6E-B83E723281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8602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3" r:id="rId1"/>
    <p:sldLayoutId id="2147484004" r:id="rId2"/>
    <p:sldLayoutId id="2147484005" r:id="rId3"/>
    <p:sldLayoutId id="2147484006" r:id="rId4"/>
    <p:sldLayoutId id="2147484007" r:id="rId5"/>
    <p:sldLayoutId id="2147484008" r:id="rId6"/>
    <p:sldLayoutId id="2147484009" r:id="rId7"/>
    <p:sldLayoutId id="2147484010" r:id="rId8"/>
    <p:sldLayoutId id="2147484011" r:id="rId9"/>
    <p:sldLayoutId id="2147484012" r:id="rId10"/>
    <p:sldLayoutId id="2147484013" r:id="rId11"/>
    <p:sldLayoutId id="2147484014" r:id="rId12"/>
    <p:sldLayoutId id="2147484015" r:id="rId13"/>
    <p:sldLayoutId id="2147484016" r:id="rId14"/>
    <p:sldLayoutId id="2147484017" r:id="rId15"/>
    <p:sldLayoutId id="2147484018" r:id="rId16"/>
    <p:sldLayoutId id="214748401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94084" y="328121"/>
            <a:ext cx="10775425" cy="1083732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</a:pPr>
            <a:r>
              <a:rPr lang="ru-RU" sz="1800" cap="none" dirty="0" smtClean="0">
                <a:ea typeface="+mn-ea"/>
                <a:cs typeface="+mn-cs"/>
              </a:rPr>
              <a:t>«</a:t>
            </a:r>
            <a:r>
              <a:rPr lang="ru-RU" sz="2000" cap="none" dirty="0" smtClean="0">
                <a:ea typeface="+mn-ea"/>
                <a:cs typeface="+mn-cs"/>
              </a:rPr>
              <a:t>Муниципальное бюджетное образовательное учреждение детский сад </a:t>
            </a:r>
            <a:r>
              <a:rPr lang="ru-RU" sz="1800" cap="none" dirty="0" smtClean="0">
                <a:ea typeface="+mn-ea"/>
                <a:cs typeface="+mn-cs"/>
              </a:rPr>
              <a:t>№ 2 г. Челябинска»</a:t>
            </a:r>
            <a:endParaRPr lang="ru-RU" sz="1800" cap="none" dirty="0">
              <a:ea typeface="+mn-ea"/>
              <a:cs typeface="+mn-cs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913774" y="1287379"/>
            <a:ext cx="10363826" cy="534202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ru-RU" sz="2800" cap="none" dirty="0" smtClean="0">
              <a:latin typeface="+mj-lt"/>
            </a:endParaRPr>
          </a:p>
          <a:p>
            <a:pPr marL="0" indent="0" algn="ctr">
              <a:buNone/>
            </a:pPr>
            <a:r>
              <a:rPr lang="ru-RU" sz="2800" cap="none" dirty="0" smtClean="0">
                <a:latin typeface="+mj-lt"/>
              </a:rPr>
              <a:t>Проект</a:t>
            </a:r>
            <a:r>
              <a:rPr lang="ru-RU" cap="none" dirty="0" smtClean="0">
                <a:latin typeface="+mj-lt"/>
              </a:rPr>
              <a:t>  </a:t>
            </a:r>
            <a:r>
              <a:rPr lang="ru-RU" sz="2800" cap="none" dirty="0" smtClean="0">
                <a:latin typeface="+mj-lt"/>
              </a:rPr>
              <a:t>«Чудеса мыльных пузырей»</a:t>
            </a:r>
          </a:p>
          <a:p>
            <a:pPr marL="0" indent="0" algn="ctr">
              <a:buNone/>
            </a:pPr>
            <a:r>
              <a:rPr lang="ru-RU" cap="none" dirty="0" smtClean="0">
                <a:latin typeface="+mj-lt"/>
              </a:rPr>
              <a:t>Вторая младшая группа</a:t>
            </a:r>
          </a:p>
          <a:p>
            <a:pPr marL="0" indent="0" algn="ctr">
              <a:buNone/>
            </a:pPr>
            <a:r>
              <a:rPr lang="ru-RU" cap="none" dirty="0" smtClean="0">
                <a:latin typeface="+mj-lt"/>
              </a:rPr>
              <a:t> </a:t>
            </a:r>
            <a:endParaRPr lang="ru-RU" cap="none" dirty="0" smtClean="0">
              <a:solidFill>
                <a:srgbClr val="0033CC"/>
              </a:solidFill>
              <a:latin typeface="+mj-lt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cap="none" dirty="0" smtClean="0">
                <a:latin typeface="+mj-lt"/>
              </a:rPr>
              <a:t>Выполнили воспитатели: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cap="none" dirty="0" smtClean="0">
                <a:latin typeface="+mj-lt"/>
              </a:rPr>
              <a:t>Половинчик Е.В. Кузнецова И.М.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endParaRPr lang="ru-RU" cap="none" dirty="0" smtClean="0">
              <a:latin typeface="+mj-lt"/>
            </a:endParaRP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endParaRPr lang="ru-RU" cap="none" dirty="0" smtClean="0">
              <a:latin typeface="+mj-lt"/>
            </a:endParaRP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endParaRPr lang="ru-RU" cap="none" dirty="0" smtClean="0">
              <a:latin typeface="+mj-lt"/>
            </a:endParaRP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endParaRPr lang="ru-RU" cap="none" dirty="0" smtClean="0">
              <a:latin typeface="+mj-lt"/>
            </a:endParaRP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endParaRPr lang="ru-RU" cap="none" dirty="0" smtClean="0">
              <a:latin typeface="+mj-lt"/>
            </a:endParaRP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endParaRPr lang="ru-RU" cap="none" dirty="0" smtClean="0">
              <a:latin typeface="+mj-lt"/>
            </a:endParaRP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endParaRPr lang="ru-RU" cap="none" dirty="0" smtClean="0">
              <a:latin typeface="+mj-lt"/>
            </a:endParaRPr>
          </a:p>
          <a:p>
            <a:pPr marL="0" indent="0" algn="ctr">
              <a:buNone/>
            </a:pPr>
            <a:r>
              <a:rPr lang="ru-RU" cap="none" dirty="0" smtClean="0">
                <a:latin typeface="+mj-lt"/>
              </a:rPr>
              <a:t>2023 г.</a:t>
            </a:r>
            <a:endParaRPr lang="ru-RU" cap="none" dirty="0">
              <a:latin typeface="+mj-lt"/>
            </a:endParaRPr>
          </a:p>
        </p:txBody>
      </p:sp>
      <p:pic>
        <p:nvPicPr>
          <p:cNvPr id="13" name="Рисунок 12" descr="дети-пузырей-летают-мыло-132349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5910" y="4027932"/>
            <a:ext cx="3922776" cy="2715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56653" y="4039137"/>
            <a:ext cx="4118811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66955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359568" y="-801306"/>
            <a:ext cx="1023887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 </a:t>
            </a: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Arial" pitchFamily="34" charset="0"/>
              </a:rPr>
              <a:t>III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Arial" pitchFamily="34" charset="0"/>
              </a:rPr>
              <a:t>этап заключительный</a:t>
            </a: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Arial" pitchFamily="34" charset="0"/>
              </a:rPr>
              <a:t>«Праздник мыльных пузырей»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pic>
        <p:nvPicPr>
          <p:cNvPr id="4" name="Рисунок 3" descr="image-24-04-23-06-49-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6452" y="4391526"/>
            <a:ext cx="4102769" cy="21536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image-24-04-23-06-49-3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72389" y="1528011"/>
            <a:ext cx="4006515" cy="23220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image-24-04-23-06-50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12030" y="4018547"/>
            <a:ext cx="2587793" cy="26950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image-24-04-23-06-49-4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47283" y="1455823"/>
            <a:ext cx="4082716" cy="22859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874441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65161" y="785611"/>
            <a:ext cx="9659153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>
              <a:spcAft>
                <a:spcPts val="0"/>
              </a:spcAft>
            </a:pP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Вывод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spcAft>
                <a:spcPts val="0"/>
              </a:spcAft>
            </a:pP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Итогом проекта можно считать проявленный интерес детей к опытно- исследовательской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деятельности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Дошкольники проявили самостоятельность, умение взаимодействовать с детьми и со взрослыми.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 данному вопросу интерес детей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удовлетворен. Раствор для мыльных пузырей можно сделать самостоятельно. Гипотеза подтвердилась.</a:t>
            </a:r>
          </a:p>
          <a:p>
            <a:pPr indent="457200" algn="just">
              <a:spcAft>
                <a:spcPts val="0"/>
              </a:spcAft>
            </a:pPr>
            <a:endParaRPr lang="ru-RU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4760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23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649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sz="quarter" idx="4294967295"/>
          </p:nvPr>
        </p:nvSpPr>
        <p:spPr bwMode="auto">
          <a:xfrm>
            <a:off x="360947" y="2322710"/>
            <a:ext cx="1150219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45085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ru-RU" sz="2800" cap="none" dirty="0" smtClean="0">
                <a:latin typeface="Times New Roman" pitchFamily="18" charset="0"/>
                <a:cs typeface="Times New Roman" pitchFamily="18" charset="0"/>
              </a:rPr>
              <a:t>В нашей группе есть флакон с мыльными пузырями, мы с удовольствием выдували их</a:t>
            </a:r>
            <a:r>
              <a:rPr lang="en-US" sz="2800" cap="none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cap="none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45085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ru-RU" sz="2800" cap="none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 жидкость для мыльных пузырей быстро заканчивалась, а сами мыльные пузыри - быстро лопались. Нам стало интересно, можно ли приготовить жидкость для мыльных пузырей самим? </a:t>
            </a:r>
            <a:r>
              <a:rPr lang="ru-RU" sz="2800" cap="none" dirty="0" smtClean="0">
                <a:latin typeface="Times New Roman" pitchFamily="18" charset="0"/>
                <a:cs typeface="Times New Roman" pitchFamily="18" charset="0"/>
              </a:rPr>
              <a:t>Каких размеров можно надуть мыльные пузыри? Что можно делать с мыльными пузырями?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4695" y="637673"/>
            <a:ext cx="1087743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u="sng" dirty="0" smtClean="0">
              <a:latin typeface="+mj-lt"/>
            </a:endParaRPr>
          </a:p>
          <a:p>
            <a:pPr algn="ctr"/>
            <a:endParaRPr lang="ru-RU" sz="2400" b="1" u="sng" dirty="0" smtClean="0">
              <a:latin typeface="+mj-lt"/>
            </a:endParaRPr>
          </a:p>
          <a:p>
            <a:pPr algn="ctr"/>
            <a:r>
              <a:rPr lang="ru-RU" sz="2400" b="1" u="sng" dirty="0" smtClean="0">
                <a:latin typeface="+mj-lt"/>
              </a:rPr>
              <a:t>Актуальность проекта</a:t>
            </a:r>
          </a:p>
          <a:p>
            <a:pPr algn="ctr"/>
            <a:endParaRPr lang="ru-RU" sz="2400" b="1" u="sng" dirty="0" smtClean="0">
              <a:latin typeface="+mj-lt"/>
            </a:endParaRPr>
          </a:p>
          <a:p>
            <a:pPr algn="ctr"/>
            <a:endParaRPr lang="ru-RU" sz="2400" b="1" u="sng" dirty="0">
              <a:latin typeface="+mj-lt"/>
            </a:endParaRPr>
          </a:p>
          <a:p>
            <a:r>
              <a:rPr lang="ru-RU" sz="2400" dirty="0" smtClean="0">
                <a:latin typeface="+mj-lt"/>
              </a:rPr>
              <a:t>		</a:t>
            </a:r>
            <a:endParaRPr lang="ru-RU" sz="2400" dirty="0"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21895" y="577517"/>
            <a:ext cx="104915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/>
              <a:t> 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Мыльный пузырь всегда радужно настроен. </a:t>
            </a:r>
          </a:p>
          <a:p>
            <a:pPr algn="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					      Эмиль Кроткий.</a:t>
            </a:r>
            <a:endParaRPr lang="ru-RU" sz="2400" dirty="0" smtClean="0"/>
          </a:p>
          <a:p>
            <a:endParaRPr lang="ru-RU" sz="2400" dirty="0"/>
          </a:p>
        </p:txBody>
      </p:sp>
      <p:pic>
        <p:nvPicPr>
          <p:cNvPr id="11" name="Рисунок 10" descr="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26895" cy="17325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85582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61737" y="493294"/>
            <a:ext cx="10888579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+mj-lt"/>
              </a:rPr>
              <a:t>	</a:t>
            </a:r>
            <a:endParaRPr lang="en-US" sz="2000" b="1" dirty="0" smtClean="0">
              <a:latin typeface="+mj-lt"/>
            </a:endParaRPr>
          </a:p>
          <a:p>
            <a:r>
              <a:rPr lang="en-US" sz="2000" b="1" dirty="0" smtClean="0">
                <a:solidFill>
                  <a:srgbClr val="FF0000"/>
                </a:solidFill>
              </a:rPr>
              <a:t>	</a:t>
            </a:r>
            <a:r>
              <a:rPr lang="ru-RU" sz="2400" b="1" dirty="0" smtClean="0">
                <a:solidFill>
                  <a:srgbClr val="FF0000"/>
                </a:solidFill>
                <a:latin typeface="+mj-lt"/>
              </a:rPr>
              <a:t>Гипотеза:</a:t>
            </a:r>
          </a:p>
          <a:p>
            <a:r>
              <a:rPr lang="ru-RU" sz="2400" dirty="0" smtClean="0">
                <a:latin typeface="+mj-lt"/>
              </a:rPr>
              <a:t>Можно ли приготовить жидкость для мыльных пузырей самим? </a:t>
            </a:r>
            <a:endParaRPr lang="en-US" sz="2400" dirty="0" smtClean="0">
              <a:latin typeface="+mj-lt"/>
            </a:endParaRPr>
          </a:p>
          <a:p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	</a:t>
            </a:r>
            <a:r>
              <a:rPr lang="ru-RU" sz="2400" b="1" dirty="0" smtClean="0">
                <a:solidFill>
                  <a:srgbClr val="FF0000"/>
                </a:solidFill>
                <a:latin typeface="+mj-lt"/>
              </a:rPr>
              <a:t>Цель:</a:t>
            </a:r>
            <a:endParaRPr lang="ru-RU" sz="2400" b="1" dirty="0">
              <a:solidFill>
                <a:srgbClr val="FF0000"/>
              </a:solidFill>
              <a:latin typeface="+mj-lt"/>
            </a:endParaRPr>
          </a:p>
          <a:p>
            <a:r>
              <a:rPr lang="ru-RU" sz="2400" dirty="0" smtClean="0">
                <a:latin typeface="+mj-lt"/>
              </a:rPr>
              <a:t>	Формирование у детей элементарных представлений из чего делаются мыльные пузыри и как их можно использовать в игровой деятельности в детском саду и дома</a:t>
            </a:r>
            <a:r>
              <a:rPr lang="en-US" sz="2400" dirty="0" smtClean="0">
                <a:latin typeface="+mj-lt"/>
              </a:rPr>
              <a:t>.</a:t>
            </a:r>
            <a:r>
              <a:rPr lang="ru-RU" sz="2400" dirty="0" smtClean="0">
                <a:latin typeface="+mj-lt"/>
              </a:rPr>
              <a:t> </a:t>
            </a:r>
          </a:p>
          <a:p>
            <a:r>
              <a:rPr lang="ru-RU" sz="2400" b="1" dirty="0" smtClean="0">
                <a:latin typeface="+mj-lt"/>
              </a:rPr>
              <a:t>	</a:t>
            </a:r>
            <a:r>
              <a:rPr lang="ru-RU" sz="2400" b="1" dirty="0" smtClean="0">
                <a:solidFill>
                  <a:srgbClr val="FF0000"/>
                </a:solidFill>
                <a:latin typeface="+mj-lt"/>
              </a:rPr>
              <a:t>Задачи:</a:t>
            </a:r>
            <a:endParaRPr lang="ru-RU" sz="2400" dirty="0" smtClean="0"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+mj-lt"/>
              </a:rPr>
              <a:t>  познакомить с процессом изготовления специального раствора для мыльных пузырей;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+mj-lt"/>
              </a:rPr>
              <a:t>  о</a:t>
            </a:r>
            <a:r>
              <a:rPr lang="ru-RU" sz="2400" dirty="0" smtClean="0">
                <a:latin typeface="+mj-lt"/>
                <a:cs typeface="Times New Roman" pitchFamily="18" charset="0"/>
              </a:rPr>
              <a:t>беспечить условия для развития познавательных интересов через опытно – исследовательскую деятельность; </a:t>
            </a:r>
          </a:p>
          <a:p>
            <a:r>
              <a:rPr lang="ru-RU" sz="2400" dirty="0" smtClean="0">
                <a:latin typeface="+mj-lt"/>
                <a:cs typeface="Times New Roman" pitchFamily="18" charset="0"/>
              </a:rPr>
              <a:t>•  приобщать родителей к творческому взаимодействию с детским садом</a:t>
            </a:r>
            <a:r>
              <a:rPr lang="en-US" sz="2400" dirty="0" smtClean="0">
                <a:latin typeface="+mj-lt"/>
                <a:cs typeface="Times New Roman" pitchFamily="18" charset="0"/>
              </a:rPr>
              <a:t>.</a:t>
            </a:r>
            <a:endParaRPr lang="ru-RU" sz="2400" dirty="0" smtClean="0">
              <a:latin typeface="+mj-lt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FF0000"/>
                </a:solidFill>
                <a:latin typeface="+mj-lt"/>
              </a:rPr>
              <a:t>	</a:t>
            </a:r>
          </a:p>
          <a:p>
            <a:endParaRPr lang="ru-RU" sz="2400" b="1" dirty="0" smtClean="0">
              <a:solidFill>
                <a:srgbClr val="FF0000"/>
              </a:solidFill>
              <a:latin typeface="+mj-lt"/>
            </a:endParaRPr>
          </a:p>
          <a:p>
            <a:endParaRPr lang="ru-RU" sz="2800" dirty="0" smtClean="0">
              <a:latin typeface="+mj-lt"/>
              <a:cs typeface="Times New Roman" pitchFamily="18" charset="0"/>
            </a:endParaRPr>
          </a:p>
          <a:p>
            <a:endParaRPr lang="ru-RU" sz="2800" dirty="0">
              <a:latin typeface="+mj-lt"/>
              <a:cs typeface="Times New Roman" pitchFamily="18" charset="0"/>
            </a:endParaRPr>
          </a:p>
          <a:p>
            <a:endParaRPr lang="ru-RU" sz="2800" dirty="0"/>
          </a:p>
        </p:txBody>
      </p:sp>
      <p:pic>
        <p:nvPicPr>
          <p:cNvPr id="6" name="Рисунок 5" descr="1660717252_30-flomaster-club-p-milnie-puziri-kartinki-dlya-detei-krasivo-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865895" y="5173580"/>
            <a:ext cx="2326105" cy="1684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14187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1624263" y="517358"/>
            <a:ext cx="9472716" cy="400651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800" dirty="0" smtClean="0">
                <a:solidFill>
                  <a:srgbClr val="FF0000"/>
                </a:solidFill>
                <a:latin typeface="+mj-lt"/>
              </a:rPr>
              <a:t>вид проекта:</a:t>
            </a:r>
            <a:r>
              <a:rPr lang="ru-RU" sz="2800" dirty="0" smtClean="0">
                <a:solidFill>
                  <a:srgbClr val="00B0F0"/>
                </a:solidFill>
                <a:latin typeface="+mj-lt"/>
              </a:rPr>
              <a:t> </a:t>
            </a:r>
            <a:r>
              <a:rPr lang="ru-RU" sz="2800" dirty="0" smtClean="0">
                <a:latin typeface="+mj-lt"/>
              </a:rPr>
              <a:t>познавательно-исследовательский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rgbClr val="FF0000"/>
                </a:solidFill>
                <a:latin typeface="+mj-lt"/>
              </a:rPr>
              <a:t>Срок реализации:  </a:t>
            </a:r>
            <a:r>
              <a:rPr lang="ru-RU" sz="2800" dirty="0" smtClean="0">
                <a:latin typeface="+mj-lt"/>
              </a:rPr>
              <a:t>краткосрочный, 2 недели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rgbClr val="FF0000"/>
                </a:solidFill>
                <a:latin typeface="+mj-lt"/>
              </a:rPr>
              <a:t>Возрастая группа: </a:t>
            </a:r>
            <a:r>
              <a:rPr lang="ru-RU" sz="2800" dirty="0" smtClean="0">
                <a:solidFill>
                  <a:srgbClr val="00B0F0"/>
                </a:solidFill>
                <a:latin typeface="+mj-lt"/>
              </a:rPr>
              <a:t> </a:t>
            </a:r>
            <a:r>
              <a:rPr lang="ru-RU" sz="2800" dirty="0" smtClean="0">
                <a:latin typeface="+mj-lt"/>
              </a:rPr>
              <a:t>вторая  младшая  группа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rgbClr val="FF0000"/>
                </a:solidFill>
                <a:latin typeface="+mj-lt"/>
              </a:rPr>
              <a:t>Участники проекта:  </a:t>
            </a:r>
            <a:r>
              <a:rPr lang="ru-RU" sz="2800" dirty="0" smtClean="0">
                <a:latin typeface="+mj-lt"/>
              </a:rPr>
              <a:t>педагоги, дети, родители.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rgbClr val="FF0000"/>
                </a:solidFill>
                <a:latin typeface="+mj-lt"/>
              </a:rPr>
              <a:t>образовательные области: </a:t>
            </a:r>
            <a:r>
              <a:rPr lang="ru-RU" sz="2800" dirty="0" smtClean="0">
                <a:latin typeface="+mj-lt"/>
              </a:rPr>
              <a:t>познавательное развитие, речевое развитие, Художественно-эстетическое, физическое развитие.</a:t>
            </a:r>
          </a:p>
          <a:p>
            <a:pPr marL="0" indent="0">
              <a:buNone/>
            </a:pPr>
            <a:endParaRPr lang="ru-RU" sz="2400" dirty="0" smtClean="0">
              <a:solidFill>
                <a:srgbClr val="00B0F0"/>
              </a:solidFill>
              <a:latin typeface="+mj-lt"/>
            </a:endParaRPr>
          </a:p>
          <a:p>
            <a:pPr marL="0" indent="0">
              <a:buNone/>
            </a:pPr>
            <a:endParaRPr lang="ru-RU" sz="2400" dirty="0" smtClean="0">
              <a:solidFill>
                <a:srgbClr val="00B0F0"/>
              </a:solidFill>
              <a:latin typeface="+mj-lt"/>
            </a:endParaRPr>
          </a:p>
          <a:p>
            <a:endParaRPr lang="ru-RU" dirty="0">
              <a:latin typeface="+mj-lt"/>
            </a:endParaRPr>
          </a:p>
        </p:txBody>
      </p:sp>
      <p:pic>
        <p:nvPicPr>
          <p:cNvPr id="10" name="Рисунок 9" descr="DSC090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584032"/>
            <a:ext cx="3019926" cy="2273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previe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18358" y="4126833"/>
            <a:ext cx="3673642" cy="2731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62384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44977" y="369713"/>
            <a:ext cx="987777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+mj-lt"/>
              </a:rPr>
              <a:t>Предполагаемый результат:</a:t>
            </a:r>
          </a:p>
          <a:p>
            <a:r>
              <a:rPr lang="ru-RU" sz="2000" b="1" dirty="0" smtClean="0">
                <a:latin typeface="+mj-lt"/>
              </a:rPr>
              <a:t>Дети:</a:t>
            </a:r>
            <a:endParaRPr lang="ru-RU" sz="2000" b="1" dirty="0">
              <a:latin typeface="+mj-lt"/>
            </a:endParaRPr>
          </a:p>
          <a:p>
            <a:r>
              <a:rPr lang="ru-RU" sz="2000" dirty="0" smtClean="0">
                <a:latin typeface="+mj-lt"/>
              </a:rPr>
              <a:t>	У детей сформированы представления из чего делаются мыльные пузыри и как их использовать в игровой деятельности.</a:t>
            </a:r>
            <a:endParaRPr lang="ru-RU" sz="2000" dirty="0">
              <a:latin typeface="+mj-lt"/>
            </a:endParaRPr>
          </a:p>
          <a:p>
            <a:r>
              <a:rPr lang="ru-RU" sz="2000" b="1" dirty="0" smtClean="0">
                <a:latin typeface="+mj-lt"/>
              </a:rPr>
              <a:t>Родители:</a:t>
            </a:r>
            <a:endParaRPr lang="ru-RU" sz="2000" b="1" dirty="0">
              <a:latin typeface="+mj-lt"/>
            </a:endParaRPr>
          </a:p>
          <a:p>
            <a:r>
              <a:rPr lang="ru-RU" sz="2000" dirty="0" smtClean="0">
                <a:latin typeface="+mj-lt"/>
              </a:rPr>
              <a:t>	Родители </a:t>
            </a:r>
            <a:r>
              <a:rPr lang="ru-RU" sz="2000" dirty="0">
                <a:latin typeface="+mj-lt"/>
              </a:rPr>
              <a:t>стали единомышленниками с </a:t>
            </a:r>
            <a:r>
              <a:rPr lang="ru-RU" sz="2000" dirty="0" smtClean="0">
                <a:latin typeface="+mj-lt"/>
              </a:rPr>
              <a:t>педагогами в экспериментальной деятельности изготовления мыльных пузырей в домашних условиях.</a:t>
            </a:r>
            <a:endParaRPr lang="ru-RU" sz="2000" dirty="0">
              <a:latin typeface="+mj-lt"/>
            </a:endParaRPr>
          </a:p>
          <a:p>
            <a:pPr algn="ctr"/>
            <a:r>
              <a:rPr lang="ru-RU" sz="2000" b="1" dirty="0" smtClean="0">
                <a:latin typeface="+mj-lt"/>
              </a:rPr>
              <a:t>Формы</a:t>
            </a:r>
            <a:r>
              <a:rPr lang="en-US" sz="2000" b="1" dirty="0" smtClean="0">
                <a:latin typeface="+mj-lt"/>
              </a:rPr>
              <a:t> </a:t>
            </a:r>
            <a:r>
              <a:rPr lang="ru-RU" sz="2000" b="1" dirty="0" smtClean="0">
                <a:latin typeface="+mj-lt"/>
              </a:rPr>
              <a:t> </a:t>
            </a:r>
            <a:r>
              <a:rPr lang="ru-RU" sz="2000" b="1" dirty="0">
                <a:latin typeface="+mj-lt"/>
              </a:rPr>
              <a:t>реализации:</a:t>
            </a:r>
          </a:p>
          <a:p>
            <a:pPr marL="457200" indent="-457200">
              <a:buAutoNum type="arabicPeriod"/>
            </a:pPr>
            <a:r>
              <a:rPr lang="en-US" sz="2000" dirty="0" smtClean="0">
                <a:latin typeface="+mj-lt"/>
              </a:rPr>
              <a:t>I </a:t>
            </a:r>
            <a:r>
              <a:rPr lang="ru-RU" sz="2000" dirty="0" smtClean="0">
                <a:latin typeface="+mj-lt"/>
              </a:rPr>
              <a:t>этап Предварительная работа. Чтение художественной литературы про мыло и мыльные пузыри, подвижные и дидактические игры. </a:t>
            </a:r>
            <a:endParaRPr lang="en-US" sz="2000" dirty="0" smtClean="0">
              <a:latin typeface="+mj-lt"/>
            </a:endParaRPr>
          </a:p>
          <a:p>
            <a:pPr marL="457200" indent="-457200">
              <a:buAutoNum type="arabicPeriod"/>
            </a:pPr>
            <a:r>
              <a:rPr lang="en-US" sz="2000" dirty="0" smtClean="0">
                <a:latin typeface="+mj-lt"/>
              </a:rPr>
              <a:t>II </a:t>
            </a:r>
            <a:r>
              <a:rPr lang="ru-RU" sz="2000" dirty="0" smtClean="0">
                <a:latin typeface="+mj-lt"/>
              </a:rPr>
              <a:t>этап Основной. Нетрадиционное рисование мыльными пузырями, опыты и эксперименты совместно детско-родительской деятельности,</a:t>
            </a:r>
          </a:p>
          <a:p>
            <a:r>
              <a:rPr lang="ru-RU" sz="2000" dirty="0" smtClean="0">
                <a:latin typeface="+mj-lt"/>
              </a:rPr>
              <a:t>3. </a:t>
            </a:r>
            <a:r>
              <a:rPr lang="en-US" sz="2000" dirty="0" smtClean="0">
                <a:latin typeface="+mj-lt"/>
              </a:rPr>
              <a:t> </a:t>
            </a:r>
            <a:r>
              <a:rPr lang="ru-RU" sz="2000" dirty="0" smtClean="0">
                <a:latin typeface="+mj-lt"/>
              </a:rPr>
              <a:t>  </a:t>
            </a:r>
            <a:r>
              <a:rPr lang="en-US" sz="2000" dirty="0" smtClean="0">
                <a:latin typeface="+mj-lt"/>
              </a:rPr>
              <a:t>III </a:t>
            </a:r>
            <a:r>
              <a:rPr lang="ru-RU" sz="2000" dirty="0" smtClean="0">
                <a:latin typeface="+mj-lt"/>
              </a:rPr>
              <a:t>этап Заключительный этап. Развлечение «Праздник мыльных пузырей»</a:t>
            </a:r>
            <a:endParaRPr lang="ru-RU" sz="2000" dirty="0">
              <a:latin typeface="+mj-lt"/>
            </a:endParaRPr>
          </a:p>
          <a:p>
            <a:pPr algn="ctr"/>
            <a:r>
              <a:rPr lang="ru-RU" sz="2000" b="1" dirty="0" smtClean="0">
                <a:latin typeface="+mj-lt"/>
              </a:rPr>
              <a:t>Конечный </a:t>
            </a:r>
            <a:r>
              <a:rPr lang="ru-RU" sz="2000" b="1" dirty="0">
                <a:latin typeface="+mj-lt"/>
              </a:rPr>
              <a:t>результат:</a:t>
            </a:r>
          </a:p>
          <a:p>
            <a:r>
              <a:rPr lang="ru-RU" sz="2000" dirty="0" smtClean="0">
                <a:latin typeface="+mj-lt"/>
              </a:rPr>
              <a:t>Дети знают как приготовить раствор для мыльных пузырей.</a:t>
            </a:r>
            <a:endParaRPr lang="ru-RU" sz="2000" dirty="0">
              <a:latin typeface="+mj-lt"/>
            </a:endParaRPr>
          </a:p>
        </p:txBody>
      </p:sp>
      <p:pic>
        <p:nvPicPr>
          <p:cNvPr id="4" name="Рисунок 3" descr="дуя-blubbles-9280370 (1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94295" y="4788568"/>
            <a:ext cx="3697705" cy="2069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06953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22095" y="1"/>
            <a:ext cx="825145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Ход </a:t>
            </a:r>
            <a:r>
              <a:rPr lang="en-US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реализации проекта</a:t>
            </a:r>
          </a:p>
          <a:p>
            <a:pPr algn="ctr"/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 </a:t>
            </a:r>
            <a:r>
              <a:rPr lang="ru-RU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этап Подготовительный.</a:t>
            </a:r>
          </a:p>
        </p:txBody>
      </p:sp>
      <p:pic>
        <p:nvPicPr>
          <p:cNvPr id="3" name="Рисунок 2" descr="C:\Users\Алексей\Desktop\952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7740"/>
            <a:ext cx="1634709" cy="2233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Алексей\Desktop\ceb555ad003c65e651548e03ee94a8ea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7228" y="416504"/>
            <a:ext cx="1686297" cy="2065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Алексей\Desktop\100081647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739" y="3434846"/>
            <a:ext cx="1739509" cy="2312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Алексей\Desktop\02labi79o122027488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7479" y="4862805"/>
            <a:ext cx="2961658" cy="1995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Алексей\Desktop\coverbig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770" y="4591021"/>
            <a:ext cx="1847037" cy="208823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907" y="1158798"/>
            <a:ext cx="4492459" cy="29515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090" y="1167062"/>
            <a:ext cx="3487434" cy="28278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215" y="4142812"/>
            <a:ext cx="4717052" cy="27151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4557" y="-240632"/>
            <a:ext cx="998621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/>
          </a:p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 Основной.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Рисовали мыльными пузырями</a:t>
            </a:r>
          </a:p>
          <a:p>
            <a:endParaRPr lang="ru-RU" sz="2400" dirty="0" smtClean="0"/>
          </a:p>
          <a:p>
            <a:endParaRPr lang="ru-RU" sz="2000" dirty="0">
              <a:latin typeface="+mj-lt"/>
            </a:endParaRPr>
          </a:p>
        </p:txBody>
      </p:sp>
      <p:pic>
        <p:nvPicPr>
          <p:cNvPr id="3" name="Рисунок 2" descr="IMG_20230424_1602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97253" y="3753852"/>
            <a:ext cx="2526632" cy="24303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IMG_20230424_1604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76149" y="1515979"/>
            <a:ext cx="3284621" cy="20453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IMG_20230424_16022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67438" y="4223083"/>
            <a:ext cx="3414426" cy="25125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011" y="1515979"/>
            <a:ext cx="3581853" cy="23236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68114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4" y="206062"/>
            <a:ext cx="9672660" cy="425003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Опыты с мылом</a:t>
            </a:r>
            <a:endParaRPr lang="ru-RU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4" y="649902"/>
            <a:ext cx="3580327" cy="32005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610" y="649902"/>
            <a:ext cx="3790681" cy="32005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720" y="649902"/>
            <a:ext cx="3048805" cy="32005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018" y="3869281"/>
            <a:ext cx="4782981" cy="29887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521" y="3850443"/>
            <a:ext cx="4104068" cy="30075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92643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484" y="1612233"/>
            <a:ext cx="10948737" cy="469231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3516" y="1179096"/>
            <a:ext cx="11520506" cy="494497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540042" y="264695"/>
            <a:ext cx="958916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Изготовление мыльных пузырей в домашних условиях. </a:t>
            </a:r>
            <a:endParaRPr lang="en-US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endParaRPr lang="ru-RU" sz="2800" dirty="0">
              <a:latin typeface="+mj-lt"/>
            </a:endParaRPr>
          </a:p>
        </p:txBody>
      </p:sp>
      <p:pic>
        <p:nvPicPr>
          <p:cNvPr id="11" name="Рисунок 10" descr="20230424_220155-COLL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5363" y="1227221"/>
            <a:ext cx="3771329" cy="48968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Рисунок 11" descr="20230424_220357-COLLAG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27334" y="1227221"/>
            <a:ext cx="3625296" cy="48968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841" y="1227221"/>
            <a:ext cx="3661591" cy="48968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87208299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Times New Roman/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495</TotalTime>
  <Words>209</Words>
  <Application>Microsoft Office PowerPoint</Application>
  <PresentationFormat>Широкоэкранный</PresentationFormat>
  <Paragraphs>71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Times New Roman</vt:lpstr>
      <vt:lpstr>Капля</vt:lpstr>
      <vt:lpstr>«Муниципальное бюджетное образовательное учреждение детский сад № 2 г. Челябинска»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Опыты с мылом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Наш компьютер</dc:creator>
  <cp:lastModifiedBy>Пользователь</cp:lastModifiedBy>
  <cp:revision>97</cp:revision>
  <dcterms:created xsi:type="dcterms:W3CDTF">2021-05-18T11:26:55Z</dcterms:created>
  <dcterms:modified xsi:type="dcterms:W3CDTF">2023-05-12T11:35:12Z</dcterms:modified>
</cp:coreProperties>
</file>