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79" r:id="rId2"/>
    <p:sldId id="278" r:id="rId3"/>
    <p:sldId id="277" r:id="rId4"/>
    <p:sldId id="276" r:id="rId5"/>
    <p:sldId id="274" r:id="rId6"/>
    <p:sldId id="264" r:id="rId7"/>
    <p:sldId id="261" r:id="rId8"/>
    <p:sldId id="262" r:id="rId9"/>
    <p:sldId id="257" r:id="rId10"/>
    <p:sldId id="258" r:id="rId11"/>
    <p:sldId id="260" r:id="rId12"/>
    <p:sldId id="259" r:id="rId13"/>
    <p:sldId id="265" r:id="rId14"/>
    <p:sldId id="266" r:id="rId15"/>
    <p:sldId id="272" r:id="rId16"/>
    <p:sldId id="271" r:id="rId17"/>
    <p:sldId id="269"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79C7FDF8-D708-4DA7-ACA7-86F474C5FD7B}" type="datetimeFigureOut">
              <a:rPr lang="ru-RU" smtClean="0"/>
              <a:t>27.05.2023</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86AB356A-8A91-488C-8080-306DD10BA949}" type="slidenum">
              <a:rPr lang="ru-RU" smtClean="0"/>
              <a:t>‹#›</a:t>
            </a:fld>
            <a:endParaRPr lang="ru-RU"/>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9C7FDF8-D708-4DA7-ACA7-86F474C5FD7B}" type="datetimeFigureOut">
              <a:rPr lang="ru-RU" smtClean="0"/>
              <a:t>27.05.2023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B356A-8A91-488C-8080-306DD10BA94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9C7FDF8-D708-4DA7-ACA7-86F474C5FD7B}" type="datetimeFigureOut">
              <a:rPr lang="ru-RU" smtClean="0"/>
              <a:t>27.05.2023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B356A-8A91-488C-8080-306DD10BA94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9C7FDF8-D708-4DA7-ACA7-86F474C5FD7B}" type="datetimeFigureOut">
              <a:rPr lang="ru-RU" smtClean="0"/>
              <a:t>27.05.2023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B356A-8A91-488C-8080-306DD10BA94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9C7FDF8-D708-4DA7-ACA7-86F474C5FD7B}" type="datetimeFigureOut">
              <a:rPr lang="ru-RU" smtClean="0"/>
              <a:t>27.05.2023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AB356A-8A91-488C-8080-306DD10BA949}" type="slidenum">
              <a:rPr lang="ru-RU" smtClean="0"/>
              <a:t>‹#›</a:t>
            </a:fld>
            <a:endParaRPr lang="ru-RU"/>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9C7FDF8-D708-4DA7-ACA7-86F474C5FD7B}" type="datetimeFigureOut">
              <a:rPr lang="ru-RU" smtClean="0"/>
              <a:t>27.05.2023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B356A-8A91-488C-8080-306DD10BA94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79C7FDF8-D708-4DA7-ACA7-86F474C5FD7B}" type="datetimeFigureOut">
              <a:rPr lang="ru-RU" smtClean="0"/>
              <a:t>27.05.2023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AB356A-8A91-488C-8080-306DD10BA94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9C7FDF8-D708-4DA7-ACA7-86F474C5FD7B}" type="datetimeFigureOut">
              <a:rPr lang="ru-RU" smtClean="0"/>
              <a:t>27.05.2023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AB356A-8A91-488C-8080-306DD10BA94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79C7FDF8-D708-4DA7-ACA7-86F474C5FD7B}" type="datetimeFigureOut">
              <a:rPr lang="ru-RU" smtClean="0"/>
              <a:t>27.05.2023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AB356A-8A91-488C-8080-306DD10BA949}" type="slidenum">
              <a:rPr lang="ru-RU" smtClean="0"/>
              <a:t>‹#›</a:t>
            </a:fld>
            <a:endParaRPr lang="ru-RU"/>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9C7FDF8-D708-4DA7-ACA7-86F474C5FD7B}" type="datetimeFigureOut">
              <a:rPr lang="ru-RU" smtClean="0"/>
              <a:t>27.05.2023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B356A-8A91-488C-8080-306DD10BA94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79C7FDF8-D708-4DA7-ACA7-86F474C5FD7B}" type="datetimeFigureOut">
              <a:rPr lang="ru-RU" smtClean="0"/>
              <a:t>27.05.2023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AB356A-8A91-488C-8080-306DD10BA949}" type="slidenum">
              <a:rPr lang="ru-RU" smtClean="0"/>
              <a:t>‹#›</a:t>
            </a:fld>
            <a:endParaRPr lang="ru-RU"/>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9C7FDF8-D708-4DA7-ACA7-86F474C5FD7B}" type="datetimeFigureOut">
              <a:rPr lang="ru-RU" smtClean="0"/>
              <a:t>27.05.2023</a:t>
            </a:fld>
            <a:endParaRPr lang="ru-RU"/>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6AB356A-8A91-488C-8080-306DD10BA949}" type="slidenum">
              <a:rPr lang="ru-RU" smtClean="0"/>
              <a:t>‹#›</a:t>
            </a:fld>
            <a:endParaRPr lang="ru-RU"/>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079499" y="1484447"/>
            <a:ext cx="10490201" cy="5246553"/>
          </a:xfrm>
        </p:spPr>
        <p:txBody>
          <a:bodyPr>
            <a:normAutofit/>
          </a:bodyPr>
          <a:lstStyle/>
          <a:p>
            <a:pPr marL="0" algn="ctr"/>
            <a:r>
              <a:rPr lang="ru-RU" sz="4800" b="1" dirty="0">
                <a:latin typeface="Times New Roman" pitchFamily="18" charset="0"/>
                <a:cs typeface="Times New Roman" pitchFamily="18" charset="0"/>
              </a:rPr>
              <a:t>Проект  </a:t>
            </a:r>
          </a:p>
          <a:p>
            <a:pPr marL="0" algn="ctr"/>
            <a:r>
              <a:rPr lang="ru-RU" sz="4800" b="1" dirty="0">
                <a:latin typeface="Times New Roman" pitchFamily="18" charset="0"/>
                <a:cs typeface="Times New Roman" pitchFamily="18" charset="0"/>
              </a:rPr>
              <a:t>«Дизайнер мягкой игрушки»</a:t>
            </a:r>
          </a:p>
          <a:p>
            <a:pPr marL="0" algn="ctr"/>
            <a:r>
              <a:rPr lang="ru-RU" sz="3200" i="1" dirty="0">
                <a:latin typeface="Times New Roman" pitchFamily="18" charset="0"/>
                <a:cs typeface="Times New Roman" pitchFamily="18" charset="0"/>
              </a:rPr>
              <a:t>Старшая группа</a:t>
            </a:r>
          </a:p>
          <a:p>
            <a:pPr marL="0" algn="ctr"/>
            <a:endParaRPr lang="ru-RU" sz="4400" dirty="0"/>
          </a:p>
          <a:p>
            <a:pPr marL="0" algn="ctr"/>
            <a:endParaRPr lang="ru-RU" sz="4400" dirty="0"/>
          </a:p>
          <a:p>
            <a:pPr marL="0" algn="ctr"/>
            <a:endParaRPr lang="ru-RU" sz="4400" dirty="0"/>
          </a:p>
          <a:p>
            <a:pPr marL="0" algn="ctr"/>
            <a:endParaRPr lang="ru-RU" sz="4400" dirty="0"/>
          </a:p>
          <a:p>
            <a:pPr marL="0" algn="ctr"/>
            <a:r>
              <a:rPr lang="ru-RU" sz="2000" dirty="0">
                <a:latin typeface="Times New Roman" pitchFamily="18" charset="0"/>
                <a:cs typeface="Times New Roman" pitchFamily="18" charset="0"/>
              </a:rPr>
              <a:t>2023 г.</a:t>
            </a:r>
          </a:p>
          <a:p>
            <a:endParaRPr lang="ru-RU" dirty="0"/>
          </a:p>
        </p:txBody>
      </p:sp>
      <p:sp>
        <p:nvSpPr>
          <p:cNvPr id="4" name="Объект 3"/>
          <p:cNvSpPr>
            <a:spLocks noGrp="1"/>
          </p:cNvSpPr>
          <p:nvPr>
            <p:ph sz="half" idx="1"/>
          </p:nvPr>
        </p:nvSpPr>
        <p:spPr>
          <a:xfrm>
            <a:off x="8203721" y="4796286"/>
            <a:ext cx="3778370" cy="1329877"/>
          </a:xfrm>
        </p:spPr>
        <p:txBody>
          <a:bodyPr>
            <a:normAutofit/>
          </a:bodyPr>
          <a:lstStyle/>
          <a:p>
            <a:pPr marL="0" indent="0">
              <a:spcBef>
                <a:spcPts val="0"/>
              </a:spcBef>
              <a:buNone/>
            </a:pPr>
            <a:r>
              <a:rPr lang="ru-RU" sz="2000" dirty="0">
                <a:latin typeface="Times New Roman" pitchFamily="18" charset="0"/>
                <a:cs typeface="Times New Roman" pitchFamily="18" charset="0"/>
              </a:rPr>
              <a:t>Автор: </a:t>
            </a:r>
          </a:p>
          <a:p>
            <a:pPr marL="0" indent="0">
              <a:spcBef>
                <a:spcPts val="0"/>
              </a:spcBef>
              <a:buNone/>
            </a:pPr>
            <a:r>
              <a:rPr lang="ru-RU" sz="2000" dirty="0">
                <a:latin typeface="Times New Roman" pitchFamily="18" charset="0"/>
                <a:cs typeface="Times New Roman" pitchFamily="18" charset="0"/>
              </a:rPr>
              <a:t>Семченко Татьяна Михайловна, воспитатель МБДОУ «ДС № 2 г. Челябинска»</a:t>
            </a:r>
          </a:p>
          <a:p>
            <a:endParaRPr lang="ru-RU" sz="2400" dirty="0"/>
          </a:p>
          <a:p>
            <a:endParaRPr lang="ru-RU" sz="2400" dirty="0"/>
          </a:p>
        </p:txBody>
      </p:sp>
    </p:spTree>
    <p:extLst>
      <p:ext uri="{BB962C8B-B14F-4D97-AF65-F5344CB8AC3E}">
        <p14:creationId xmlns:p14="http://schemas.microsoft.com/office/powerpoint/2010/main" val="146482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BEA811-95C3-4D37-9B8E-198B25179237}"/>
              </a:ext>
            </a:extLst>
          </p:cNvPr>
          <p:cNvSpPr>
            <a:spLocks noGrp="1"/>
          </p:cNvSpPr>
          <p:nvPr>
            <p:ph type="title"/>
          </p:nvPr>
        </p:nvSpPr>
        <p:spPr>
          <a:xfrm>
            <a:off x="60386" y="200132"/>
            <a:ext cx="4097546" cy="1533777"/>
          </a:xfrm>
        </p:spPr>
        <p:txBody>
          <a:bodyPr>
            <a:normAutofit fontScale="90000"/>
          </a:bodyPr>
          <a:lstStyle/>
          <a:p>
            <a:pPr algn="ctr"/>
            <a:r>
              <a:rPr lang="ru-RU" dirty="0">
                <a:effectLst/>
              </a:rPr>
              <a:t>занятие</a:t>
            </a:r>
            <a:br>
              <a:rPr lang="ru-RU" dirty="0">
                <a:effectLst/>
              </a:rPr>
            </a:br>
            <a:r>
              <a:rPr lang="ru-RU" dirty="0">
                <a:effectLst/>
              </a:rPr>
              <a:t>«История мягкой игрушки и последовательность изготовления игрушки»</a:t>
            </a:r>
            <a:br>
              <a:rPr lang="ru-RU" b="1" dirty="0"/>
            </a:br>
            <a:endParaRPr lang="ru-RU" dirty="0"/>
          </a:p>
        </p:txBody>
      </p:sp>
      <p:sp>
        <p:nvSpPr>
          <p:cNvPr id="4" name="Текст 3">
            <a:extLst>
              <a:ext uri="{FF2B5EF4-FFF2-40B4-BE49-F238E27FC236}">
                <a16:creationId xmlns:a16="http://schemas.microsoft.com/office/drawing/2014/main" id="{1494031C-F4C1-4821-ABFF-DFE853693D87}"/>
              </a:ext>
            </a:extLst>
          </p:cNvPr>
          <p:cNvSpPr>
            <a:spLocks noGrp="1"/>
          </p:cNvSpPr>
          <p:nvPr>
            <p:ph type="body" idx="2"/>
          </p:nvPr>
        </p:nvSpPr>
        <p:spPr>
          <a:xfrm>
            <a:off x="353682" y="2277374"/>
            <a:ext cx="3502326" cy="3260784"/>
          </a:xfrm>
        </p:spPr>
        <p:txBody>
          <a:bodyPr>
            <a:noAutofit/>
          </a:bodyPr>
          <a:lstStyle/>
          <a:p>
            <a:pPr marL="0" lvl="0">
              <a:buClr>
                <a:srgbClr val="FFFF00"/>
              </a:buClr>
              <a:buSzPts val="2800"/>
            </a:pPr>
            <a:r>
              <a:rPr lang="ru-RU" sz="2000" b="1" u="sng" dirty="0">
                <a:latin typeface="Times New Roman" pitchFamily="18" charset="0"/>
                <a:ea typeface="Calibri"/>
                <a:cs typeface="Times New Roman" pitchFamily="18" charset="0"/>
                <a:sym typeface="Calibri"/>
              </a:rPr>
              <a:t>Цель:</a:t>
            </a:r>
            <a:r>
              <a:rPr lang="ru-RU" sz="2000" dirty="0">
                <a:latin typeface="Times New Roman" pitchFamily="18" charset="0"/>
                <a:ea typeface="Calibri"/>
                <a:cs typeface="Times New Roman" pitchFamily="18" charset="0"/>
                <a:sym typeface="Calibri"/>
              </a:rPr>
              <a:t> </a:t>
            </a:r>
            <a:r>
              <a:rPr lang="ru-RU" sz="2000" dirty="0">
                <a:latin typeface="Times New Roman" pitchFamily="18" charset="0"/>
                <a:cs typeface="Times New Roman" pitchFamily="18" charset="0"/>
                <a:sym typeface="Calibri"/>
              </a:rPr>
              <a:t>з</a:t>
            </a:r>
            <a:r>
              <a:rPr lang="ru-RU" sz="2000" dirty="0">
                <a:latin typeface="Times New Roman" pitchFamily="18" charset="0"/>
                <a:cs typeface="Times New Roman" pitchFamily="18" charset="0"/>
              </a:rPr>
              <a:t>акрепление истории об игрушки и освоение алгоритма изготовления мягкой игрушки</a:t>
            </a:r>
            <a:endParaRPr lang="ru-RU" sz="2000" dirty="0">
              <a:latin typeface="Times New Roman" pitchFamily="18" charset="0"/>
              <a:cs typeface="Times New Roman" pitchFamily="18" charset="0"/>
              <a:sym typeface="Arial"/>
            </a:endParaRPr>
          </a:p>
          <a:p>
            <a:pPr marL="0" lvl="0">
              <a:buClr>
                <a:srgbClr val="FFFF00"/>
              </a:buClr>
              <a:buSzPts val="2800"/>
            </a:pPr>
            <a:r>
              <a:rPr lang="ru-RU" sz="2000" b="1" u="sng" dirty="0">
                <a:latin typeface="Times New Roman" pitchFamily="18" charset="0"/>
                <a:ea typeface="Calibri"/>
                <a:cs typeface="Times New Roman" pitchFamily="18" charset="0"/>
                <a:sym typeface="Calibri"/>
              </a:rPr>
              <a:t>Задачи:</a:t>
            </a:r>
          </a:p>
          <a:p>
            <a:pPr>
              <a:buClr>
                <a:srgbClr val="FFFF00"/>
              </a:buClr>
              <a:buSzPts val="2800"/>
            </a:pPr>
            <a:r>
              <a:rPr lang="ru-RU" sz="2000" dirty="0">
                <a:latin typeface="Times New Roman" pitchFamily="18" charset="0"/>
                <a:ea typeface="Calibri"/>
                <a:cs typeface="Times New Roman" pitchFamily="18" charset="0"/>
                <a:sym typeface="Calibri"/>
              </a:rPr>
              <a:t>- Как появились первые мягкие игрушки</a:t>
            </a:r>
            <a:endParaRPr lang="ru-RU" sz="2000" dirty="0">
              <a:latin typeface="Times New Roman" pitchFamily="18" charset="0"/>
              <a:cs typeface="Times New Roman" pitchFamily="18" charset="0"/>
            </a:endParaRPr>
          </a:p>
          <a:p>
            <a:pPr lvl="0">
              <a:buClr>
                <a:srgbClr val="FFFF00"/>
              </a:buClr>
              <a:buSzPts val="2800"/>
            </a:pPr>
            <a:r>
              <a:rPr lang="ru-RU" sz="2000" dirty="0">
                <a:latin typeface="Times New Roman" pitchFamily="18" charset="0"/>
                <a:ea typeface="Calibri"/>
                <a:cs typeface="Times New Roman" pitchFamily="18" charset="0"/>
                <a:sym typeface="Calibri"/>
              </a:rPr>
              <a:t>- Изучить алгоритм выполнения мягкой игрушки</a:t>
            </a:r>
            <a:endParaRPr lang="ru-RU" sz="2000" dirty="0">
              <a:latin typeface="Times New Roman" pitchFamily="18" charset="0"/>
              <a:cs typeface="Times New Roman" pitchFamily="18" charset="0"/>
              <a:sym typeface="Arial"/>
            </a:endParaRPr>
          </a:p>
        </p:txBody>
      </p:sp>
      <p:sp>
        <p:nvSpPr>
          <p:cNvPr id="3" name="Объект 2"/>
          <p:cNvSpPr>
            <a:spLocks noGrp="1"/>
          </p:cNvSpPr>
          <p:nvPr>
            <p:ph sz="half" idx="1"/>
          </p:nvPr>
        </p:nvSpPr>
        <p:spPr>
          <a:xfrm>
            <a:off x="3968150" y="2225615"/>
            <a:ext cx="7798279" cy="4537494"/>
          </a:xfrm>
        </p:spPr>
        <p:txBody>
          <a:bodyPr>
            <a:normAutofit fontScale="47500" lnSpcReduction="20000"/>
          </a:bodyPr>
          <a:lstStyle/>
          <a:p>
            <a:pPr marL="82296" indent="0">
              <a:buNone/>
            </a:pPr>
            <a:r>
              <a:rPr lang="ru-RU" sz="3800" b="1" i="1" u="sng" dirty="0">
                <a:latin typeface="Times New Roman" pitchFamily="18" charset="0"/>
                <a:cs typeface="Times New Roman" pitchFamily="18" charset="0"/>
              </a:rPr>
              <a:t>  Алгоритм шитья мягкой игрушки</a:t>
            </a:r>
          </a:p>
          <a:p>
            <a:pPr lvl="0">
              <a:lnSpc>
                <a:spcPct val="120000"/>
              </a:lnSpc>
            </a:pPr>
            <a:r>
              <a:rPr lang="ru-RU" sz="2500" b="1" dirty="0">
                <a:latin typeface="Times New Roman" pitchFamily="18" charset="0"/>
                <a:cs typeface="Times New Roman" pitchFamily="18" charset="0"/>
              </a:rPr>
              <a:t>- Определяемся с моделью игрушки (которую хотим шить)</a:t>
            </a:r>
          </a:p>
          <a:p>
            <a:pPr lvl="0">
              <a:lnSpc>
                <a:spcPct val="120000"/>
              </a:lnSpc>
            </a:pPr>
            <a:r>
              <a:rPr lang="ru-RU" sz="2500" b="1" dirty="0">
                <a:latin typeface="Times New Roman" pitchFamily="18" charset="0"/>
                <a:cs typeface="Times New Roman" pitchFamily="18" charset="0"/>
              </a:rPr>
              <a:t>- Берем выкройку из интернета или рисуем сами</a:t>
            </a:r>
          </a:p>
          <a:p>
            <a:pPr lvl="0">
              <a:lnSpc>
                <a:spcPct val="120000"/>
              </a:lnSpc>
            </a:pPr>
            <a:r>
              <a:rPr lang="ru-RU" sz="2500" b="1" dirty="0">
                <a:latin typeface="Times New Roman" pitchFamily="18" charset="0"/>
                <a:cs typeface="Times New Roman" pitchFamily="18" charset="0"/>
              </a:rPr>
              <a:t>- Вырезаем шаблон из бумаги (данной игрушки)</a:t>
            </a:r>
          </a:p>
          <a:p>
            <a:pPr lvl="0">
              <a:lnSpc>
                <a:spcPct val="120000"/>
              </a:lnSpc>
            </a:pPr>
            <a:r>
              <a:rPr lang="ru-RU" sz="2500" b="1" dirty="0">
                <a:latin typeface="Times New Roman" pitchFamily="18" charset="0"/>
                <a:cs typeface="Times New Roman" pitchFamily="18" charset="0"/>
              </a:rPr>
              <a:t>- Определяемся с выбором ткани и цветом (из чего будет данная игрушка и к ней аксессуары)</a:t>
            </a:r>
          </a:p>
          <a:p>
            <a:pPr lvl="0">
              <a:lnSpc>
                <a:spcPct val="120000"/>
              </a:lnSpc>
            </a:pPr>
            <a:r>
              <a:rPr lang="ru-RU" sz="2500" b="1" dirty="0">
                <a:latin typeface="Times New Roman" pitchFamily="18" charset="0"/>
                <a:cs typeface="Times New Roman" pitchFamily="18" charset="0"/>
              </a:rPr>
              <a:t>- Теперь данный шаблон игрушки переносим на ткань (всех деталей должно быть по две)</a:t>
            </a:r>
          </a:p>
          <a:p>
            <a:pPr lvl="0">
              <a:lnSpc>
                <a:spcPct val="120000"/>
              </a:lnSpc>
            </a:pPr>
            <a:r>
              <a:rPr lang="ru-RU" sz="2500" b="1" dirty="0">
                <a:latin typeface="Times New Roman" pitchFamily="18" charset="0"/>
                <a:cs typeface="Times New Roman" pitchFamily="18" charset="0"/>
              </a:rPr>
              <a:t>- Вырезаем наши детали</a:t>
            </a:r>
          </a:p>
          <a:p>
            <a:pPr lvl="0">
              <a:lnSpc>
                <a:spcPct val="120000"/>
              </a:lnSpc>
            </a:pPr>
            <a:r>
              <a:rPr lang="ru-RU" sz="2500" b="1" dirty="0">
                <a:latin typeface="Times New Roman" pitchFamily="18" charset="0"/>
                <a:cs typeface="Times New Roman" pitchFamily="18" charset="0"/>
              </a:rPr>
              <a:t>- Нам нужно оформить мордочку данной игрушки</a:t>
            </a:r>
          </a:p>
          <a:p>
            <a:pPr lvl="0">
              <a:lnSpc>
                <a:spcPct val="120000"/>
              </a:lnSpc>
            </a:pPr>
            <a:r>
              <a:rPr lang="ru-RU" sz="2500" b="1" dirty="0">
                <a:latin typeface="Times New Roman" pitchFamily="18" charset="0"/>
                <a:cs typeface="Times New Roman" pitchFamily="18" charset="0"/>
              </a:rPr>
              <a:t>- Мы берем выбранные бусинки для глаз, носик, ротик и усики, можно добавить бантик нашей игрушке)</a:t>
            </a:r>
          </a:p>
          <a:p>
            <a:pPr lvl="0">
              <a:lnSpc>
                <a:spcPct val="120000"/>
              </a:lnSpc>
            </a:pPr>
            <a:r>
              <a:rPr lang="ru-RU" sz="2500" b="1" dirty="0">
                <a:latin typeface="Times New Roman" pitchFamily="18" charset="0"/>
                <a:cs typeface="Times New Roman" pitchFamily="18" charset="0"/>
              </a:rPr>
              <a:t>- Пришиваем или приклеиваем данные аксессуары к мордочке игрушки</a:t>
            </a:r>
          </a:p>
          <a:p>
            <a:pPr>
              <a:lnSpc>
                <a:spcPct val="120000"/>
              </a:lnSpc>
            </a:pPr>
            <a:r>
              <a:rPr lang="ru-RU" sz="2500" b="1" dirty="0">
                <a:latin typeface="Times New Roman" pitchFamily="18" charset="0"/>
                <a:cs typeface="Times New Roman" pitchFamily="18" charset="0"/>
              </a:rPr>
              <a:t>- Теперь нам нужно, соединить наши две детали и начать их сшивать между собой. Шьем мы обметочным швом, для того что бы края нашей игрушки не </a:t>
            </a:r>
            <a:r>
              <a:rPr lang="ru-RU" sz="2500" b="1" dirty="0" err="1">
                <a:latin typeface="Times New Roman" pitchFamily="18" charset="0"/>
                <a:cs typeface="Times New Roman" pitchFamily="18" charset="0"/>
              </a:rPr>
              <a:t>махрились</a:t>
            </a:r>
            <a:endParaRPr lang="ru-RU" sz="2500" b="1" dirty="0">
              <a:latin typeface="Times New Roman" pitchFamily="18" charset="0"/>
              <a:cs typeface="Times New Roman" pitchFamily="18" charset="0"/>
            </a:endParaRPr>
          </a:p>
          <a:p>
            <a:pPr lvl="0">
              <a:lnSpc>
                <a:spcPct val="120000"/>
              </a:lnSpc>
            </a:pPr>
            <a:r>
              <a:rPr lang="ru-RU" sz="2500" b="1" dirty="0">
                <a:latin typeface="Times New Roman" pitchFamily="18" charset="0"/>
                <a:cs typeface="Times New Roman" pitchFamily="18" charset="0"/>
              </a:rPr>
              <a:t>- Нам нужно прошить всю игрушку по ее контуру, но оставить не большое место, для того что бы мы могли нашу игрушку наполнить наполнителем, для того что бы она стала объемной</a:t>
            </a:r>
          </a:p>
          <a:p>
            <a:pPr lvl="0">
              <a:lnSpc>
                <a:spcPct val="120000"/>
              </a:lnSpc>
            </a:pPr>
            <a:r>
              <a:rPr lang="ru-RU" sz="2500" b="1" dirty="0">
                <a:latin typeface="Times New Roman" pitchFamily="18" charset="0"/>
                <a:cs typeface="Times New Roman" pitchFamily="18" charset="0"/>
              </a:rPr>
              <a:t>- И после мы дошиваем нашу игрушку, делаем обязательно на конце узелок (на иголку наматываем три петельки из нитки и затягиваем ее.  И наша игрушка готова</a:t>
            </a:r>
          </a:p>
          <a:p>
            <a:pPr>
              <a:lnSpc>
                <a:spcPct val="120000"/>
              </a:lnSpc>
            </a:pPr>
            <a:endParaRPr lang="ru-RU" sz="2500" b="1" dirty="0">
              <a:solidFill>
                <a:srgbClr val="FF0000"/>
              </a:solidFill>
              <a:latin typeface="Times New Roman" pitchFamily="18" charset="0"/>
              <a:cs typeface="Times New Roman" pitchFamily="18" charset="0"/>
            </a:endParaRPr>
          </a:p>
          <a:p>
            <a:pPr lvl="0">
              <a:lnSpc>
                <a:spcPct val="120000"/>
              </a:lnSpc>
            </a:pPr>
            <a:endParaRPr lang="ru-RU" b="1" dirty="0">
              <a:solidFill>
                <a:srgbClr val="FF0000"/>
              </a:solidFill>
              <a:latin typeface="Times New Roman" pitchFamily="18" charset="0"/>
              <a:cs typeface="Times New Roman" pitchFamily="18" charset="0"/>
            </a:endParaRPr>
          </a:p>
          <a:p>
            <a:endParaRPr lang="ru-RU" dirty="0"/>
          </a:p>
        </p:txBody>
      </p:sp>
      <p:pic>
        <p:nvPicPr>
          <p:cNvPr id="5" name="Google Shape;150;p20" descr="E:\Алёна\учёба\Мягкая игрушка\myagkie_igrushki_3.jpg.png"/>
          <p:cNvPicPr preferRelativeResize="0"/>
          <p:nvPr/>
        </p:nvPicPr>
        <p:blipFill rotWithShape="1">
          <a:blip r:embed="rId2">
            <a:alphaModFix/>
          </a:blip>
          <a:srcRect/>
          <a:stretch/>
        </p:blipFill>
        <p:spPr>
          <a:xfrm>
            <a:off x="4494362" y="163902"/>
            <a:ext cx="1664093" cy="1829324"/>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p:spPr>
      </p:pic>
      <p:sp>
        <p:nvSpPr>
          <p:cNvPr id="7" name="Прямоугольник 6"/>
          <p:cNvSpPr/>
          <p:nvPr/>
        </p:nvSpPr>
        <p:spPr>
          <a:xfrm>
            <a:off x="6556076" y="163902"/>
            <a:ext cx="4632384" cy="1815882"/>
          </a:xfrm>
          <a:prstGeom prst="rect">
            <a:avLst/>
          </a:prstGeom>
        </p:spPr>
        <p:txBody>
          <a:bodyPr wrap="square">
            <a:spAutoFit/>
          </a:bodyPr>
          <a:lstStyle/>
          <a:p>
            <a:pPr lvl="0"/>
            <a:r>
              <a:rPr lang="ru-RU" sz="1600" b="1" dirty="0">
                <a:latin typeface="Times New Roman" pitchFamily="18" charset="0"/>
                <a:ea typeface="Calibri"/>
                <a:cs typeface="Times New Roman" pitchFamily="18" charset="0"/>
                <a:sym typeface="Calibri"/>
              </a:rPr>
              <a:t>Самая поздняя игрушка по времени возникновения – это, конечно же, мягкая. Она шилась заботливой мамой из разноцветных лоскутков, набивалась ватой и тканью. Впервые ее появление отмечено в 19 веке, а в 20 началось массовое производство, и возник бум на плюшевых медвежат</a:t>
            </a:r>
            <a:endParaRPr lang="ru-RU" sz="1600" b="1" dirty="0">
              <a:latin typeface="Calibri"/>
              <a:ea typeface="Calibri"/>
              <a:cs typeface="Calibri"/>
              <a:sym typeface="Calibri"/>
            </a:endParaRPr>
          </a:p>
        </p:txBody>
      </p:sp>
    </p:spTree>
    <p:extLst>
      <p:ext uri="{BB962C8B-B14F-4D97-AF65-F5344CB8AC3E}">
        <p14:creationId xmlns:p14="http://schemas.microsoft.com/office/powerpoint/2010/main" val="297432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A41A7D-09FC-43DB-9BEB-B391AAFAD223}"/>
              </a:ext>
            </a:extLst>
          </p:cNvPr>
          <p:cNvSpPr>
            <a:spLocks noGrp="1"/>
          </p:cNvSpPr>
          <p:nvPr>
            <p:ph type="title"/>
          </p:nvPr>
        </p:nvSpPr>
        <p:spPr>
          <a:xfrm>
            <a:off x="189781" y="138022"/>
            <a:ext cx="3554083" cy="1932317"/>
          </a:xfrm>
        </p:spPr>
        <p:txBody>
          <a:bodyPr>
            <a:normAutofit fontScale="90000"/>
          </a:bodyPr>
          <a:lstStyle/>
          <a:p>
            <a:pPr algn="ctr"/>
            <a:r>
              <a:rPr lang="ru-RU" sz="2400" dirty="0">
                <a:effectLst/>
                <a:latin typeface="Times New Roman" pitchFamily="18" charset="0"/>
                <a:cs typeface="Times New Roman" pitchFamily="18" charset="0"/>
              </a:rPr>
              <a:t>Беседа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«правила безопасной работы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с инструментами</a:t>
            </a:r>
            <a:r>
              <a:rPr lang="ru-RU" sz="2400" dirty="0">
                <a:effectLst/>
              </a:rPr>
              <a:t>»</a:t>
            </a:r>
            <a:br>
              <a:rPr lang="ru-RU" sz="2400" dirty="0">
                <a:effectLst/>
              </a:rPr>
            </a:br>
            <a:br>
              <a:rPr lang="ru-RU" sz="2400" b="1" dirty="0"/>
            </a:br>
            <a:endParaRPr lang="ru-RU" sz="2400" b="1" dirty="0"/>
          </a:p>
        </p:txBody>
      </p:sp>
      <p:sp>
        <p:nvSpPr>
          <p:cNvPr id="4" name="Текст 3">
            <a:extLst>
              <a:ext uri="{FF2B5EF4-FFF2-40B4-BE49-F238E27FC236}">
                <a16:creationId xmlns:a16="http://schemas.microsoft.com/office/drawing/2014/main" id="{15BEF118-5738-46B3-9135-150868184D0A}"/>
              </a:ext>
            </a:extLst>
          </p:cNvPr>
          <p:cNvSpPr>
            <a:spLocks noGrp="1"/>
          </p:cNvSpPr>
          <p:nvPr>
            <p:ph type="body" idx="2"/>
          </p:nvPr>
        </p:nvSpPr>
        <p:spPr>
          <a:xfrm>
            <a:off x="146649" y="2656936"/>
            <a:ext cx="3907766" cy="3140015"/>
          </a:xfrm>
        </p:spPr>
        <p:txBody>
          <a:bodyPr>
            <a:noAutofit/>
          </a:bodyPr>
          <a:lstStyle/>
          <a:p>
            <a:pPr marL="0" lvl="0">
              <a:buClr>
                <a:srgbClr val="FFFF00"/>
              </a:buClr>
              <a:buSzPts val="2800"/>
            </a:pPr>
            <a:r>
              <a:rPr lang="ru-RU" sz="2000" b="1" u="sng" dirty="0">
                <a:latin typeface="Times New Roman" pitchFamily="18" charset="0"/>
                <a:ea typeface="Calibri"/>
                <a:cs typeface="Times New Roman" pitchFamily="18" charset="0"/>
                <a:sym typeface="Calibri"/>
              </a:rPr>
              <a:t>Цель:</a:t>
            </a:r>
            <a:r>
              <a:rPr lang="ru-RU" sz="2000" dirty="0">
                <a:latin typeface="Times New Roman" pitchFamily="18" charset="0"/>
                <a:ea typeface="Calibri"/>
                <a:cs typeface="Times New Roman" pitchFamily="18" charset="0"/>
                <a:sym typeface="Calibri"/>
              </a:rPr>
              <a:t> </a:t>
            </a:r>
            <a:r>
              <a:rPr lang="ru-RU" sz="2000" dirty="0">
                <a:latin typeface="Times New Roman" pitchFamily="18" charset="0"/>
                <a:cs typeface="Times New Roman" pitchFamily="18" charset="0"/>
              </a:rPr>
              <a:t>обобщить представления у детей об опасных предметах окружающего их мира</a:t>
            </a:r>
          </a:p>
          <a:p>
            <a:pPr marL="0" lvl="0">
              <a:buClr>
                <a:srgbClr val="FFFF00"/>
              </a:buClr>
              <a:buSzPts val="2800"/>
            </a:pPr>
            <a:endParaRPr lang="ru-RU" sz="2000" dirty="0">
              <a:latin typeface="Times New Roman" pitchFamily="18" charset="0"/>
              <a:cs typeface="Times New Roman" pitchFamily="18" charset="0"/>
              <a:sym typeface="Arial"/>
            </a:endParaRPr>
          </a:p>
          <a:p>
            <a:pPr marL="0" lvl="0">
              <a:buClr>
                <a:srgbClr val="FFFF00"/>
              </a:buClr>
              <a:buSzPts val="2800"/>
            </a:pPr>
            <a:r>
              <a:rPr lang="ru-RU" sz="2000" b="1" u="sng" dirty="0">
                <a:latin typeface="Times New Roman" pitchFamily="18" charset="0"/>
                <a:ea typeface="Calibri"/>
                <a:cs typeface="Times New Roman" pitchFamily="18" charset="0"/>
                <a:sym typeface="Calibri"/>
              </a:rPr>
              <a:t>Задачи:</a:t>
            </a:r>
          </a:p>
          <a:p>
            <a:pPr>
              <a:buClr>
                <a:srgbClr val="FFFF00"/>
              </a:buClr>
              <a:buSzPts val="2800"/>
            </a:pPr>
            <a:r>
              <a:rPr lang="ru-RU" sz="2000" dirty="0">
                <a:latin typeface="Times New Roman" pitchFamily="18" charset="0"/>
                <a:cs typeface="Times New Roman" pitchFamily="18" charset="0"/>
              </a:rPr>
              <a:t>Ознакомление и закрепление правил безопасности работы с иглой и с ножницами</a:t>
            </a:r>
            <a:endParaRPr lang="ru-RU" sz="2000" dirty="0">
              <a:latin typeface="Times New Roman" pitchFamily="18" charset="0"/>
              <a:cs typeface="Times New Roman" pitchFamily="18" charset="0"/>
              <a:sym typeface="Arial"/>
            </a:endParaRPr>
          </a:p>
        </p:txBody>
      </p:sp>
      <p:sp>
        <p:nvSpPr>
          <p:cNvPr id="3" name="Объект 2"/>
          <p:cNvSpPr>
            <a:spLocks noGrp="1"/>
          </p:cNvSpPr>
          <p:nvPr>
            <p:ph sz="half" idx="1"/>
          </p:nvPr>
        </p:nvSpPr>
        <p:spPr>
          <a:xfrm>
            <a:off x="4485735" y="2133601"/>
            <a:ext cx="7020943" cy="3992563"/>
          </a:xfrm>
        </p:spPr>
        <p:txBody>
          <a:bodyPr/>
          <a:lstStyle/>
          <a:p>
            <a:pPr marL="82296" indent="0">
              <a:buNone/>
            </a:pPr>
            <a:endParaRPr lang="ru-RU" dirty="0"/>
          </a:p>
          <a:p>
            <a:pPr marL="82296" indent="0">
              <a:buNone/>
            </a:pPr>
            <a:endParaRPr lang="ru-RU" dirty="0"/>
          </a:p>
          <a:p>
            <a:pPr marL="82296" indent="0">
              <a:buNone/>
            </a:pPr>
            <a:endParaRPr lang="ru-RU" dirty="0"/>
          </a:p>
          <a:p>
            <a:pPr marL="82296" indent="0">
              <a:buNone/>
            </a:pPr>
            <a:endParaRPr lang="ru-RU" dirty="0"/>
          </a:p>
          <a:p>
            <a:pPr marL="82296" indent="0">
              <a:buNone/>
            </a:pPr>
            <a:endParaRPr lang="ru-RU" dirty="0"/>
          </a:p>
        </p:txBody>
      </p:sp>
      <p:pic>
        <p:nvPicPr>
          <p:cNvPr id="1026" name="Picture 2" descr="E:\Все по профессии Дизайнер мягкой игрушки\Проект Мягкая игрушка\Приложение\Приложение 6\правила безопасности с иглой.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651" y="379562"/>
            <a:ext cx="4140679" cy="31055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Все по профессии Дизайнер мягкой игрушки\Проект Мягкая игрушка\Приложение\Приложение 6\техника безопасности при работе с ножницам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546" y="3485071"/>
            <a:ext cx="4106262" cy="316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1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71FC34-FF14-4346-BF9B-AFE9148E8D2E}"/>
              </a:ext>
            </a:extLst>
          </p:cNvPr>
          <p:cNvSpPr>
            <a:spLocks noGrp="1"/>
          </p:cNvSpPr>
          <p:nvPr>
            <p:ph type="title"/>
          </p:nvPr>
        </p:nvSpPr>
        <p:spPr>
          <a:xfrm>
            <a:off x="0" y="77638"/>
            <a:ext cx="3985403" cy="1138688"/>
          </a:xfrm>
        </p:spPr>
        <p:txBody>
          <a:bodyPr>
            <a:normAutofit fontScale="90000"/>
          </a:bodyPr>
          <a:lstStyle/>
          <a:p>
            <a:pPr algn="ctr"/>
            <a:r>
              <a:rPr lang="ru-RU" sz="2400" dirty="0">
                <a:effectLst/>
                <a:latin typeface="Times New Roman" pitchFamily="18" charset="0"/>
                <a:cs typeface="Times New Roman" pitchFamily="18" charset="0"/>
              </a:rPr>
              <a:t>Занятие, знакомство</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 с профессией </a:t>
            </a:r>
            <a:br>
              <a:rPr lang="ru-RU" sz="2400" dirty="0">
                <a:effectLst/>
              </a:rPr>
            </a:br>
            <a:r>
              <a:rPr lang="ru-RU" sz="2400" dirty="0">
                <a:effectLst/>
                <a:latin typeface="Times New Roman" pitchFamily="18" charset="0"/>
                <a:cs typeface="Times New Roman" pitchFamily="18" charset="0"/>
              </a:rPr>
              <a:t>«</a:t>
            </a:r>
            <a:r>
              <a:rPr lang="ru-RU" sz="1800" dirty="0">
                <a:effectLst/>
                <a:latin typeface="Times New Roman" pitchFamily="18" charset="0"/>
                <a:cs typeface="Times New Roman" pitchFamily="18" charset="0"/>
              </a:rPr>
              <a:t>дизайнер мягкой игрушки</a:t>
            </a:r>
            <a:r>
              <a:rPr lang="ru-RU" sz="2400" dirty="0">
                <a:effectLst/>
                <a:latin typeface="Times New Roman" pitchFamily="18" charset="0"/>
                <a:cs typeface="Times New Roman" pitchFamily="18" charset="0"/>
              </a:rPr>
              <a:t>» </a:t>
            </a:r>
            <a:br>
              <a:rPr lang="ru-RU" sz="2400" b="1" dirty="0"/>
            </a:br>
            <a:endParaRPr lang="ru-RU" sz="2400" dirty="0"/>
          </a:p>
        </p:txBody>
      </p:sp>
      <p:sp>
        <p:nvSpPr>
          <p:cNvPr id="4" name="Текст 3">
            <a:extLst>
              <a:ext uri="{FF2B5EF4-FFF2-40B4-BE49-F238E27FC236}">
                <a16:creationId xmlns:a16="http://schemas.microsoft.com/office/drawing/2014/main" id="{AC55A195-A147-4953-8B32-86020025E106}"/>
              </a:ext>
            </a:extLst>
          </p:cNvPr>
          <p:cNvSpPr>
            <a:spLocks noGrp="1"/>
          </p:cNvSpPr>
          <p:nvPr>
            <p:ph type="body" idx="2"/>
          </p:nvPr>
        </p:nvSpPr>
        <p:spPr>
          <a:xfrm>
            <a:off x="120770" y="1061049"/>
            <a:ext cx="3985238" cy="5796952"/>
          </a:xfrm>
        </p:spPr>
        <p:txBody>
          <a:bodyPr>
            <a:noAutofit/>
          </a:bodyPr>
          <a:lstStyle/>
          <a:p>
            <a:r>
              <a:rPr lang="ru-RU" sz="1600" dirty="0">
                <a:latin typeface="Times New Roman" pitchFamily="18" charset="0"/>
                <a:cs typeface="Times New Roman" pitchFamily="18" charset="0"/>
              </a:rPr>
              <a:t>Представителем родительской общественности </a:t>
            </a:r>
            <a:r>
              <a:rPr lang="ru-RU" sz="1600" dirty="0" err="1">
                <a:latin typeface="Times New Roman" pitchFamily="18" charset="0"/>
                <a:cs typeface="Times New Roman" pitchFamily="18" charset="0"/>
              </a:rPr>
              <a:t>Дересковой</a:t>
            </a:r>
            <a:r>
              <a:rPr lang="ru-RU" sz="1600" dirty="0">
                <a:latin typeface="Times New Roman" pitchFamily="18" charset="0"/>
                <a:cs typeface="Times New Roman" pitchFamily="18" charset="0"/>
              </a:rPr>
              <a:t> Еленой Сергеевной (дизайнер мягкой игрушки) была проведена беседа на тему: Поговорим о профессии «Дизайнер мягкой игрушки», в рамках реализации ранней профориентации дошкольников.</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 ходе беседы Елена Сергеевна  рассказала детям о своей профессии «Дизайнер мягкой игрушки». Подробно рассказала о том,  как вязать игрушки и набивать их </a:t>
            </a:r>
            <a:r>
              <a:rPr lang="ru-RU" sz="1600" dirty="0" err="1">
                <a:latin typeface="Times New Roman" pitchFamily="18" charset="0"/>
                <a:cs typeface="Times New Roman" pitchFamily="18" charset="0"/>
              </a:rPr>
              <a:t>холофайбером</a:t>
            </a:r>
            <a:r>
              <a:rPr lang="ru-RU" sz="1600" dirty="0">
                <a:latin typeface="Times New Roman" pitchFamily="18" charset="0"/>
                <a:cs typeface="Times New Roman" pitchFamily="18" charset="0"/>
              </a:rPr>
              <a:t>. Показала ребятам все свои инструменты, которые необходимы для работы. Провела мастер - класс по вязанию мягкой игрушки с каждым ребенком. Показала, как устанавливаются глазки, носик и ротик и ребята попробовали самостоятельно установить глазки.  И в конце занятия ребята смогли рассмотреть все принесенные готовые игрушки.  Дети получили большие впечатления о данной профессии.</a:t>
            </a:r>
          </a:p>
          <a:p>
            <a:endParaRPr lang="ru-RU" sz="1800" b="1" dirty="0"/>
          </a:p>
          <a:p>
            <a:endParaRPr lang="ru-RU" sz="1800" b="1" dirty="0"/>
          </a:p>
        </p:txBody>
      </p:sp>
      <p:pic>
        <p:nvPicPr>
          <p:cNvPr id="2050" name="Picture 2" descr="E:\Все по профессии Дизайнер мягкой игрушки\Проект Мягкая игрушка\Приложение\Фото и видео к Приложению 7\20230414_095609 — копия.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9346" y="202223"/>
            <a:ext cx="5055577" cy="30333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Все по профессии Дизайнер мягкой игрушки\Проект Мягкая игрушка\Приложение\Фото и видео к Приложению 7\20230414_101824.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046766" y="3472956"/>
            <a:ext cx="3622117" cy="29033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Все по профессии Дизайнер мягкой игрушки\Проект Мягкая игрушка\Приложение\Фото и видео к Приложению 7\20230414_0957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468" y="3472956"/>
            <a:ext cx="3493699" cy="289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8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6778"/>
            <a:ext cx="4356339" cy="1361856"/>
          </a:xfrm>
        </p:spPr>
        <p:txBody>
          <a:bodyPr>
            <a:noAutofit/>
          </a:bodyPr>
          <a:lstStyle/>
          <a:p>
            <a:pPr algn="ctr"/>
            <a:r>
              <a:rPr lang="ru-RU" sz="2400" dirty="0">
                <a:effectLst/>
                <a:latin typeface="Times New Roman" pitchFamily="18" charset="0"/>
                <a:cs typeface="Times New Roman" pitchFamily="18" charset="0"/>
              </a:rPr>
              <a:t>Сюжетно – ролевая игра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«Магазин детских игрушек»</a:t>
            </a:r>
            <a:endParaRPr lang="ru-RU" sz="2400" dirty="0">
              <a:latin typeface="Times New Roman" pitchFamily="18" charset="0"/>
              <a:cs typeface="Times New Roman" pitchFamily="18" charset="0"/>
            </a:endParaRPr>
          </a:p>
        </p:txBody>
      </p:sp>
      <p:sp>
        <p:nvSpPr>
          <p:cNvPr id="3" name="Текст 2"/>
          <p:cNvSpPr>
            <a:spLocks noGrp="1"/>
          </p:cNvSpPr>
          <p:nvPr>
            <p:ph type="body" idx="2"/>
          </p:nvPr>
        </p:nvSpPr>
        <p:spPr>
          <a:xfrm>
            <a:off x="431321" y="1966823"/>
            <a:ext cx="3881887" cy="4658263"/>
          </a:xfrm>
        </p:spPr>
        <p:txBody>
          <a:bodyPr>
            <a:normAutofit fontScale="85000" lnSpcReduction="20000"/>
          </a:bodyPr>
          <a:lstStyle/>
          <a:p>
            <a:r>
              <a:rPr lang="ru-RU" sz="1900" b="1" u="sng" dirty="0">
                <a:latin typeface="Times New Roman" pitchFamily="18" charset="0"/>
                <a:cs typeface="Times New Roman" pitchFamily="18" charset="0"/>
              </a:rPr>
              <a:t>Цель</a:t>
            </a:r>
            <a:r>
              <a:rPr lang="ru-RU" sz="1900" u="sng" dirty="0">
                <a:latin typeface="Times New Roman" pitchFamily="18" charset="0"/>
                <a:cs typeface="Times New Roman" pitchFamily="18" charset="0"/>
              </a:rPr>
              <a:t>.</a:t>
            </a:r>
            <a:r>
              <a:rPr lang="ru-RU" sz="1900" dirty="0">
                <a:latin typeface="Times New Roman" pitchFamily="18" charset="0"/>
                <a:cs typeface="Times New Roman" pitchFamily="18" charset="0"/>
              </a:rPr>
              <a:t> </a:t>
            </a:r>
          </a:p>
          <a:p>
            <a:r>
              <a:rPr lang="ru-RU" sz="2100" dirty="0">
                <a:latin typeface="Times New Roman" pitchFamily="18" charset="0"/>
                <a:cs typeface="Times New Roman" pitchFamily="18" charset="0"/>
              </a:rPr>
              <a:t>Формировать ролевые взаимоотношения продавца и покупателя, взаимоотношения с детьми, развивать творческие способности детей через сюжетную игру</a:t>
            </a:r>
          </a:p>
          <a:p>
            <a:r>
              <a:rPr lang="ru-RU" sz="2100" b="1" u="sng" dirty="0">
                <a:latin typeface="Times New Roman" pitchFamily="18" charset="0"/>
                <a:cs typeface="Times New Roman" pitchFamily="18" charset="0"/>
              </a:rPr>
              <a:t>Задачи:</a:t>
            </a:r>
            <a:endParaRPr lang="ru-RU" sz="2100" u="sng" dirty="0">
              <a:latin typeface="Times New Roman" pitchFamily="18" charset="0"/>
              <a:cs typeface="Times New Roman" pitchFamily="18" charset="0"/>
            </a:endParaRPr>
          </a:p>
          <a:p>
            <a:r>
              <a:rPr lang="ru-RU" sz="2100" b="1" dirty="0">
                <a:latin typeface="Times New Roman" pitchFamily="18" charset="0"/>
                <a:cs typeface="Times New Roman" pitchFamily="18" charset="0"/>
              </a:rPr>
              <a:t>-</a:t>
            </a:r>
            <a:r>
              <a:rPr lang="ru-RU" sz="2100" dirty="0">
                <a:latin typeface="Times New Roman" pitchFamily="18" charset="0"/>
                <a:cs typeface="Times New Roman" pitchFamily="18" charset="0"/>
              </a:rPr>
              <a:t>Расширять знания детей о труде продавца;</a:t>
            </a:r>
          </a:p>
          <a:p>
            <a:r>
              <a:rPr lang="ru-RU" sz="2100" dirty="0">
                <a:latin typeface="Times New Roman" pitchFamily="18" charset="0"/>
                <a:cs typeface="Times New Roman" pitchFamily="18" charset="0"/>
              </a:rPr>
              <a:t>-Учить детей словесно обозначать тему игры, свою роль, роль других детей, выполняемые действия;</a:t>
            </a:r>
          </a:p>
          <a:p>
            <a:r>
              <a:rPr lang="ru-RU" sz="2100" dirty="0">
                <a:latin typeface="Times New Roman" pitchFamily="18" charset="0"/>
                <a:cs typeface="Times New Roman" pitchFamily="18" charset="0"/>
              </a:rPr>
              <a:t>- Приучать детей распределять роли и действовать согласно  принятой на себя роли, развивать сюжет;</a:t>
            </a:r>
          </a:p>
          <a:p>
            <a:r>
              <a:rPr lang="ru-RU" sz="2100" dirty="0">
                <a:latin typeface="Times New Roman" pitchFamily="18" charset="0"/>
                <a:cs typeface="Times New Roman" pitchFamily="18" charset="0"/>
              </a:rPr>
              <a:t>- Подводить детей к самостоятельному созданию игровых замыслов;</a:t>
            </a:r>
          </a:p>
          <a:p>
            <a:r>
              <a:rPr lang="ru-RU" sz="2100" dirty="0">
                <a:latin typeface="Times New Roman" pitchFamily="18" charset="0"/>
                <a:cs typeface="Times New Roman" pitchFamily="18" charset="0"/>
              </a:rPr>
              <a:t>- Обогащать словарный запас</a:t>
            </a:r>
          </a:p>
          <a:p>
            <a:endParaRPr lang="ru-RU" dirty="0"/>
          </a:p>
        </p:txBody>
      </p:sp>
      <p:pic>
        <p:nvPicPr>
          <p:cNvPr id="1026" name="Picture 2" descr="E:\Все по профессии Дизайнер мягкой игрушки\Проект Мягкая игрушка\Приложение\Приложение 17 Фото игры «Магазин детских игрушек»\5idR0Q3diO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10022" y="776377"/>
            <a:ext cx="6935638" cy="520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0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71FC34-FF14-4346-BF9B-AFE9148E8D2E}"/>
              </a:ext>
            </a:extLst>
          </p:cNvPr>
          <p:cNvSpPr>
            <a:spLocks noGrp="1"/>
          </p:cNvSpPr>
          <p:nvPr>
            <p:ph type="title"/>
          </p:nvPr>
        </p:nvSpPr>
        <p:spPr>
          <a:xfrm>
            <a:off x="0" y="0"/>
            <a:ext cx="3804249" cy="1232414"/>
          </a:xfrm>
        </p:spPr>
        <p:txBody>
          <a:bodyPr>
            <a:normAutofit/>
          </a:bodyPr>
          <a:lstStyle/>
          <a:p>
            <a:pPr algn="ctr"/>
            <a:r>
              <a:rPr lang="ru-RU" sz="2400" dirty="0">
                <a:effectLst/>
                <a:latin typeface="Times New Roman" pitchFamily="18" charset="0"/>
                <a:cs typeface="Times New Roman" pitchFamily="18" charset="0"/>
              </a:rPr>
              <a:t>Мастер класс,</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 для детей 3 и 6 группы</a:t>
            </a:r>
            <a:endParaRPr lang="ru-RU" sz="2400" dirty="0">
              <a:latin typeface="Times New Roman" pitchFamily="18" charset="0"/>
              <a:cs typeface="Times New Roman" pitchFamily="18" charset="0"/>
            </a:endParaRPr>
          </a:p>
        </p:txBody>
      </p:sp>
      <p:sp>
        <p:nvSpPr>
          <p:cNvPr id="4" name="Текст 3">
            <a:extLst>
              <a:ext uri="{FF2B5EF4-FFF2-40B4-BE49-F238E27FC236}">
                <a16:creationId xmlns:a16="http://schemas.microsoft.com/office/drawing/2014/main" id="{AC55A195-A147-4953-8B32-86020025E106}"/>
              </a:ext>
            </a:extLst>
          </p:cNvPr>
          <p:cNvSpPr>
            <a:spLocks noGrp="1"/>
          </p:cNvSpPr>
          <p:nvPr>
            <p:ph type="body" idx="2"/>
          </p:nvPr>
        </p:nvSpPr>
        <p:spPr>
          <a:xfrm>
            <a:off x="181155" y="1233577"/>
            <a:ext cx="3545456" cy="5624423"/>
          </a:xfrm>
        </p:spPr>
        <p:txBody>
          <a:bodyPr>
            <a:noAutofit/>
          </a:bodyPr>
          <a:lstStyle/>
          <a:p>
            <a:r>
              <a:rPr lang="ru-RU" sz="1800" b="1" u="sng" dirty="0">
                <a:latin typeface="Times New Roman" pitchFamily="18" charset="0"/>
                <a:ea typeface="Calibri"/>
                <a:cs typeface="Times New Roman" pitchFamily="18" charset="0"/>
                <a:sym typeface="Calibri"/>
              </a:rPr>
              <a:t>Цель: </a:t>
            </a:r>
            <a:r>
              <a:rPr lang="ru-RU" sz="1800" dirty="0">
                <a:latin typeface="Times New Roman" pitchFamily="18" charset="0"/>
                <a:cs typeface="Times New Roman" pitchFamily="18" charset="0"/>
                <a:sym typeface="Calibri"/>
              </a:rPr>
              <a:t>с</a:t>
            </a:r>
            <a:r>
              <a:rPr lang="ru-RU" sz="1800" dirty="0">
                <a:latin typeface="Times New Roman" pitchFamily="18" charset="0"/>
                <a:cs typeface="Times New Roman" pitchFamily="18" charset="0"/>
              </a:rPr>
              <a:t>оздание условий для формирования инициативы и самостоятельности у детей</a:t>
            </a:r>
          </a:p>
          <a:p>
            <a:pPr marL="0" lvl="0">
              <a:buClr>
                <a:srgbClr val="FFFF00"/>
              </a:buClr>
              <a:buSzPts val="2800"/>
            </a:pPr>
            <a:r>
              <a:rPr lang="ru-RU" sz="1800" b="1" u="sng" dirty="0">
                <a:latin typeface="Times New Roman" pitchFamily="18" charset="0"/>
                <a:ea typeface="Calibri"/>
                <a:cs typeface="Times New Roman" pitchFamily="18" charset="0"/>
                <a:sym typeface="Calibri"/>
              </a:rPr>
              <a:t>Задачи:</a:t>
            </a:r>
          </a:p>
          <a:p>
            <a:r>
              <a:rPr lang="ru-RU" sz="1800" dirty="0">
                <a:latin typeface="Times New Roman" pitchFamily="18" charset="0"/>
                <a:cs typeface="Times New Roman" pitchFamily="18" charset="0"/>
              </a:rPr>
              <a:t>- развивать коммуникативную и социальную компетентность детей;</a:t>
            </a:r>
          </a:p>
          <a:p>
            <a:r>
              <a:rPr lang="ru-RU" sz="1800" dirty="0">
                <a:latin typeface="Times New Roman" pitchFamily="18" charset="0"/>
                <a:cs typeface="Times New Roman" pitchFamily="18" charset="0"/>
              </a:rPr>
              <a:t>-формировать разные способы взаимодействия ребенка с окружающими людьми;</a:t>
            </a:r>
          </a:p>
          <a:p>
            <a:r>
              <a:rPr lang="ru-RU" sz="1800" dirty="0">
                <a:latin typeface="Times New Roman" pitchFamily="18" charset="0"/>
                <a:cs typeface="Times New Roman" pitchFamily="18" charset="0"/>
              </a:rPr>
              <a:t>-формировать навыки работы в группе, способность брать на себя ответственность, желание вступать в контакт с окружающими;</a:t>
            </a:r>
          </a:p>
          <a:p>
            <a:r>
              <a:rPr lang="ru-RU" sz="1800" dirty="0">
                <a:latin typeface="Times New Roman" pitchFamily="18" charset="0"/>
                <a:cs typeface="Times New Roman" pitchFamily="18" charset="0"/>
              </a:rPr>
              <a:t>-формировать умение организовать общение, включающее умение слушать собеседника, умение эмоционально сопереживать</a:t>
            </a:r>
            <a:endParaRPr lang="ru-RU" sz="1800" b="1" u="sng" dirty="0">
              <a:latin typeface="Times New Roman" pitchFamily="18" charset="0"/>
              <a:ea typeface="Calibri"/>
              <a:cs typeface="Times New Roman" pitchFamily="18" charset="0"/>
              <a:sym typeface="Calibri"/>
            </a:endParaRPr>
          </a:p>
        </p:txBody>
      </p:sp>
      <p:pic>
        <p:nvPicPr>
          <p:cNvPr id="7" name="Picture 2" descr="E:\Все по профессии Дизайнер мягкой игрушки\ФОТО С МАСТЕР КЛАСС ДРУГИХ ГРУППП\BVqhCI3r4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590" y="267420"/>
            <a:ext cx="3916667" cy="28208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Все по профессии Дизайнер мягкой игрушки\ФОТО С МАСТЕР КЛАСС ДРУГИХ ГРУППП\_08U7VlPyU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2202" y="267420"/>
            <a:ext cx="4093726" cy="2820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Все по профессии Дизайнер мягкой игрушки\ФОТО С МАСТЕР КЛАСС ДРУГИХ ГРУППП\DnAw8lyEYf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590" y="3477465"/>
            <a:ext cx="2536167" cy="30972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Все по профессии Дизайнер мягкой игрушки\ФОТО С МАСТЕР КЛАСС ДРУГИХ ГРУППП\FtshLfHEoJI.jpg"/>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bwMode="auto">
          <a:xfrm>
            <a:off x="6708535" y="3477465"/>
            <a:ext cx="2167334" cy="30972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Все по профессии Дизайнер мягкой игрушки\ФОТО С МАСТЕР КЛАСС ДРУГИХ ГРУППП\hUY4hbPEVq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770" y="3477465"/>
            <a:ext cx="2449902" cy="309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74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71FC34-FF14-4346-BF9B-AFE9148E8D2E}"/>
              </a:ext>
            </a:extLst>
          </p:cNvPr>
          <p:cNvSpPr>
            <a:spLocks noGrp="1"/>
          </p:cNvSpPr>
          <p:nvPr>
            <p:ph type="title"/>
          </p:nvPr>
        </p:nvSpPr>
        <p:spPr>
          <a:xfrm>
            <a:off x="155275" y="173692"/>
            <a:ext cx="11291978" cy="1853516"/>
          </a:xfrm>
        </p:spPr>
        <p:txBody>
          <a:bodyPr>
            <a:normAutofit/>
          </a:bodyPr>
          <a:lstStyle/>
          <a:p>
            <a:pPr algn="ctr"/>
            <a:r>
              <a:rPr lang="en-US" sz="4000" u="sng" cap="none"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III </a:t>
            </a:r>
            <a:r>
              <a:rPr lang="ru-RU" sz="4000" u="sng" cap="none"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этап заключительный</a:t>
            </a:r>
            <a:br>
              <a:rPr lang="ru-RU" sz="4000" u="sng" cap="none"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br>
            <a:r>
              <a:rPr lang="ru-RU" sz="4000" u="sng" cap="none"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br>
              <a:rPr lang="ru-RU" sz="4000" cap="none" dirty="0">
                <a:effectLst>
                  <a:outerShdw blurRad="38100" dist="38100" dir="2700000" algn="tl">
                    <a:srgbClr val="000000">
                      <a:alpha val="43137"/>
                    </a:srgbClr>
                  </a:outerShdw>
                </a:effectLst>
                <a:ea typeface="Times New Roman" pitchFamily="18" charset="0"/>
                <a:cs typeface="Arial" pitchFamily="34" charset="0"/>
              </a:rPr>
            </a:br>
            <a:r>
              <a:rPr lang="ru-RU" sz="3200" dirty="0">
                <a:effectLst/>
                <a:latin typeface="Times New Roman" pitchFamily="18" charset="0"/>
                <a:cs typeface="Times New Roman" pitchFamily="18" charset="0"/>
              </a:rPr>
              <a:t>Выставка </a:t>
            </a:r>
            <a:r>
              <a:rPr lang="ru-RU" sz="3200" dirty="0" err="1">
                <a:effectLst/>
                <a:latin typeface="Times New Roman" pitchFamily="18" charset="0"/>
                <a:cs typeface="Times New Roman" pitchFamily="18" charset="0"/>
              </a:rPr>
              <a:t>ГотовыХ</a:t>
            </a:r>
            <a:r>
              <a:rPr lang="ru-RU" sz="3200" dirty="0">
                <a:effectLst/>
                <a:latin typeface="Times New Roman" pitchFamily="18" charset="0"/>
                <a:cs typeface="Times New Roman" pitchFamily="18" charset="0"/>
              </a:rPr>
              <a:t> </a:t>
            </a:r>
            <a:r>
              <a:rPr lang="ru-RU" sz="3200" dirty="0" err="1">
                <a:effectLst/>
                <a:latin typeface="Times New Roman" pitchFamily="18" charset="0"/>
                <a:cs typeface="Times New Roman" pitchFamily="18" charset="0"/>
              </a:rPr>
              <a:t>сшитыХ</a:t>
            </a:r>
            <a:r>
              <a:rPr lang="ru-RU" sz="3200" dirty="0">
                <a:effectLst/>
                <a:latin typeface="Times New Roman" pitchFamily="18" charset="0"/>
                <a:cs typeface="Times New Roman" pitchFamily="18" charset="0"/>
              </a:rPr>
              <a:t> </a:t>
            </a:r>
            <a:r>
              <a:rPr lang="ru-RU" sz="3200" dirty="0" err="1">
                <a:effectLst/>
                <a:latin typeface="Times New Roman" pitchFamily="18" charset="0"/>
                <a:cs typeface="Times New Roman" pitchFamily="18" charset="0"/>
              </a:rPr>
              <a:t>игрушЕК</a:t>
            </a:r>
            <a:br>
              <a:rPr lang="ru-RU" sz="3200" dirty="0">
                <a:effectLst/>
                <a:latin typeface="Times New Roman" pitchFamily="18" charset="0"/>
                <a:cs typeface="Times New Roman" pitchFamily="18" charset="0"/>
              </a:rPr>
            </a:br>
            <a:br>
              <a:rPr lang="ru-RU" sz="3200" dirty="0">
                <a:effectLst/>
                <a:latin typeface="Times New Roman" pitchFamily="18" charset="0"/>
                <a:cs typeface="Times New Roman" pitchFamily="18" charset="0"/>
              </a:rPr>
            </a:br>
            <a:r>
              <a:rPr lang="ru-RU" dirty="0">
                <a:effectLst/>
                <a:latin typeface="Times New Roman" pitchFamily="18" charset="0"/>
                <a:cs typeface="Times New Roman" pitchFamily="18" charset="0"/>
              </a:rPr>
              <a:t>Цель: Демонстрация творческих способностей детей</a:t>
            </a:r>
            <a:br>
              <a:rPr lang="ru-RU" sz="3200" b="1"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5122" name="Picture 2" descr="E:\Все по профессии Дизайнер мягкой игрушки\LMnw0UBdqJ0.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462514" y="1975448"/>
            <a:ext cx="3441940" cy="318314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Все по профессии Дизайнер мягкой игрушки\FyuUV1U_v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41" y="1914078"/>
            <a:ext cx="3320481" cy="30532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Document\Desktop\i9VZFfzEtw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489" y="3449038"/>
            <a:ext cx="4468483" cy="303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74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71FC34-FF14-4346-BF9B-AFE9148E8D2E}"/>
              </a:ext>
            </a:extLst>
          </p:cNvPr>
          <p:cNvSpPr>
            <a:spLocks noGrp="1"/>
          </p:cNvSpPr>
          <p:nvPr>
            <p:ph type="title"/>
          </p:nvPr>
        </p:nvSpPr>
        <p:spPr>
          <a:xfrm>
            <a:off x="0" y="103519"/>
            <a:ext cx="5650301" cy="1483741"/>
          </a:xfrm>
        </p:spPr>
        <p:txBody>
          <a:bodyPr>
            <a:normAutofit/>
          </a:bodyPr>
          <a:lstStyle/>
          <a:p>
            <a:pPr algn="ctr"/>
            <a:r>
              <a:rPr lang="ru-RU" sz="2400" dirty="0">
                <a:effectLst/>
                <a:latin typeface="Times New Roman" pitchFamily="18" charset="0"/>
                <a:cs typeface="Times New Roman" pitchFamily="18" charset="0"/>
              </a:rPr>
              <a:t>Защита проекта</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«Дизайнер мягкой игрушки»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на Фестивале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«парад профессий»</a:t>
            </a:r>
            <a:endParaRPr lang="ru-RU" sz="2400" dirty="0">
              <a:latin typeface="Times New Roman" pitchFamily="18" charset="0"/>
              <a:cs typeface="Times New Roman" pitchFamily="18" charset="0"/>
            </a:endParaRPr>
          </a:p>
        </p:txBody>
      </p:sp>
      <p:sp>
        <p:nvSpPr>
          <p:cNvPr id="4" name="Текст 3">
            <a:extLst>
              <a:ext uri="{FF2B5EF4-FFF2-40B4-BE49-F238E27FC236}">
                <a16:creationId xmlns:a16="http://schemas.microsoft.com/office/drawing/2014/main" id="{AC55A195-A147-4953-8B32-86020025E106}"/>
              </a:ext>
            </a:extLst>
          </p:cNvPr>
          <p:cNvSpPr>
            <a:spLocks noGrp="1"/>
          </p:cNvSpPr>
          <p:nvPr>
            <p:ph type="body" idx="2"/>
          </p:nvPr>
        </p:nvSpPr>
        <p:spPr>
          <a:xfrm>
            <a:off x="189780" y="2475781"/>
            <a:ext cx="5055079" cy="5296619"/>
          </a:xfrm>
        </p:spPr>
        <p:txBody>
          <a:bodyPr>
            <a:noAutofit/>
          </a:bodyPr>
          <a:lstStyle/>
          <a:p>
            <a:pPr algn="ctr"/>
            <a:r>
              <a:rPr lang="ru-RU" sz="4000" dirty="0">
                <a:latin typeface="Times New Roman" pitchFamily="18" charset="0"/>
                <a:cs typeface="Times New Roman" pitchFamily="18" charset="0"/>
              </a:rPr>
              <a:t>Демонстрация умений процесса создания и использования  опыта дизайнера</a:t>
            </a:r>
          </a:p>
        </p:txBody>
      </p:sp>
      <p:pic>
        <p:nvPicPr>
          <p:cNvPr id="6146" name="Picture 2" descr="E:\Все по профессии Дизайнер мягкой игрушки\Фото с защиты проекта детьми\bmMczrN_VNU.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719314" y="224287"/>
            <a:ext cx="5779697" cy="642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74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587" y="104634"/>
            <a:ext cx="11079193" cy="1370483"/>
          </a:xfrm>
        </p:spPr>
        <p:txBody>
          <a:bodyPr/>
          <a:lstStyle/>
          <a:p>
            <a:pPr algn="ctr"/>
            <a:r>
              <a:rPr lang="ru-RU" sz="4000" u="sng" dirty="0">
                <a:latin typeface="Times New Roman" pitchFamily="18" charset="0"/>
                <a:cs typeface="Times New Roman" pitchFamily="18" charset="0"/>
              </a:rPr>
              <a:t>ВЫВОД:</a:t>
            </a:r>
          </a:p>
        </p:txBody>
      </p:sp>
      <p:sp>
        <p:nvSpPr>
          <p:cNvPr id="4" name="Объект 3"/>
          <p:cNvSpPr>
            <a:spLocks noGrp="1"/>
          </p:cNvSpPr>
          <p:nvPr>
            <p:ph sz="half" idx="1"/>
          </p:nvPr>
        </p:nvSpPr>
        <p:spPr>
          <a:xfrm>
            <a:off x="609600" y="1544129"/>
            <a:ext cx="10871200" cy="4582036"/>
          </a:xfrm>
        </p:spPr>
        <p:txBody>
          <a:bodyPr/>
          <a:lstStyle/>
          <a:p>
            <a:pPr marL="82296" indent="0">
              <a:buNone/>
            </a:pPr>
            <a:r>
              <a:rPr lang="ru-RU" sz="4000" b="1" dirty="0">
                <a:latin typeface="Times New Roman" pitchFamily="18" charset="0"/>
                <a:cs typeface="Times New Roman" pitchFamily="18" charset="0"/>
              </a:rPr>
              <a:t>У дошкольников в ходе проекта улучшились навыки держать иголку. Делать узелок на конце нитки, работать с ножницами. Дети научились самостоятельно переносить выкройку и сшивать детали. Дошкольники стали творчески подходить к созданию новых моделей игрушек.</a:t>
            </a:r>
          </a:p>
          <a:p>
            <a:endParaRPr lang="ru-RU" dirty="0"/>
          </a:p>
        </p:txBody>
      </p:sp>
    </p:spTree>
    <p:extLst>
      <p:ext uri="{BB962C8B-B14F-4D97-AF65-F5344CB8AC3E}">
        <p14:creationId xmlns:p14="http://schemas.microsoft.com/office/powerpoint/2010/main" val="265579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609600" y="1518249"/>
            <a:ext cx="10871200" cy="4607916"/>
          </a:xfrm>
        </p:spPr>
        <p:txBody>
          <a:bodyPr>
            <a:normAutofit/>
          </a:bodyPr>
          <a:lstStyle/>
          <a:p>
            <a:pPr marL="82296" indent="0" algn="ctr">
              <a:buNone/>
            </a:pPr>
            <a:r>
              <a:rPr lang="ru-RU" sz="6000" b="1" dirty="0">
                <a:latin typeface="Times New Roman" pitchFamily="18" charset="0"/>
                <a:cs typeface="Times New Roman" pitchFamily="18" charset="0"/>
              </a:rPr>
              <a:t>СПАСИБО </a:t>
            </a:r>
          </a:p>
          <a:p>
            <a:pPr marL="82296" indent="0" algn="ctr">
              <a:buNone/>
            </a:pPr>
            <a:r>
              <a:rPr lang="ru-RU" sz="6000" b="1" dirty="0">
                <a:latin typeface="Times New Roman" pitchFamily="18" charset="0"/>
                <a:cs typeface="Times New Roman" pitchFamily="18" charset="0"/>
              </a:rPr>
              <a:t>ЗА</a:t>
            </a:r>
          </a:p>
          <a:p>
            <a:pPr marL="82296" indent="0" algn="ctr">
              <a:buNone/>
            </a:pPr>
            <a:r>
              <a:rPr lang="ru-RU" sz="6000" b="1" dirty="0">
                <a:latin typeface="Times New Roman" pitchFamily="18" charset="0"/>
                <a:cs typeface="Times New Roman" pitchFamily="18" charset="0"/>
              </a:rPr>
              <a:t>ВНИМНИЕ!</a:t>
            </a:r>
          </a:p>
        </p:txBody>
      </p:sp>
    </p:spTree>
    <p:extLst>
      <p:ext uri="{BB962C8B-B14F-4D97-AF65-F5344CB8AC3E}">
        <p14:creationId xmlns:p14="http://schemas.microsoft.com/office/powerpoint/2010/main" val="256839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16778"/>
            <a:ext cx="10725509" cy="1162050"/>
          </a:xfrm>
        </p:spPr>
        <p:txBody>
          <a:bodyPr>
            <a:normAutofit/>
          </a:bodyPr>
          <a:lstStyle/>
          <a:p>
            <a:pPr algn="ctr"/>
            <a:r>
              <a:rPr lang="ru-RU" sz="4000" u="sng" dirty="0">
                <a:effectLst/>
                <a:latin typeface="Times New Roman" pitchFamily="18" charset="0"/>
                <a:cs typeface="Times New Roman" pitchFamily="18" charset="0"/>
              </a:rPr>
              <a:t>Актуальность:</a:t>
            </a:r>
            <a:r>
              <a:rPr lang="ru-RU" sz="4000" dirty="0">
                <a:effectLst/>
                <a:latin typeface="Times New Roman" pitchFamily="18" charset="0"/>
                <a:cs typeface="Times New Roman" pitchFamily="18" charset="0"/>
              </a:rPr>
              <a:t> </a:t>
            </a:r>
            <a:br>
              <a:rPr lang="ru-RU" sz="4000" dirty="0">
                <a:effectLst/>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Текст 2"/>
          <p:cNvSpPr>
            <a:spLocks noGrp="1"/>
          </p:cNvSpPr>
          <p:nvPr>
            <p:ph type="body" idx="2"/>
          </p:nvPr>
        </p:nvSpPr>
        <p:spPr/>
        <p:txBody>
          <a:bodyPr/>
          <a:lstStyle/>
          <a:p>
            <a:endParaRPr lang="ru-RU"/>
          </a:p>
        </p:txBody>
      </p:sp>
      <p:sp>
        <p:nvSpPr>
          <p:cNvPr id="4" name="Объект 3"/>
          <p:cNvSpPr>
            <a:spLocks noGrp="1"/>
          </p:cNvSpPr>
          <p:nvPr>
            <p:ph sz="half" idx="1"/>
          </p:nvPr>
        </p:nvSpPr>
        <p:spPr>
          <a:xfrm>
            <a:off x="609600" y="1406107"/>
            <a:ext cx="10871200" cy="4720058"/>
          </a:xfrm>
        </p:spPr>
        <p:txBody>
          <a:bodyPr>
            <a:normAutofit fontScale="92500" lnSpcReduction="20000"/>
          </a:bodyPr>
          <a:lstStyle/>
          <a:p>
            <a:pPr marL="82296" indent="0">
              <a:buNone/>
            </a:pPr>
            <a:r>
              <a:rPr lang="ru-RU" sz="3300" dirty="0"/>
              <a:t> </a:t>
            </a:r>
            <a:r>
              <a:rPr lang="ru-RU" sz="3300" dirty="0">
                <a:latin typeface="Times New Roman" pitchFamily="18" charset="0"/>
                <a:cs typeface="Times New Roman" pitchFamily="18" charset="0"/>
              </a:rPr>
              <a:t>Данный проект помогает организовать деятельность дошкольников, направленную на развитие творчества. Мягкие игрушки всегда актуальны, они нравятся не только детям, но и взрослым. У каждого в жизни была, а может и есть в настоящее время своя любимая игрушка. С ней ребенок растет и взрослеет. Мягкие игрушки позволяют вернуться в мир своего детства. Может, поэтому многих захватывает изготовление игрушек. Порой из рук мастера выходит не совсем аккуратный персонаж, не то, что хотелось бы, но все равно эта игрушка для ребенка становится наиболее любимой, так как она несет тепло рук ее изготовителя. Я думаю, что именно мягкая игрушка положительно влияет на детей</a:t>
            </a:r>
          </a:p>
          <a:p>
            <a:endParaRPr lang="ru-RU" dirty="0"/>
          </a:p>
        </p:txBody>
      </p:sp>
    </p:spTree>
    <p:extLst>
      <p:ext uri="{BB962C8B-B14F-4D97-AF65-F5344CB8AC3E}">
        <p14:creationId xmlns:p14="http://schemas.microsoft.com/office/powerpoint/2010/main" val="14648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234" y="216779"/>
            <a:ext cx="5025366" cy="645864"/>
          </a:xfrm>
        </p:spPr>
        <p:txBody>
          <a:bodyPr>
            <a:normAutofit/>
          </a:bodyPr>
          <a:lstStyle/>
          <a:p>
            <a:r>
              <a:rPr lang="ru-RU" sz="3200" u="sng" dirty="0">
                <a:effectLst/>
                <a:latin typeface="Times New Roman" pitchFamily="18" charset="0"/>
                <a:cs typeface="Times New Roman" pitchFamily="18" charset="0"/>
              </a:rPr>
              <a:t>Цель проекта:</a:t>
            </a:r>
            <a:r>
              <a:rPr lang="ru-RU" sz="3200" dirty="0">
                <a:effectLst/>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3" name="Текст 2"/>
          <p:cNvSpPr>
            <a:spLocks noGrp="1"/>
          </p:cNvSpPr>
          <p:nvPr>
            <p:ph type="body" idx="2"/>
          </p:nvPr>
        </p:nvSpPr>
        <p:spPr>
          <a:xfrm>
            <a:off x="609600" y="948906"/>
            <a:ext cx="10768642" cy="1156558"/>
          </a:xfrm>
        </p:spPr>
        <p:txBody>
          <a:bodyPr>
            <a:normAutofit/>
          </a:bodyPr>
          <a:lstStyle/>
          <a:p>
            <a:r>
              <a:rPr lang="ru-RU" sz="2200" dirty="0">
                <a:latin typeface="Times New Roman" pitchFamily="18" charset="0"/>
                <a:cs typeface="Times New Roman" pitchFamily="18" charset="0"/>
              </a:rPr>
              <a:t>Изучить профессию «дизайнер мягкой игрушки», создать условия для ознакомления детей с данной профессией и развития детского познавательного творчества </a:t>
            </a:r>
          </a:p>
          <a:p>
            <a:endParaRPr lang="ru-RU" dirty="0"/>
          </a:p>
        </p:txBody>
      </p:sp>
      <p:sp>
        <p:nvSpPr>
          <p:cNvPr id="4" name="Объект 3"/>
          <p:cNvSpPr>
            <a:spLocks noGrp="1"/>
          </p:cNvSpPr>
          <p:nvPr>
            <p:ph sz="half" idx="1"/>
          </p:nvPr>
        </p:nvSpPr>
        <p:spPr>
          <a:xfrm>
            <a:off x="609600" y="1992701"/>
            <a:ext cx="10871200" cy="4563373"/>
          </a:xfrm>
        </p:spPr>
        <p:txBody>
          <a:bodyPr>
            <a:normAutofit fontScale="70000" lnSpcReduction="20000"/>
          </a:bodyPr>
          <a:lstStyle/>
          <a:p>
            <a:pPr marL="82296" indent="0">
              <a:buNone/>
            </a:pPr>
            <a:r>
              <a:rPr lang="ru-RU" sz="4600" b="1" u="sng" dirty="0">
                <a:latin typeface="Times New Roman" pitchFamily="18" charset="0"/>
                <a:cs typeface="Times New Roman" pitchFamily="18" charset="0"/>
              </a:rPr>
              <a:t>Задачи проекта:</a:t>
            </a:r>
            <a:r>
              <a:rPr lang="ru-RU" sz="4600" b="1" i="1" u="sng" dirty="0">
                <a:latin typeface="Times New Roman" pitchFamily="18" charset="0"/>
                <a:cs typeface="Times New Roman" pitchFamily="18" charset="0"/>
              </a:rPr>
              <a:t> </a:t>
            </a:r>
            <a:endParaRPr lang="ru-RU" sz="4600" b="1" dirty="0">
              <a:latin typeface="Times New Roman" pitchFamily="18" charset="0"/>
              <a:cs typeface="Times New Roman" pitchFamily="18" charset="0"/>
            </a:endParaRPr>
          </a:p>
          <a:p>
            <a:pPr marL="82296" indent="0">
              <a:buNone/>
            </a:pPr>
            <a:r>
              <a:rPr lang="ru-RU" sz="3400" u="sng" dirty="0">
                <a:latin typeface="Times New Roman" pitchFamily="18" charset="0"/>
                <a:cs typeface="Times New Roman" pitchFamily="18" charset="0"/>
              </a:rPr>
              <a:t>Образовательные:</a:t>
            </a:r>
            <a:r>
              <a:rPr lang="ru-RU" sz="3400" dirty="0">
                <a:latin typeface="Times New Roman" pitchFamily="18" charset="0"/>
                <a:cs typeface="Times New Roman" pitchFamily="18" charset="0"/>
              </a:rPr>
              <a:t> расширять представления детей о труде профессий: портного, дизайнера и швеи. Создать условия для развития конструкторских творческих способностей, изучить историю появления «мягкой игрушки», «фетра», познакомить с основными приемами шитья, научить пользоваться иголкой с ниткой, познакомить с техникой безопасности при шитье, формировать художественно-образное мышление.</a:t>
            </a:r>
          </a:p>
          <a:p>
            <a:pPr marL="82296" indent="0">
              <a:buNone/>
            </a:pPr>
            <a:r>
              <a:rPr lang="ru-RU" sz="3400" u="sng" dirty="0">
                <a:latin typeface="Times New Roman" pitchFamily="18" charset="0"/>
                <a:cs typeface="Times New Roman" pitchFamily="18" charset="0"/>
              </a:rPr>
              <a:t>Развивающие:</a:t>
            </a:r>
            <a:r>
              <a:rPr lang="ru-RU" sz="3400" dirty="0">
                <a:latin typeface="Times New Roman" pitchFamily="18" charset="0"/>
                <a:cs typeface="Times New Roman" pitchFamily="18" charset="0"/>
              </a:rPr>
              <a:t> развивать творческое мышление и воображение; развивать моторные навыки, образное мышление, внимание, фантазию, творческие способности; формировать художественно-эстетический вкус.</a:t>
            </a:r>
          </a:p>
          <a:p>
            <a:pPr marL="82296" indent="0">
              <a:buNone/>
            </a:pPr>
            <a:r>
              <a:rPr lang="ru-RU" sz="3400" u="sng" dirty="0">
                <a:latin typeface="Times New Roman" pitchFamily="18" charset="0"/>
                <a:cs typeface="Times New Roman" pitchFamily="18" charset="0"/>
              </a:rPr>
              <a:t>Воспитательные:</a:t>
            </a:r>
            <a:r>
              <a:rPr lang="ru-RU" sz="3400" dirty="0">
                <a:latin typeface="Times New Roman" pitchFamily="18" charset="0"/>
                <a:cs typeface="Times New Roman" pitchFamily="18" charset="0"/>
              </a:rPr>
              <a:t> воспитать интерес, внимание и последовательность в процессе изготовления мягкой игрушки своими руками; воспитывать ценностное отношение к собственному труду, труду сверстников и его результатам; воспитывать умение доводить начатое дело до конца</a:t>
            </a:r>
          </a:p>
          <a:p>
            <a:pPr marL="82296" indent="0">
              <a:buNone/>
            </a:pPr>
            <a:endParaRPr lang="ru-RU" dirty="0"/>
          </a:p>
        </p:txBody>
      </p:sp>
    </p:spTree>
    <p:extLst>
      <p:ext uri="{BB962C8B-B14F-4D97-AF65-F5344CB8AC3E}">
        <p14:creationId xmlns:p14="http://schemas.microsoft.com/office/powerpoint/2010/main" val="146482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14823" cy="145531"/>
          </a:xfrm>
        </p:spPr>
        <p:txBody>
          <a:bodyPr>
            <a:normAutofit fontScale="90000"/>
          </a:bodyPr>
          <a:lstStyle/>
          <a:p>
            <a:endParaRPr lang="ru-RU" dirty="0"/>
          </a:p>
        </p:txBody>
      </p:sp>
      <p:sp>
        <p:nvSpPr>
          <p:cNvPr id="3" name="Текст 2"/>
          <p:cNvSpPr>
            <a:spLocks noGrp="1"/>
          </p:cNvSpPr>
          <p:nvPr>
            <p:ph type="body" idx="2"/>
          </p:nvPr>
        </p:nvSpPr>
        <p:spPr>
          <a:xfrm>
            <a:off x="609600" y="250166"/>
            <a:ext cx="5080000" cy="129396"/>
          </a:xfrm>
        </p:spPr>
        <p:txBody>
          <a:bodyPr>
            <a:normAutofit fontScale="25000" lnSpcReduction="20000"/>
          </a:bodyPr>
          <a:lstStyle/>
          <a:p>
            <a:endParaRPr lang="ru-RU" dirty="0"/>
          </a:p>
        </p:txBody>
      </p:sp>
      <p:sp>
        <p:nvSpPr>
          <p:cNvPr id="4" name="Объект 3"/>
          <p:cNvSpPr>
            <a:spLocks noGrp="1"/>
          </p:cNvSpPr>
          <p:nvPr>
            <p:ph sz="half" idx="1"/>
          </p:nvPr>
        </p:nvSpPr>
        <p:spPr>
          <a:xfrm>
            <a:off x="652732" y="612475"/>
            <a:ext cx="10871200" cy="6021238"/>
          </a:xfrm>
        </p:spPr>
        <p:txBody>
          <a:bodyPr>
            <a:normAutofit/>
          </a:bodyPr>
          <a:lstStyle/>
          <a:p>
            <a:pPr marL="0" indent="0">
              <a:buNone/>
            </a:pPr>
            <a:r>
              <a:rPr lang="ru-RU" sz="4000" u="sng" dirty="0">
                <a:latin typeface="Times New Roman" pitchFamily="18" charset="0"/>
                <a:cs typeface="Times New Roman" panose="02020603050405020304" pitchFamily="18" charset="0"/>
              </a:rPr>
              <a:t>Вид проекта</a:t>
            </a:r>
            <a:r>
              <a:rPr lang="ru-RU" sz="4000" dirty="0">
                <a:latin typeface="Times New Roman" panose="02020603050405020304" pitchFamily="18" charset="0"/>
                <a:cs typeface="Times New Roman" panose="02020603050405020304" pitchFamily="18" charset="0"/>
              </a:rPr>
              <a:t>: </a:t>
            </a:r>
            <a:r>
              <a:rPr lang="ru-RU" sz="4400" dirty="0">
                <a:latin typeface="Times New Roman" panose="02020603050405020304" pitchFamily="18" charset="0"/>
                <a:cs typeface="Times New Roman" panose="02020603050405020304" pitchFamily="18" charset="0"/>
              </a:rPr>
              <a:t>педагогический</a:t>
            </a:r>
          </a:p>
          <a:p>
            <a:pPr marL="0" indent="0">
              <a:buNone/>
            </a:pPr>
            <a:r>
              <a:rPr lang="ru-RU" sz="4000" u="sng" dirty="0">
                <a:latin typeface="Times New Roman" pitchFamily="18" charset="0"/>
                <a:cs typeface="Times New Roman" pitchFamily="18" charset="0"/>
              </a:rPr>
              <a:t>Срок реализации</a:t>
            </a:r>
            <a:r>
              <a:rPr lang="ru-RU" sz="4400" dirty="0">
                <a:latin typeface="Times New Roman" pitchFamily="18" charset="0"/>
                <a:cs typeface="Times New Roman" pitchFamily="18" charset="0"/>
              </a:rPr>
              <a:t>: годовой </a:t>
            </a:r>
          </a:p>
          <a:p>
            <a:pPr marL="0" indent="0">
              <a:buNone/>
            </a:pPr>
            <a:r>
              <a:rPr lang="ru-RU" sz="4000" u="sng" dirty="0">
                <a:latin typeface="Times New Roman" pitchFamily="18" charset="0"/>
                <a:cs typeface="Times New Roman" pitchFamily="18" charset="0"/>
              </a:rPr>
              <a:t>Возрастая гру</a:t>
            </a:r>
            <a:r>
              <a:rPr lang="ru-RU" sz="4000" dirty="0">
                <a:latin typeface="Times New Roman" pitchFamily="18" charset="0"/>
                <a:cs typeface="Times New Roman" pitchFamily="18" charset="0"/>
              </a:rPr>
              <a:t>ппа</a:t>
            </a:r>
            <a:r>
              <a:rPr lang="ru-RU" sz="4400" dirty="0">
                <a:latin typeface="Times New Roman" pitchFamily="18" charset="0"/>
                <a:cs typeface="Times New Roman" pitchFamily="18" charset="0"/>
              </a:rPr>
              <a:t>: старшая группа</a:t>
            </a:r>
          </a:p>
          <a:p>
            <a:pPr marL="0" indent="0">
              <a:buNone/>
            </a:pPr>
            <a:r>
              <a:rPr lang="ru-RU" sz="4000" u="sng" dirty="0">
                <a:latin typeface="Times New Roman" pitchFamily="18" charset="0"/>
                <a:cs typeface="Times New Roman" pitchFamily="18" charset="0"/>
              </a:rPr>
              <a:t>Участники проекта</a:t>
            </a:r>
            <a:r>
              <a:rPr lang="ru-RU" sz="4000" dirty="0">
                <a:latin typeface="Times New Roman" pitchFamily="18" charset="0"/>
                <a:cs typeface="Times New Roman" pitchFamily="18" charset="0"/>
              </a:rPr>
              <a:t>:  </a:t>
            </a:r>
            <a:r>
              <a:rPr lang="ru-RU" sz="4400" dirty="0">
                <a:latin typeface="Times New Roman" pitchFamily="18" charset="0"/>
                <a:cs typeface="Times New Roman" pitchFamily="18" charset="0"/>
              </a:rPr>
              <a:t>педагоги, дети, родители.</a:t>
            </a:r>
          </a:p>
          <a:p>
            <a:pPr marL="0" indent="0">
              <a:buNone/>
            </a:pPr>
            <a:r>
              <a:rPr lang="ru-RU" sz="4000" u="sng" dirty="0">
                <a:latin typeface="Times New Roman" pitchFamily="18" charset="0"/>
                <a:cs typeface="Times New Roman" pitchFamily="18" charset="0"/>
              </a:rPr>
              <a:t>Образовательные области</a:t>
            </a:r>
            <a:r>
              <a:rPr lang="ru-RU" sz="4000" dirty="0">
                <a:latin typeface="Times New Roman" pitchFamily="18" charset="0"/>
                <a:cs typeface="Times New Roman" pitchFamily="18" charset="0"/>
              </a:rPr>
              <a:t>:</a:t>
            </a:r>
            <a:r>
              <a:rPr lang="ru-RU" sz="4400" dirty="0">
                <a:latin typeface="Times New Roman" pitchFamily="18" charset="0"/>
                <a:cs typeface="Times New Roman" pitchFamily="18" charset="0"/>
              </a:rPr>
              <a:t> познавательное развитие, речевое развитие, художественно - эстетическое</a:t>
            </a:r>
          </a:p>
          <a:p>
            <a:pPr marL="82296" indent="0">
              <a:buNone/>
            </a:pP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46482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792" y="336431"/>
            <a:ext cx="11499011" cy="3407433"/>
          </a:xfrm>
        </p:spPr>
        <p:txBody>
          <a:bodyPr>
            <a:normAutofit/>
          </a:bodyPr>
          <a:lstStyle/>
          <a:p>
            <a:r>
              <a:rPr lang="ru-RU" sz="2400" dirty="0">
                <a:latin typeface="Times New Roman" pitchFamily="18" charset="0"/>
                <a:cs typeface="Times New Roman" pitchFamily="18" charset="0"/>
              </a:rPr>
              <a:t>                                </a:t>
            </a:r>
            <a:br>
              <a:rPr lang="ru-RU" sz="2400" dirty="0">
                <a:latin typeface="Times New Roman" pitchFamily="18" charset="0"/>
                <a:cs typeface="Times New Roman" pitchFamily="18" charset="0"/>
              </a:rPr>
            </a:br>
            <a:br>
              <a:rPr lang="ru-RU" sz="2400" dirty="0">
                <a:latin typeface="Times New Roman" pitchFamily="18" charset="0"/>
                <a:cs typeface="Times New Roman" pitchFamily="18" charset="0"/>
              </a:rPr>
            </a:br>
            <a:br>
              <a:rPr lang="ru-RU" sz="2400" dirty="0">
                <a:latin typeface="Times New Roman" pitchFamily="18" charset="0"/>
                <a:cs typeface="Times New Roman" pitchFamily="18" charset="0"/>
              </a:rPr>
            </a:br>
            <a:br>
              <a:rPr lang="ru-RU" sz="2400" dirty="0">
                <a:latin typeface="Times New Roman" pitchFamily="18" charset="0"/>
                <a:cs typeface="Times New Roman" pitchFamily="18" charset="0"/>
              </a:rPr>
            </a:br>
            <a:br>
              <a:rPr lang="ru-RU" sz="2400" dirty="0">
                <a:latin typeface="Times New Roman" pitchFamily="18" charset="0"/>
                <a:cs typeface="Times New Roman" pitchFamily="18" charset="0"/>
              </a:rPr>
            </a:br>
            <a:br>
              <a:rPr lang="ru-RU" sz="2400" dirty="0">
                <a:latin typeface="Times New Roman" pitchFamily="18" charset="0"/>
                <a:cs typeface="Times New Roman" pitchFamily="18" charset="0"/>
              </a:rPr>
            </a:b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t>
            </a:r>
            <a:br>
              <a:rPr lang="ru-RU" sz="2400" dirty="0"/>
            </a:br>
            <a:endParaRPr lang="ru-RU" dirty="0"/>
          </a:p>
        </p:txBody>
      </p:sp>
      <p:sp>
        <p:nvSpPr>
          <p:cNvPr id="3" name="Текст 2"/>
          <p:cNvSpPr>
            <a:spLocks noGrp="1"/>
          </p:cNvSpPr>
          <p:nvPr>
            <p:ph type="body" idx="2"/>
          </p:nvPr>
        </p:nvSpPr>
        <p:spPr>
          <a:xfrm>
            <a:off x="609599" y="336430"/>
            <a:ext cx="10760015" cy="6185139"/>
          </a:xfrm>
        </p:spPr>
        <p:txBody>
          <a:bodyPr>
            <a:normAutofit/>
          </a:bodyPr>
          <a:lstStyle/>
          <a:p>
            <a:pPr lvl="0"/>
            <a:r>
              <a:rPr lang="ru-RU" sz="2000" b="1" dirty="0"/>
              <a:t>                                                                    </a:t>
            </a:r>
            <a:r>
              <a:rPr lang="ru-RU" sz="2400" b="1" u="sng" dirty="0">
                <a:latin typeface="Times New Roman" pitchFamily="18" charset="0"/>
                <a:cs typeface="Times New Roman" pitchFamily="18" charset="0"/>
              </a:rPr>
              <a:t>Предполагаемый результат:</a:t>
            </a:r>
            <a:br>
              <a:rPr lang="ru-RU" sz="2400" b="1" u="sng" dirty="0">
                <a:latin typeface="Times New Roman" pitchFamily="18" charset="0"/>
                <a:cs typeface="Times New Roman" pitchFamily="18" charset="0"/>
              </a:rPr>
            </a:br>
            <a:r>
              <a:rPr lang="ru-RU" sz="2000" b="1" i="1" u="sng" dirty="0">
                <a:latin typeface="Times New Roman" pitchFamily="18" charset="0"/>
                <a:cs typeface="Times New Roman" pitchFamily="18" charset="0"/>
              </a:rPr>
              <a:t>Дети: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Дети владеют знаниями о фетре, знают историю его создания; у детей сформированы навыки коллективного творчества, взаимопомощи, сотрудничества; развит художественный вкус, творческая активность, воображение; усидчивость, развита мелкая моторика рук, происходит рефлексия творческих и познавательных процессов</a:t>
            </a:r>
          </a:p>
          <a:p>
            <a:br>
              <a:rPr lang="ru-RU" sz="2000" dirty="0">
                <a:latin typeface="Times New Roman" pitchFamily="18" charset="0"/>
                <a:cs typeface="Times New Roman" pitchFamily="18" charset="0"/>
              </a:rPr>
            </a:br>
            <a:br>
              <a:rPr lang="ru-RU" sz="2000" b="1" dirty="0">
                <a:latin typeface="Times New Roman" pitchFamily="18" charset="0"/>
                <a:cs typeface="Times New Roman" pitchFamily="18" charset="0"/>
              </a:rPr>
            </a:br>
            <a:r>
              <a:rPr lang="ru-RU" sz="2000" b="1" i="1" u="sng" dirty="0">
                <a:latin typeface="Times New Roman" pitchFamily="18" charset="0"/>
                <a:cs typeface="Times New Roman" pitchFamily="18" charset="0"/>
              </a:rPr>
              <a:t>Родители: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Родители стали единомышленниками с педагогами в изготовлении мягких игрушек</a:t>
            </a:r>
            <a:br>
              <a:rPr lang="ru-RU" sz="2000" dirty="0">
                <a:latin typeface="Times New Roman" pitchFamily="18" charset="0"/>
                <a:cs typeface="Times New Roman" pitchFamily="18" charset="0"/>
              </a:rPr>
            </a:br>
            <a:r>
              <a:rPr lang="ru-RU" sz="2000" b="1" dirty="0"/>
              <a:t>                                                                       </a:t>
            </a:r>
            <a:r>
              <a:rPr lang="ru-RU" sz="2400" b="1" u="sng" dirty="0">
                <a:latin typeface="Times New Roman" pitchFamily="18" charset="0"/>
                <a:cs typeface="Times New Roman" pitchFamily="18" charset="0"/>
              </a:rPr>
              <a:t>Формы</a:t>
            </a:r>
            <a:r>
              <a:rPr lang="en-US" sz="2400" b="1" u="sng" dirty="0">
                <a:latin typeface="Times New Roman" pitchFamily="18" charset="0"/>
                <a:cs typeface="Times New Roman" pitchFamily="18" charset="0"/>
              </a:rPr>
              <a:t> </a:t>
            </a:r>
            <a:r>
              <a:rPr lang="ru-RU" sz="2400" b="1" u="sng" dirty="0">
                <a:latin typeface="Times New Roman" pitchFamily="18" charset="0"/>
                <a:cs typeface="Times New Roman" pitchFamily="18" charset="0"/>
              </a:rPr>
              <a:t> реализации:</a:t>
            </a:r>
          </a:p>
          <a:p>
            <a:r>
              <a:rPr lang="en-US" sz="2000" dirty="0">
                <a:latin typeface="Times New Roman" pitchFamily="18" charset="0"/>
                <a:cs typeface="Times New Roman" pitchFamily="18" charset="0"/>
              </a:rPr>
              <a:t>I </a:t>
            </a:r>
            <a:r>
              <a:rPr lang="ru-RU" sz="2000" dirty="0">
                <a:latin typeface="Times New Roman" pitchFamily="18" charset="0"/>
                <a:cs typeface="Times New Roman" pitchFamily="18" charset="0"/>
              </a:rPr>
              <a:t>этап Предварительная работа</a:t>
            </a:r>
          </a:p>
          <a:p>
            <a:r>
              <a:rPr lang="en-US" sz="2000" dirty="0">
                <a:latin typeface="Times New Roman" pitchFamily="18" charset="0"/>
                <a:cs typeface="Times New Roman" pitchFamily="18" charset="0"/>
              </a:rPr>
              <a:t>II </a:t>
            </a:r>
            <a:r>
              <a:rPr lang="ru-RU" sz="2000" dirty="0">
                <a:latin typeface="Times New Roman" pitchFamily="18" charset="0"/>
                <a:cs typeface="Times New Roman" pitchFamily="18" charset="0"/>
              </a:rPr>
              <a:t>этап Основной</a:t>
            </a:r>
          </a:p>
          <a:p>
            <a:r>
              <a:rPr lang="en-US" sz="2000" dirty="0">
                <a:latin typeface="Times New Roman" pitchFamily="18" charset="0"/>
                <a:cs typeface="Times New Roman" pitchFamily="18" charset="0"/>
              </a:rPr>
              <a:t>III </a:t>
            </a:r>
            <a:r>
              <a:rPr lang="ru-RU" sz="2000" dirty="0">
                <a:latin typeface="Times New Roman" pitchFamily="18" charset="0"/>
                <a:cs typeface="Times New Roman" pitchFamily="18" charset="0"/>
              </a:rPr>
              <a:t>этап Заключительный этап</a:t>
            </a:r>
            <a:endParaRPr lang="ru-RU" sz="20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                                                  </a:t>
            </a:r>
            <a:r>
              <a:rPr lang="ru-RU" sz="2400" b="1" u="sng" dirty="0">
                <a:latin typeface="Times New Roman" pitchFamily="18" charset="0"/>
                <a:cs typeface="Times New Roman" pitchFamily="18" charset="0"/>
              </a:rPr>
              <a:t>Конечный результат:</a:t>
            </a:r>
          </a:p>
          <a:p>
            <a:r>
              <a:rPr lang="ru-RU" sz="2000" dirty="0">
                <a:latin typeface="Times New Roman" pitchFamily="18" charset="0"/>
                <a:cs typeface="Times New Roman" pitchFamily="18" charset="0"/>
              </a:rPr>
              <a:t>У дошкольников в ходе проекта улучшились навыки держать иголку, делать узелок на конце нитки, работать с ножницами; дети научились самостоятельно переносить выкройку и сшивать детали; дошкольники стали творчески подходить к созданию новых моделей игрушек</a:t>
            </a:r>
          </a:p>
          <a:p>
            <a:endParaRPr lang="ru-RU" dirty="0"/>
          </a:p>
        </p:txBody>
      </p:sp>
      <p:sp>
        <p:nvSpPr>
          <p:cNvPr id="4" name="Объект 3"/>
          <p:cNvSpPr>
            <a:spLocks noGrp="1"/>
          </p:cNvSpPr>
          <p:nvPr>
            <p:ph sz="half" idx="1"/>
          </p:nvPr>
        </p:nvSpPr>
        <p:spPr>
          <a:xfrm>
            <a:off x="626853" y="6443932"/>
            <a:ext cx="10613366" cy="293298"/>
          </a:xfrm>
        </p:spPr>
        <p:txBody>
          <a:bodyPr>
            <a:normAutofit fontScale="47500" lnSpcReduction="20000"/>
          </a:bodyPr>
          <a:lstStyle/>
          <a:p>
            <a:endParaRPr lang="ru-RU" dirty="0"/>
          </a:p>
        </p:txBody>
      </p:sp>
    </p:spTree>
    <p:extLst>
      <p:ext uri="{BB962C8B-B14F-4D97-AF65-F5344CB8AC3E}">
        <p14:creationId xmlns:p14="http://schemas.microsoft.com/office/powerpoint/2010/main" val="146482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CF7ADA-3773-42E7-B2BB-276DBDBE0955}"/>
              </a:ext>
            </a:extLst>
          </p:cNvPr>
          <p:cNvSpPr>
            <a:spLocks noGrp="1"/>
          </p:cNvSpPr>
          <p:nvPr>
            <p:ph type="title"/>
          </p:nvPr>
        </p:nvSpPr>
        <p:spPr>
          <a:xfrm>
            <a:off x="-378069" y="0"/>
            <a:ext cx="5310553" cy="1639019"/>
          </a:xfrm>
        </p:spPr>
        <p:txBody>
          <a:bodyPr>
            <a:normAutofit/>
          </a:bodyPr>
          <a:lstStyle/>
          <a:p>
            <a:pPr algn="ctr"/>
            <a:r>
              <a:rPr lang="en-US" sz="2400" u="sng" dirty="0">
                <a:effectLst>
                  <a:outerShdw blurRad="38100" dist="38100" dir="2700000" algn="tl">
                    <a:srgbClr val="000000">
                      <a:alpha val="43137"/>
                    </a:srgbClr>
                  </a:outerShdw>
                </a:effectLst>
                <a:latin typeface="Times New Roman" pitchFamily="18" charset="0"/>
                <a:cs typeface="Times New Roman" pitchFamily="18" charset="0"/>
              </a:rPr>
              <a:t>I </a:t>
            </a:r>
            <a:r>
              <a:rPr lang="ru-RU" sz="2400" u="sng" dirty="0">
                <a:effectLst>
                  <a:outerShdw blurRad="38100" dist="38100" dir="2700000" algn="tl">
                    <a:srgbClr val="000000">
                      <a:alpha val="43137"/>
                    </a:srgbClr>
                  </a:outerShdw>
                </a:effectLst>
                <a:latin typeface="Times New Roman" pitchFamily="18" charset="0"/>
                <a:cs typeface="Times New Roman" pitchFamily="18" charset="0"/>
              </a:rPr>
              <a:t>этап</a:t>
            </a:r>
            <a:br>
              <a:rPr lang="ru-RU" sz="2400" u="sng" dirty="0">
                <a:effectLst>
                  <a:outerShdw blurRad="38100" dist="38100" dir="2700000" algn="tl">
                    <a:srgbClr val="000000">
                      <a:alpha val="43137"/>
                    </a:srgbClr>
                  </a:outerShdw>
                </a:effectLst>
                <a:latin typeface="Times New Roman" pitchFamily="18" charset="0"/>
                <a:cs typeface="Times New Roman" pitchFamily="18" charset="0"/>
              </a:rPr>
            </a:br>
            <a:r>
              <a:rPr lang="ru-RU" sz="2400" u="sng" dirty="0">
                <a:effectLst>
                  <a:outerShdw blurRad="38100" dist="38100" dir="2700000" algn="tl">
                    <a:srgbClr val="000000">
                      <a:alpha val="43137"/>
                    </a:srgbClr>
                  </a:outerShdw>
                </a:effectLst>
                <a:latin typeface="Times New Roman" pitchFamily="18" charset="0"/>
                <a:cs typeface="Times New Roman" pitchFamily="18" charset="0"/>
              </a:rPr>
              <a:t> Подготовительный</a:t>
            </a:r>
            <a:br>
              <a:rPr lang="ru-RU" sz="2400" u="sng" dirty="0">
                <a:effectLst>
                  <a:outerShdw blurRad="38100" dist="38100" dir="2700000" algn="tl">
                    <a:srgbClr val="000000">
                      <a:alpha val="43137"/>
                    </a:srgbClr>
                  </a:outerShdw>
                </a:effectLst>
                <a:latin typeface="Times New Roman" pitchFamily="18" charset="0"/>
                <a:cs typeface="Times New Roman" pitchFamily="18" charset="0"/>
              </a:rPr>
            </a:br>
            <a:br>
              <a:rPr lang="ru-RU" sz="2400" u="sng" dirty="0">
                <a:effectLst>
                  <a:outerShdw blurRad="38100" dist="38100" dir="2700000" algn="tl">
                    <a:srgbClr val="000000">
                      <a:alpha val="43137"/>
                    </a:srgbClr>
                  </a:outerShdw>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Обновление РППС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«Центр ручного труда»</a:t>
            </a:r>
            <a:endParaRPr lang="ru-RU" sz="2400" dirty="0">
              <a:latin typeface="Times New Roman" pitchFamily="18" charset="0"/>
              <a:cs typeface="Times New Roman" pitchFamily="18" charset="0"/>
            </a:endParaRPr>
          </a:p>
        </p:txBody>
      </p:sp>
      <p:sp>
        <p:nvSpPr>
          <p:cNvPr id="4" name="Текст 3">
            <a:extLst>
              <a:ext uri="{FF2B5EF4-FFF2-40B4-BE49-F238E27FC236}">
                <a16:creationId xmlns:a16="http://schemas.microsoft.com/office/drawing/2014/main" id="{11704F1D-75D7-489D-A86E-72B4E7F7E5DA}"/>
              </a:ext>
            </a:extLst>
          </p:cNvPr>
          <p:cNvSpPr>
            <a:spLocks noGrp="1"/>
          </p:cNvSpPr>
          <p:nvPr>
            <p:ph type="body" idx="2"/>
          </p:nvPr>
        </p:nvSpPr>
        <p:spPr>
          <a:xfrm>
            <a:off x="457200" y="1670857"/>
            <a:ext cx="3407434" cy="4850713"/>
          </a:xfrm>
        </p:spPr>
        <p:txBody>
          <a:bodyPr>
            <a:noAutofit/>
          </a:bodyPr>
          <a:lstStyle/>
          <a:p>
            <a:r>
              <a:rPr lang="ru-RU" sz="1600" b="1" u="sng" dirty="0">
                <a:solidFill>
                  <a:srgbClr val="000000"/>
                </a:solidFill>
                <a:latin typeface="Times New Roman" pitchFamily="18" charset="0"/>
                <a:ea typeface="Calibri" panose="020F0502020204030204" pitchFamily="34" charset="0"/>
                <a:cs typeface="Times New Roman" panose="02020603050405020304" pitchFamily="18" charset="0"/>
              </a:rPr>
              <a:t>Цель:</a:t>
            </a: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создание условий для формирования всесторонне интеллектуальной, эстетически развитой творческой личности; содействие развитию инициативы, выдумки, творческих способностей у детей старшего дошкольного возраста, через различные виды прикладной деятельности</a:t>
            </a:r>
            <a:b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ru-RU" sz="1600" b="1" dirty="0">
              <a:latin typeface="Times New Roman" panose="02020603050405020304" pitchFamily="18" charset="0"/>
              <a:cs typeface="Times New Roman" panose="02020603050405020304" pitchFamily="18" charset="0"/>
            </a:endParaRPr>
          </a:p>
          <a:p>
            <a:r>
              <a:rPr lang="ru-RU" sz="16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Задачи:</a:t>
            </a:r>
            <a:r>
              <a:rPr lang="ru-RU"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заинтересовать детей с удовольствием мастерить, работать с любым подручным материалом, фантазировать и делать своими руками симпатичные поделки так, чтобы был виден процесс и результат работы</a:t>
            </a:r>
            <a:endParaRPr lang="ru-RU" sz="1600" b="1" dirty="0">
              <a:latin typeface="Times New Roman" panose="02020603050405020304" pitchFamily="18" charset="0"/>
              <a:ea typeface="Calibri" panose="020F0502020204030204" pitchFamily="34" charset="0"/>
              <a:cs typeface="Times New Roman" panose="02020603050405020304" pitchFamily="18" charset="0"/>
            </a:endParaRPr>
          </a:p>
          <a:p>
            <a:endParaRPr lang="ru-RU" sz="1600" b="1" dirty="0"/>
          </a:p>
        </p:txBody>
      </p:sp>
      <p:pic>
        <p:nvPicPr>
          <p:cNvPr id="17" name="Объект 16">
            <a:extLst>
              <a:ext uri="{FF2B5EF4-FFF2-40B4-BE49-F238E27FC236}">
                <a16:creationId xmlns:a16="http://schemas.microsoft.com/office/drawing/2014/main" id="{B2DC501C-063A-4677-BBF9-000405F4F84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06108" y="826478"/>
            <a:ext cx="6224954" cy="5161084"/>
          </a:xfrm>
          <a:prstGeom prst="rect">
            <a:avLst/>
          </a:prstGeom>
        </p:spPr>
      </p:pic>
    </p:spTree>
    <p:extLst>
      <p:ext uri="{BB962C8B-B14F-4D97-AF65-F5344CB8AC3E}">
        <p14:creationId xmlns:p14="http://schemas.microsoft.com/office/powerpoint/2010/main" val="37917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2EB1D8-41CD-4EDD-801C-63BBFD49D038}"/>
              </a:ext>
            </a:extLst>
          </p:cNvPr>
          <p:cNvSpPr>
            <a:spLocks noGrp="1"/>
          </p:cNvSpPr>
          <p:nvPr>
            <p:ph type="title"/>
          </p:nvPr>
        </p:nvSpPr>
        <p:spPr>
          <a:xfrm>
            <a:off x="0" y="293296"/>
            <a:ext cx="4252823" cy="1319843"/>
          </a:xfrm>
        </p:spPr>
        <p:txBody>
          <a:bodyPr>
            <a:noAutofit/>
          </a:bodyPr>
          <a:lstStyle/>
          <a:p>
            <a:pPr algn="ctr"/>
            <a:r>
              <a:rPr lang="ru-RU" sz="2400" dirty="0">
                <a:effectLst/>
                <a:latin typeface="Times New Roman" pitchFamily="18" charset="0"/>
                <a:cs typeface="Times New Roman" pitchFamily="18" charset="0"/>
              </a:rPr>
              <a:t>История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и эволюция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мягкой игрушки </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за рубежом</a:t>
            </a:r>
            <a:endParaRPr lang="ru-RU" sz="2400" b="1" dirty="0">
              <a:latin typeface="Times New Roman" pitchFamily="18" charset="0"/>
              <a:cs typeface="Times New Roman" pitchFamily="18" charset="0"/>
            </a:endParaRPr>
          </a:p>
        </p:txBody>
      </p:sp>
      <p:sp>
        <p:nvSpPr>
          <p:cNvPr id="4" name="Текст 3">
            <a:extLst>
              <a:ext uri="{FF2B5EF4-FFF2-40B4-BE49-F238E27FC236}">
                <a16:creationId xmlns:a16="http://schemas.microsoft.com/office/drawing/2014/main" id="{C2CF26C5-7923-415B-B221-10C21D3AA4A0}"/>
              </a:ext>
            </a:extLst>
          </p:cNvPr>
          <p:cNvSpPr>
            <a:spLocks noGrp="1"/>
          </p:cNvSpPr>
          <p:nvPr>
            <p:ph type="body" idx="2"/>
          </p:nvPr>
        </p:nvSpPr>
        <p:spPr>
          <a:xfrm>
            <a:off x="77639" y="2104845"/>
            <a:ext cx="4382218" cy="4390846"/>
          </a:xfrm>
        </p:spPr>
        <p:txBody>
          <a:bodyPr>
            <a:noAutofit/>
          </a:bodyPr>
          <a:lstStyle/>
          <a:p>
            <a:r>
              <a:rPr lang="ru-RU" sz="2000" b="1" u="sng" dirty="0">
                <a:latin typeface="Times New Roman" pitchFamily="18" charset="0"/>
                <a:cs typeface="Times New Roman" pitchFamily="18" charset="0"/>
              </a:rPr>
              <a:t>Цель</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знакомство с  историей происхождения и эволюцией мягкой игрушки</a:t>
            </a:r>
          </a:p>
          <a:p>
            <a:r>
              <a:rPr lang="ru-RU" sz="2000" b="1" u="sng" dirty="0">
                <a:latin typeface="Times New Roman" pitchFamily="18" charset="0"/>
                <a:cs typeface="Times New Roman" pitchFamily="18" charset="0"/>
              </a:rPr>
              <a:t>Задачи</a:t>
            </a:r>
            <a:r>
              <a:rPr lang="ru-RU" sz="2000" b="1"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 закрепить знания детей о том, какой путь проделала игрушка;</a:t>
            </a:r>
          </a:p>
          <a:p>
            <a:r>
              <a:rPr lang="ru-RU" sz="2000" dirty="0">
                <a:latin typeface="Times New Roman" pitchFamily="18" charset="0"/>
                <a:cs typeface="Times New Roman" pitchFamily="18" charset="0"/>
              </a:rPr>
              <a:t>-  воспитывать любовь к игрушкам, бережное отношение к ним;</a:t>
            </a:r>
          </a:p>
          <a:p>
            <a:r>
              <a:rPr lang="ru-RU" sz="2000" dirty="0">
                <a:latin typeface="Times New Roman" pitchFamily="18" charset="0"/>
                <a:cs typeface="Times New Roman" pitchFamily="18" charset="0"/>
              </a:rPr>
              <a:t>-показать историческую</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значимость обычной для детей игрушки</a:t>
            </a:r>
            <a:endParaRPr lang="ru-RU" sz="2000" dirty="0">
              <a:effectLst/>
              <a:latin typeface="Times New Roman" pitchFamily="18" charset="0"/>
              <a:cs typeface="Times New Roman" pitchFamily="18" charset="0"/>
            </a:endParaRPr>
          </a:p>
        </p:txBody>
      </p:sp>
      <p:pic>
        <p:nvPicPr>
          <p:cNvPr id="1026" name="Picture 2" descr="E:\Все по профессии Дизайнер мягкой игрушки\Utw1Z7lve0E.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23758" y="966157"/>
            <a:ext cx="7108166" cy="47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2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CF7ADA-3773-42E7-B2BB-276DBDBE0955}"/>
              </a:ext>
            </a:extLst>
          </p:cNvPr>
          <p:cNvSpPr>
            <a:spLocks noGrp="1"/>
          </p:cNvSpPr>
          <p:nvPr>
            <p:ph type="title"/>
          </p:nvPr>
        </p:nvSpPr>
        <p:spPr>
          <a:xfrm>
            <a:off x="120770" y="258792"/>
            <a:ext cx="3536830" cy="1526876"/>
          </a:xfrm>
        </p:spPr>
        <p:txBody>
          <a:bodyPr>
            <a:normAutofit/>
          </a:bodyPr>
          <a:lstStyle/>
          <a:p>
            <a:pPr algn="ctr"/>
            <a:r>
              <a:rPr lang="ru-RU" sz="2400" b="1" dirty="0">
                <a:latin typeface="Times New Roman" pitchFamily="18" charset="0"/>
                <a:cs typeface="Times New Roman" pitchFamily="18" charset="0"/>
              </a:rPr>
              <a:t>ЗАНЯТИЕ </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a:t>
            </a:r>
            <a:r>
              <a:rPr lang="ru-RU" sz="2400" dirty="0">
                <a:effectLst/>
                <a:latin typeface="Times New Roman" pitchFamily="18" charset="0"/>
                <a:cs typeface="Times New Roman" pitchFamily="18" charset="0"/>
              </a:rPr>
              <a:t>История фетра</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 и его классификация</a:t>
            </a:r>
            <a:r>
              <a:rPr lang="ru-RU" sz="2400" b="1" dirty="0">
                <a:latin typeface="Times New Roman" pitchFamily="18" charset="0"/>
                <a:cs typeface="Times New Roman" pitchFamily="18" charset="0"/>
              </a:rPr>
              <a:t>"</a:t>
            </a:r>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Текст 3">
            <a:extLst>
              <a:ext uri="{FF2B5EF4-FFF2-40B4-BE49-F238E27FC236}">
                <a16:creationId xmlns:a16="http://schemas.microsoft.com/office/drawing/2014/main" id="{11704F1D-75D7-489D-A86E-72B4E7F7E5DA}"/>
              </a:ext>
            </a:extLst>
          </p:cNvPr>
          <p:cNvSpPr>
            <a:spLocks noGrp="1"/>
          </p:cNvSpPr>
          <p:nvPr>
            <p:ph type="body" idx="2"/>
          </p:nvPr>
        </p:nvSpPr>
        <p:spPr>
          <a:xfrm>
            <a:off x="250166" y="2234242"/>
            <a:ext cx="3528204" cy="3726611"/>
          </a:xfrm>
        </p:spPr>
        <p:txBody>
          <a:bodyPr>
            <a:noAutofit/>
          </a:bodyPr>
          <a:lstStyle/>
          <a:p>
            <a:r>
              <a:rPr lang="ru-RU" sz="2000" b="1" dirty="0"/>
              <a:t>Цель:</a:t>
            </a:r>
            <a:r>
              <a:rPr lang="ru-RU" sz="2000" dirty="0">
                <a:latin typeface="Times New Roman" pitchFamily="18" charset="0"/>
                <a:cs typeface="Times New Roman" pitchFamily="18" charset="0"/>
              </a:rPr>
              <a:t> знакомство с  историей фетра и его классификацией</a:t>
            </a:r>
          </a:p>
          <a:p>
            <a:endParaRPr lang="ru-RU" sz="2000" dirty="0"/>
          </a:p>
          <a:p>
            <a:r>
              <a:rPr lang="ru-RU" sz="2000" dirty="0"/>
              <a:t>З</a:t>
            </a:r>
            <a:r>
              <a:rPr lang="ru-RU" sz="2000" b="1" dirty="0"/>
              <a:t>адачи:</a:t>
            </a:r>
            <a:endParaRPr lang="ru-RU" sz="2000" dirty="0"/>
          </a:p>
          <a:p>
            <a:r>
              <a:rPr lang="ru-RU" sz="2000" dirty="0"/>
              <a:t>- познакомить с многофункциональным и практичным материалом;</a:t>
            </a:r>
          </a:p>
          <a:p>
            <a:r>
              <a:rPr lang="ru-RU" sz="2000" dirty="0"/>
              <a:t>- освоить классификацию фетра;</a:t>
            </a:r>
          </a:p>
          <a:p>
            <a:r>
              <a:rPr lang="ru-RU" sz="2000" dirty="0"/>
              <a:t>- заинтересовать насколько широко используется фетр в игрушках</a:t>
            </a:r>
          </a:p>
          <a:p>
            <a:endParaRPr lang="ru-RU" sz="1600" b="1" dirty="0"/>
          </a:p>
        </p:txBody>
      </p:sp>
      <p:pic>
        <p:nvPicPr>
          <p:cNvPr id="2050" name="Picture 2" descr="E:\Все по профессии Дизайнер мягкой игрушки\F6c3Gq79Q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024" y="388188"/>
            <a:ext cx="3859134" cy="29328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Все по профессии Дизайнер мягкой игрушки\Sf9o_1MYK3Q.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100203" y="388189"/>
            <a:ext cx="3881887" cy="29328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Все по профессии Дизайнер мягкой игрушки\QWPjPCVVz6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609" y="3519577"/>
            <a:ext cx="5400301" cy="307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5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A73F94-F6AE-493C-BAAD-808AEA70104B}"/>
              </a:ext>
            </a:extLst>
          </p:cNvPr>
          <p:cNvSpPr>
            <a:spLocks noGrp="1"/>
          </p:cNvSpPr>
          <p:nvPr>
            <p:ph type="title"/>
          </p:nvPr>
        </p:nvSpPr>
        <p:spPr>
          <a:xfrm>
            <a:off x="0" y="86264"/>
            <a:ext cx="4054415" cy="1181819"/>
          </a:xfrm>
        </p:spPr>
        <p:txBody>
          <a:bodyPr>
            <a:normAutofit/>
          </a:bodyPr>
          <a:lstStyle/>
          <a:p>
            <a:pPr algn="ctr"/>
            <a:r>
              <a:rPr lang="en-US" sz="2400" u="sng" dirty="0">
                <a:effectLst>
                  <a:outerShdw blurRad="38100" dist="38100" dir="2700000" algn="tl">
                    <a:srgbClr val="000000">
                      <a:alpha val="43137"/>
                    </a:srgbClr>
                  </a:outerShdw>
                </a:effectLst>
                <a:latin typeface="Times New Roman" pitchFamily="18" charset="0"/>
                <a:cs typeface="Times New Roman" pitchFamily="18" charset="0"/>
              </a:rPr>
              <a:t>II </a:t>
            </a:r>
            <a:r>
              <a:rPr lang="ru-RU" sz="2400" u="sng" dirty="0">
                <a:effectLst>
                  <a:outerShdw blurRad="38100" dist="38100" dir="2700000" algn="tl">
                    <a:srgbClr val="000000">
                      <a:alpha val="43137"/>
                    </a:srgbClr>
                  </a:outerShdw>
                </a:effectLst>
                <a:latin typeface="Times New Roman" pitchFamily="18" charset="0"/>
                <a:cs typeface="Times New Roman" pitchFamily="18" charset="0"/>
              </a:rPr>
              <a:t>этап Основной</a:t>
            </a:r>
            <a:br>
              <a:rPr lang="ru-RU" sz="2400" u="sng" dirty="0">
                <a:effectLst>
                  <a:outerShdw blurRad="38100" dist="38100" dir="2700000" algn="tl">
                    <a:srgbClr val="000000">
                      <a:alpha val="43137"/>
                    </a:srgbClr>
                  </a:outerShdw>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Занятие знакомство</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 с профессией</a:t>
            </a:r>
            <a:br>
              <a:rPr lang="ru-RU" sz="2400" dirty="0">
                <a:effectLst/>
                <a:latin typeface="Times New Roman" pitchFamily="18" charset="0"/>
                <a:cs typeface="Times New Roman" pitchFamily="18" charset="0"/>
              </a:rPr>
            </a:br>
            <a:r>
              <a:rPr lang="ru-RU" sz="2400" dirty="0">
                <a:effectLst/>
                <a:latin typeface="Times New Roman" pitchFamily="18" charset="0"/>
                <a:cs typeface="Times New Roman" pitchFamily="18" charset="0"/>
              </a:rPr>
              <a:t> «</a:t>
            </a:r>
            <a:r>
              <a:rPr lang="ru-RU" sz="2000" dirty="0">
                <a:effectLst/>
                <a:latin typeface="Times New Roman" pitchFamily="18" charset="0"/>
                <a:cs typeface="Times New Roman" pitchFamily="18" charset="0"/>
              </a:rPr>
              <a:t>портной, закройщик</a:t>
            </a:r>
            <a:r>
              <a:rPr lang="ru-RU" sz="2400" dirty="0">
                <a:effectLst/>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Текст 3">
            <a:extLst>
              <a:ext uri="{FF2B5EF4-FFF2-40B4-BE49-F238E27FC236}">
                <a16:creationId xmlns:a16="http://schemas.microsoft.com/office/drawing/2014/main" id="{DDE931CE-9A3B-4B71-A329-52A8EF3BF32E}"/>
              </a:ext>
            </a:extLst>
          </p:cNvPr>
          <p:cNvSpPr>
            <a:spLocks noGrp="1"/>
          </p:cNvSpPr>
          <p:nvPr>
            <p:ph type="body" idx="2"/>
          </p:nvPr>
        </p:nvSpPr>
        <p:spPr>
          <a:xfrm>
            <a:off x="215659" y="1250830"/>
            <a:ext cx="4632385" cy="4431522"/>
          </a:xfrm>
        </p:spPr>
        <p:txBody>
          <a:bodyPr>
            <a:noAutofit/>
          </a:bodyPr>
          <a:lstStyle/>
          <a:p>
            <a:r>
              <a:rPr lang="ru-RU" sz="1700" dirty="0"/>
              <a:t>Представитель родительской общественности – </a:t>
            </a:r>
            <a:r>
              <a:rPr lang="ru-RU" sz="1700" dirty="0" err="1"/>
              <a:t>Варгольских</a:t>
            </a:r>
            <a:r>
              <a:rPr lang="ru-RU" sz="1700" dirty="0"/>
              <a:t> Юлия Владимировна, рассказала детям о своей профессии. Познакомила детей, кто такой закройщик и портной. Объяснила, что закройщик ведет раскрой материала по лекалам путем построения чертежей деталей, а швея, портной - шьёт, ремонтирует одежду и шьёт мягкие детские игрушки. Рассказала и показала детям оборудование, которое использует закройщик и портной: ножницы, швейные иглы, лекало, швейные машины, </a:t>
            </a:r>
            <a:r>
              <a:rPr lang="ru-RU" sz="1700" dirty="0" err="1"/>
              <a:t>оверлок</a:t>
            </a:r>
            <a:r>
              <a:rPr lang="ru-RU" sz="1700" dirty="0"/>
              <a:t> для обрабатывания краев ткани. Также ребята узнали, какие бывают ткани: натуральные, смешанные и синтетические.</a:t>
            </a:r>
            <a:br>
              <a:rPr lang="ru-RU" sz="1700" dirty="0"/>
            </a:br>
            <a:r>
              <a:rPr lang="ru-RU" sz="1700" dirty="0"/>
              <a:t>Далее Юлия Владимировна провела мастер-класс по переводу выкройки игрушки на ткань и вырезала всем готовые детали. Подарила потайные замочки и разные цветные катушки ниток. Дети познали много интересного в данной профессии.</a:t>
            </a:r>
          </a:p>
          <a:p>
            <a:endParaRPr lang="ru-RU" sz="1800" dirty="0"/>
          </a:p>
        </p:txBody>
      </p:sp>
      <p:pic>
        <p:nvPicPr>
          <p:cNvPr id="3074" name="Picture 2" descr="E:\Все по профессии Дизайнер мягкой игрушки\Проект Мягкая игрушка\Приложение\Фото и видео к приложению 4\20230323_0928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848708" y="439948"/>
            <a:ext cx="4621598" cy="2941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Все по профессии Дизайнер мягкой игрушки\Проект Мягкая игрушка\Приложение\Фото и видео к приложению 4\20230323_101404.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42442" y="3706394"/>
            <a:ext cx="2919412" cy="2861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Все по профессии Дизайнер мягкой игрушки\Проект Мягкая игрушка\Приложение\Фото и видео к приложению 4\20230323_1028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413157" y="3763519"/>
            <a:ext cx="2976110" cy="274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466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385</TotalTime>
  <Words>736</Words>
  <Application>Microsoft Office PowerPoint</Application>
  <PresentationFormat>Широкоэкранный</PresentationFormat>
  <Paragraphs>103</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Calibri</vt:lpstr>
      <vt:lpstr>Corbel</vt:lpstr>
      <vt:lpstr>Gill Sans MT</vt:lpstr>
      <vt:lpstr>Times New Roman</vt:lpstr>
      <vt:lpstr>Verdana</vt:lpstr>
      <vt:lpstr>Wingdings 2</vt:lpstr>
      <vt:lpstr>Солнцестояние</vt:lpstr>
      <vt:lpstr>Презентация PowerPoint</vt:lpstr>
      <vt:lpstr>Актуальность:  </vt:lpstr>
      <vt:lpstr>Цель проекта: </vt:lpstr>
      <vt:lpstr>Презентация PowerPoint</vt:lpstr>
      <vt:lpstr>                                                                                   </vt:lpstr>
      <vt:lpstr>I этап  Подготовительный  Обновление РППС  «Центр ручного труда»</vt:lpstr>
      <vt:lpstr>История  и эволюция  мягкой игрушки  за рубежом</vt:lpstr>
      <vt:lpstr>ЗАНЯТИЕ  "История фетра  и его классификация" </vt:lpstr>
      <vt:lpstr>II этап Основной Занятие знакомство  с профессией  «портной, закройщик»</vt:lpstr>
      <vt:lpstr>занятие «История мягкой игрушки и последовательность изготовления игрушки» </vt:lpstr>
      <vt:lpstr>Беседа  «правила безопасной работы  с инструментами»  </vt:lpstr>
      <vt:lpstr>Занятие, знакомство  с профессией  «дизайнер мягкой игрушки»  </vt:lpstr>
      <vt:lpstr>Сюжетно – ролевая игра  «Магазин детских игрушек»</vt:lpstr>
      <vt:lpstr>Мастер класс,  для детей 3 и 6 группы</vt:lpstr>
      <vt:lpstr>III этап заключительный   Выставка ГотовыХ сшитыХ игрушЕК  Цель: Демонстрация творческих способностей детей </vt:lpstr>
      <vt:lpstr>Защита проекта «Дизайнер мягкой игрушки»  на Фестивале  «парад профессий»</vt:lpstr>
      <vt:lpstr>ВЫВОД:</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Информационный обзор экскурсий</dc:title>
  <dc:creator>Пользователь</dc:creator>
  <cp:lastModifiedBy>Пользователь</cp:lastModifiedBy>
  <cp:revision>46</cp:revision>
  <dcterms:created xsi:type="dcterms:W3CDTF">2023-04-20T14:52:53Z</dcterms:created>
  <dcterms:modified xsi:type="dcterms:W3CDTF">2023-05-27T14:37:04Z</dcterms:modified>
</cp:coreProperties>
</file>