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5" r:id="rId12"/>
    <p:sldId id="285" r:id="rId13"/>
    <p:sldId id="268" r:id="rId14"/>
    <p:sldId id="269" r:id="rId15"/>
    <p:sldId id="283" r:id="rId16"/>
    <p:sldId id="270" r:id="rId17"/>
    <p:sldId id="271" r:id="rId18"/>
    <p:sldId id="272" r:id="rId19"/>
    <p:sldId id="273" r:id="rId20"/>
    <p:sldId id="275" r:id="rId21"/>
    <p:sldId id="277" r:id="rId22"/>
    <p:sldId id="276" r:id="rId23"/>
    <p:sldId id="284" r:id="rId24"/>
    <p:sldId id="278" r:id="rId25"/>
    <p:sldId id="280" r:id="rId26"/>
    <p:sldId id="281" r:id="rId27"/>
    <p:sldId id="286" r:id="rId28"/>
    <p:sldId id="287" r:id="rId29"/>
    <p:sldId id="290" r:id="rId30"/>
    <p:sldId id="288" r:id="rId31"/>
    <p:sldId id="289" r:id="rId32"/>
    <p:sldId id="282" r:id="rId3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FDE53-ABF0-44C4-BDD3-EC5601EBD678}" type="datetimeFigureOut">
              <a:rPr lang="ru-RU" smtClean="0"/>
              <a:t>чт 23.05.19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FF3B6-7FB4-4947-ADDB-71FA3B4E48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53423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FDE53-ABF0-44C4-BDD3-EC5601EBD678}" type="datetimeFigureOut">
              <a:rPr lang="ru-RU" smtClean="0"/>
              <a:t>чт 23.05.19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FF3B6-7FB4-4947-ADDB-71FA3B4E48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42547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FDE53-ABF0-44C4-BDD3-EC5601EBD678}" type="datetimeFigureOut">
              <a:rPr lang="ru-RU" smtClean="0"/>
              <a:t>чт 23.05.19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FF3B6-7FB4-4947-ADDB-71FA3B4E48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32734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FDE53-ABF0-44C4-BDD3-EC5601EBD678}" type="datetimeFigureOut">
              <a:rPr lang="ru-RU" smtClean="0"/>
              <a:t>чт 23.05.19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FF3B6-7FB4-4947-ADDB-71FA3B4E48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45046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FDE53-ABF0-44C4-BDD3-EC5601EBD678}" type="datetimeFigureOut">
              <a:rPr lang="ru-RU" smtClean="0"/>
              <a:t>чт 23.05.19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FF3B6-7FB4-4947-ADDB-71FA3B4E48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21472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FDE53-ABF0-44C4-BDD3-EC5601EBD678}" type="datetimeFigureOut">
              <a:rPr lang="ru-RU" smtClean="0"/>
              <a:t>чт 23.05.19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FF3B6-7FB4-4947-ADDB-71FA3B4E48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08291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FDE53-ABF0-44C4-BDD3-EC5601EBD678}" type="datetimeFigureOut">
              <a:rPr lang="ru-RU" smtClean="0"/>
              <a:t>чт 23.05.19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FF3B6-7FB4-4947-ADDB-71FA3B4E48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23537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FDE53-ABF0-44C4-BDD3-EC5601EBD678}" type="datetimeFigureOut">
              <a:rPr lang="ru-RU" smtClean="0"/>
              <a:t>чт 23.05.19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FF3B6-7FB4-4947-ADDB-71FA3B4E48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3052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FDE53-ABF0-44C4-BDD3-EC5601EBD678}" type="datetimeFigureOut">
              <a:rPr lang="ru-RU" smtClean="0"/>
              <a:t>чт 23.05.19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FF3B6-7FB4-4947-ADDB-71FA3B4E48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86851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FDE53-ABF0-44C4-BDD3-EC5601EBD678}" type="datetimeFigureOut">
              <a:rPr lang="ru-RU" smtClean="0"/>
              <a:t>чт 23.05.19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FF3B6-7FB4-4947-ADDB-71FA3B4E48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66861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FDE53-ABF0-44C4-BDD3-EC5601EBD678}" type="datetimeFigureOut">
              <a:rPr lang="ru-RU" smtClean="0"/>
              <a:t>чт 23.05.19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FF3B6-7FB4-4947-ADDB-71FA3B4E48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48661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2FDE53-ABF0-44C4-BDD3-EC5601EBD678}" type="datetimeFigureOut">
              <a:rPr lang="ru-RU" smtClean="0"/>
              <a:t>чт 23.05.19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3FF3B6-7FB4-4947-ADDB-71FA3B4E48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8286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3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842800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ru-RU" sz="4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Педагогический проект</a:t>
            </a:r>
            <a:r>
              <a:rPr lang="ru-RU" sz="4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9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«Сюжетно- ролевая игра – это весело!»</a:t>
            </a:r>
            <a:r>
              <a:rPr lang="ru-RU" sz="4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9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(для воспитанников </a:t>
            </a:r>
            <a:r>
              <a:rPr lang="ru-RU" sz="4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первой младшей группы №10)</a:t>
            </a:r>
            <a:r>
              <a:rPr lang="ru-RU" dirty="0"/>
              <a:t/>
            </a:r>
            <a:br>
              <a:rPr lang="ru-RU" dirty="0"/>
            </a:br>
            <a:endParaRPr lang="ru-RU" sz="36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851420"/>
            <a:ext cx="9144000" cy="1655762"/>
          </a:xfrm>
        </p:spPr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Разработали и реализовали:   </a:t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Карасева А. В.,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Кампен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А. Р.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4440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Обогащение игрового опыта</a:t>
            </a:r>
            <a:br>
              <a:rPr lang="ru-RU" dirty="0"/>
            </a:br>
            <a:endParaRPr lang="ru-RU" dirty="0"/>
          </a:p>
        </p:txBody>
      </p:sp>
      <p:pic>
        <p:nvPicPr>
          <p:cNvPr id="2" name="Объект 1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742" y="1027906"/>
            <a:ext cx="5181600" cy="2914650"/>
          </a:xfrm>
        </p:spPr>
      </p:pic>
      <p:sp>
        <p:nvSpPr>
          <p:cNvPr id="9" name="Объект 8"/>
          <p:cNvSpPr>
            <a:spLocks noGrp="1"/>
          </p:cNvSpPr>
          <p:nvPr>
            <p:ph sz="half" idx="2"/>
          </p:nvPr>
        </p:nvSpPr>
        <p:spPr>
          <a:xfrm>
            <a:off x="7420430" y="1071450"/>
            <a:ext cx="4397828" cy="2528094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Дидактические игры: «Напоим куклу чаем», «Накормим куклу обедом»</a:t>
            </a:r>
          </a:p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уточнить название посуды, назначение, учить последовательно выполнять действия.</a:t>
            </a: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218" y="3599544"/>
            <a:ext cx="5403273" cy="303934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065" y="4369393"/>
            <a:ext cx="3275831" cy="1842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995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60434" y="817418"/>
            <a:ext cx="10162309" cy="6096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Д/и «Постираем одежду  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оденем куклу на прогулку»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54182" y="817418"/>
            <a:ext cx="5465618" cy="535954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2</a:t>
            </a:r>
            <a:r>
              <a:rPr lang="ru-RU" dirty="0"/>
              <a:t>. 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82" y="1427018"/>
            <a:ext cx="5181600" cy="2914650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588" y="1427018"/>
            <a:ext cx="5591079" cy="314498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570" y="4054650"/>
            <a:ext cx="4536539" cy="255180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4571999"/>
            <a:ext cx="3782291" cy="2127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963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0" indent="0" algn="ctr"/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Рассматривание семейных фотографий, картинок с изображение семьи.</a:t>
            </a:r>
            <a:b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Совместно с воспитанниками организовать фотовитрину из семейных фотографий.</a:t>
            </a:r>
            <a:b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22" y="1257589"/>
            <a:ext cx="2447627" cy="435133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049" y="1477169"/>
            <a:ext cx="5181600" cy="2914650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231" y="4249017"/>
            <a:ext cx="4835236" cy="271982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325" y="2604655"/>
            <a:ext cx="48768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447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Общение воспитателя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воспитанниками 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5705">
            <a:off x="42453" y="1522398"/>
            <a:ext cx="4371109" cy="2458749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7913914" y="1251744"/>
            <a:ext cx="4002314" cy="2717346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Показ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игровых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действий.</a:t>
            </a:r>
          </a:p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Совместная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(воспитатель – дочка, воспитанник – мама) .</a:t>
            </a:r>
          </a:p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Вопросы об игре («Как зовут твою дочку? », «Что ты ей сварила? », «Когда пойдете гулять? »).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366" y="4475640"/>
            <a:ext cx="4113260" cy="231370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5903">
            <a:off x="3697516" y="2719372"/>
            <a:ext cx="4443441" cy="2499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694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Сюжетно-ролевая игра</a:t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"Больница"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0" y="3122046"/>
            <a:ext cx="3439886" cy="3358583"/>
          </a:xfr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Чтение К. И. Чуковского «Доктор Айболит».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Рассматривание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«Кукла заболела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Встреча с медсестрой детского сада.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Беседа «Как доктор лечит детей».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Экскурсия в медицинский кабинет.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2364" y="3685237"/>
            <a:ext cx="4544291" cy="2556164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5970" y="2678173"/>
            <a:ext cx="3580672" cy="201412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770" y="1131754"/>
            <a:ext cx="6950715" cy="3909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781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29370"/>
            <a:ext cx="6823364" cy="3838142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859" y="329370"/>
            <a:ext cx="2447627" cy="4351338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829" y="3856759"/>
            <a:ext cx="4990716" cy="2807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469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Д/и «Лечим куклу»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послушать, поставить градусник, дать чай с малиной, молоко с медом) 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0688"/>
            <a:ext cx="7102212" cy="3994993"/>
          </a:xfrm>
        </p:spPr>
      </p:pic>
      <p:pic>
        <p:nvPicPr>
          <p:cNvPr id="6" name="Объект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5437" y="2474696"/>
            <a:ext cx="5181600" cy="2914650"/>
          </a:xfrm>
        </p:spPr>
      </p:pic>
    </p:spTree>
    <p:extLst>
      <p:ext uri="{BB962C8B-B14F-4D97-AF65-F5344CB8AC3E}">
        <p14:creationId xmlns:p14="http://schemas.microsoft.com/office/powerpoint/2010/main" val="1106321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Сюжетно-ролевая игра</a:t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"Шофёр"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0" y="2566824"/>
            <a:ext cx="3530600" cy="2128322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Беседа на тему «На чем люди ездят»</a:t>
            </a:r>
          </a:p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Просмотр презентации «Транспорт»</a:t>
            </a:r>
          </a:p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Приглашение в гости папы – водителя.</a:t>
            </a:r>
          </a:p>
          <a:p>
            <a:pPr marL="0" indent="0">
              <a:buNone/>
            </a:pP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386" y="1316615"/>
            <a:ext cx="2948706" cy="5242145"/>
          </a:xfr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7297" y="595745"/>
            <a:ext cx="3444586" cy="6123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60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Д/и «Едем в гости»</a:t>
            </a:r>
            <a:br>
              <a:rPr lang="ru-RU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продолжать </a:t>
            </a:r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учить воспитанников разнообразить игровые действия.</a:t>
            </a:r>
            <a:b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игровой предметной среды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837" y="1690688"/>
            <a:ext cx="5181600" cy="291465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3255" y="1532587"/>
            <a:ext cx="5181600" cy="2914650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1425" y="3851564"/>
            <a:ext cx="5073842" cy="2854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00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Совместная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игра</a:t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(воспитатель – пассажир,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воспитанник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шофер) .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982" y="1521114"/>
            <a:ext cx="8818418" cy="4960360"/>
          </a:xfrm>
        </p:spPr>
      </p:pic>
    </p:spTree>
    <p:extLst>
      <p:ext uri="{BB962C8B-B14F-4D97-AF65-F5344CB8AC3E}">
        <p14:creationId xmlns:p14="http://schemas.microsoft.com/office/powerpoint/2010/main" val="4034110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Паспорт проекта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Тип проекта:</a:t>
            </a: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доминирующей деятельности: </a:t>
            </a:r>
            <a:r>
              <a:rPr lang="ru-RU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практико</a:t>
            </a: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ориентированный</a:t>
            </a:r>
          </a:p>
          <a:p>
            <a:pPr algn="ctr"/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количеству участников: групповой</a:t>
            </a:r>
          </a:p>
          <a:p>
            <a:pPr algn="ctr"/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продолжительности: </a:t>
            </a:r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Краткосрочный (1 </a:t>
            </a: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месяц)</a:t>
            </a:r>
          </a:p>
          <a:p>
            <a:pPr algn="ctr"/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проекта: </a:t>
            </a: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 и родители </a:t>
            </a:r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первой младшей </a:t>
            </a: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группы </a:t>
            </a:r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№10 «Капелька», </a:t>
            </a: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воспитатели</a:t>
            </a:r>
          </a:p>
          <a:p>
            <a:pPr marL="0" indent="0">
              <a:buNone/>
            </a:pPr>
            <a:endParaRPr lang="ru-RU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1390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Сюжетно-ролевая игра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«Фотостудия»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0" y="1458461"/>
            <a:ext cx="2601686" cy="4085998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Рассматривание иллюстраций с изображением работы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фотографа. Знакомство с профессией «фотограф». 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Беседа: Что такое «фотостудия»? Кто в ней работает? Как пользоваться фотоаппаратом?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9886" y="1690688"/>
            <a:ext cx="3263503" cy="4351338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4686" y="1412299"/>
            <a:ext cx="3472295" cy="4629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217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Беседа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Что такое «фотостудия»?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Кто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ней работает?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Как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пользоваться фотоаппаратом?</a:t>
            </a:r>
            <a:b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520" y="1548534"/>
            <a:ext cx="3263503" cy="435133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6408" y="1690688"/>
            <a:ext cx="3263503" cy="4351338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3294" y="1510145"/>
            <a:ext cx="4010891" cy="5347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266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0"/>
            <a:ext cx="10515600" cy="1325563"/>
          </a:xfrm>
        </p:spPr>
        <p:txBody>
          <a:bodyPr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Д/и «Фотостудия»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938934"/>
            <a:ext cx="3263503" cy="435133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1794" y="1325563"/>
            <a:ext cx="3263503" cy="4351338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4622" y="662781"/>
            <a:ext cx="3325091" cy="4433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340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64" y="115094"/>
            <a:ext cx="5181600" cy="388620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83848">
            <a:off x="7230392" y="318654"/>
            <a:ext cx="4160205" cy="4872326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46055">
            <a:off x="3777961" y="2123600"/>
            <a:ext cx="3347605" cy="4463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377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родителями.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работы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родителями: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269149"/>
            <a:ext cx="5181600" cy="2913427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665686" y="1550121"/>
            <a:ext cx="5181600" cy="4351338"/>
          </a:xfrm>
          <a:gradFill>
            <a:gsLst>
              <a:gs pos="64000">
                <a:schemeClr val="accent1">
                  <a:lumMod val="5000"/>
                  <a:lumOff val="95000"/>
                </a:schemeClr>
              </a:gs>
              <a:gs pos="80000">
                <a:schemeClr val="accent1">
                  <a:lumMod val="45000"/>
                  <a:lumOff val="55000"/>
                </a:schemeClr>
              </a:gs>
              <a:gs pos="9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 fontScale="70000" lnSpcReduction="20000"/>
          </a:bodyPr>
          <a:lstStyle/>
          <a:p>
            <a:pPr lvl="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заинтересовать родителей проектом;</a:t>
            </a:r>
          </a:p>
          <a:p>
            <a:pPr lvl="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повысить уровень педагогической культуры родителей в области «Социально-коммуникативное развитие».</a:t>
            </a:r>
          </a:p>
          <a:p>
            <a:pPr lvl="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заинтересовать родителей проблемой переноса игровой деятельности в семью, организацией единого игрового пространства.</a:t>
            </a:r>
          </a:p>
          <a:p>
            <a:pPr lvl="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совместные семейные игры, просматривание спектаклей, мультфильмов с детьми, обогащение детской домашней библиотеки;</a:t>
            </a:r>
          </a:p>
          <a:p>
            <a:pPr lvl="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привлечь к работе родителей по подготовке костюмов и декораций для театрализованных игр.</a:t>
            </a: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2822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Привлечение родителей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изготовлению атрибутов,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костюмов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сюжетно-ролевых игр: «Прачечная», «Шофер», «Фотостудия», «Семья» </a:t>
            </a:r>
            <a:b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593" y="1690688"/>
            <a:ext cx="7890733" cy="5277899"/>
          </a:xfrm>
        </p:spPr>
      </p:pic>
      <p:sp>
        <p:nvSpPr>
          <p:cNvPr id="8" name="Объект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51619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Изготовление атрибутов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дидактическим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театрализованным играм.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331" y="1825625"/>
            <a:ext cx="4351338" cy="4351338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val="1372818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75" y="1177636"/>
            <a:ext cx="4847004" cy="4999327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8194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3348633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0759" y="1690687"/>
            <a:ext cx="5861241" cy="329694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777" y="1690687"/>
            <a:ext cx="5181600" cy="3574039"/>
          </a:xfrm>
        </p:spPr>
      </p:pic>
    </p:spTree>
    <p:extLst>
      <p:ext uri="{BB962C8B-B14F-4D97-AF65-F5344CB8AC3E}">
        <p14:creationId xmlns:p14="http://schemas.microsoft.com/office/powerpoint/2010/main" val="2323335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995055"/>
            <a:ext cx="5181600" cy="3463563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828800"/>
            <a:ext cx="5181600" cy="3629819"/>
          </a:xfrm>
        </p:spPr>
      </p:pic>
    </p:spTree>
    <p:extLst>
      <p:ext uri="{BB962C8B-B14F-4D97-AF65-F5344CB8AC3E}">
        <p14:creationId xmlns:p14="http://schemas.microsoft.com/office/powerpoint/2010/main" val="3951771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17714" y="1117600"/>
            <a:ext cx="5776686" cy="5602514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современном обществе резко повысился социальный престиж интеллекта и научного знания. С этим связано стремление дать детям знания, научить их читать, писать и считать, а не способность чувствовать, думать и творить. Современные дети знают гораздо больше, чем их сверстники 10 – 15 лет назад, они быстрее решают логические задачи, но они значительно реже восхищаются и удивляются, возмущаются и сопереживают. Их интересы ограничены, а игры однообразны. Как правило, такие дети не умеют занять себя в свободное время и на окружающий мир смотрят без удивления и особого интереса, как потребители, а не творцы.</a:t>
            </a: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говорить о современных детях, прежде всего нужно сказать, дети в наши дни либо совсем не играют, либо играют слишком мало. Это связано с целым рядом причин.</a:t>
            </a:r>
          </a:p>
          <a:p>
            <a:pPr marL="0" indent="0">
              <a:buNone/>
            </a:pPr>
            <a:endParaRPr lang="ru-RU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3571" y="1825625"/>
            <a:ext cx="4678858" cy="4351338"/>
          </a:xfrm>
        </p:spPr>
      </p:pic>
    </p:spTree>
    <p:extLst>
      <p:ext uri="{BB962C8B-B14F-4D97-AF65-F5344CB8AC3E}">
        <p14:creationId xmlns:p14="http://schemas.microsoft.com/office/powerpoint/2010/main" val="3496881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436" y="365125"/>
            <a:ext cx="5181600" cy="291465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8736" y="163080"/>
            <a:ext cx="2447627" cy="4351338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3136" y="163080"/>
            <a:ext cx="5143500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79774"/>
            <a:ext cx="6361289" cy="357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858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Изготовление всех атрибутов к </a:t>
            </a:r>
            <a:r>
              <a:rPr lang="ru-RU" sz="4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с/р игре «Фотостудия</a:t>
            </a:r>
            <a:r>
              <a:rPr lang="ru-RU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75" y="1588149"/>
            <a:ext cx="3037989" cy="4050652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727" y="1588149"/>
            <a:ext cx="4388428" cy="3291321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1674090"/>
            <a:ext cx="3887932" cy="5183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400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838200" y="-678873"/>
            <a:ext cx="10515600" cy="2369561"/>
          </a:xfrm>
        </p:spPr>
        <p:txBody>
          <a:bodyPr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Выводы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838200" y="1039091"/>
            <a:ext cx="10515600" cy="5137872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упорядочивает не только поведение ребёнка, но и его внутреннюю жизнь, помогает понять себя, своё отношение к миру. Это практически единственная область, где он может проявить инициативу и творческую активность. И в то же время именно в игре ребёнок учится контролировать и оценивать себя, понимать, что он делает и учится действовать правильно. Именно самостоятельное регулирование действий превращает ребёнка в сознательного субъекта жизни, делает его поведение осознанным и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произвольным.</a:t>
            </a:r>
          </a:p>
          <a:p>
            <a:pPr marL="0" indent="0" algn="ctr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Детство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не только самая счастливая и беззаботная пора жизни человека. Это период наиболее интенсивного формирования личности, то что не сложилось в детские годы, уже не восполнить взрослому человеку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Сюжетно - ролевые игры в комплексе с другими воспитательными средствами представляют собой основу формирования гармонически развитой активной личности, способной находить выход из критического положения, принимать решение, проявлять инициативу, т.е. приобретают те качества, которые необходимы в будущей жизни.</a:t>
            </a:r>
          </a:p>
          <a:p>
            <a:pPr algn="ct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3915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27000" y="1027906"/>
            <a:ext cx="5181600" cy="4351338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dirty="0"/>
              <a:t>Игра – подлинная социальная практика ребенка, его реальная жизнь в обществе сверстников. Поэтому актуальной является проблема использования игры в целях всестороннего развития ребенка, формирования его положительных личностных качеств и социализации как члена общества.</a:t>
            </a:r>
          </a:p>
          <a:p>
            <a:pPr marL="0" indent="0">
              <a:buNone/>
            </a:pPr>
            <a:r>
              <a:rPr lang="ru-RU" dirty="0"/>
              <a:t>В дошкольном возрасте сюжетно-ролевая игра является ведущей деятельностью, а общение становится ее частью и условием. Дети, конечно же, не всегда находят нужные способы установлений отношений. Нередко между ними возникают конфликты, когда каждый отстаивает свое желание, не считаясь с желаниями и правами сверстников. Но именно в этом возрасте ребенок открывает для себя ту истину, что без сопереживания другому и без уступки другому он сам остается в проигрыше. В игре ребенок попадает в отношения зависимости от других детей.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2273558"/>
            <a:ext cx="5853113" cy="3072884"/>
          </a:xfrm>
        </p:spPr>
      </p:pic>
    </p:spTree>
    <p:extLst>
      <p:ext uri="{BB962C8B-B14F-4D97-AF65-F5344CB8AC3E}">
        <p14:creationId xmlns:p14="http://schemas.microsoft.com/office/powerpoint/2010/main" val="301491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838200" y="468766"/>
            <a:ext cx="10515600" cy="235834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способствование развитию игровой деятельности воспитанников через создание предметно-игровой среды.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838200" y="2827111"/>
            <a:ext cx="10515600" cy="4351338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обогащение содержания игр, создание интереса к новым сюжетам;</a:t>
            </a:r>
          </a:p>
          <a:p>
            <a:pPr algn="ctr">
              <a:buFontTx/>
              <a:buChar char="-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обогащение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жизненного опыта воспитанников, пополнение знаний воспитанников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ctr">
              <a:buFontTx/>
              <a:buChar char="-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своевременное изменение игровой среды с учетом обогащающегося жизненного и игрового опыта;</a:t>
            </a:r>
          </a:p>
          <a:p>
            <a:pPr marL="0" indent="0" algn="ctr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активизирующее общение взрослого с воспитанниками в процессе их игры, направленное на побуждение и самостоятельное применение воспитанниками новых способов решения игровых задач, на отражение в игре новых сторон жизни.</a:t>
            </a:r>
          </a:p>
          <a:p>
            <a:pPr marL="0" indent="0" algn="ctr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умение поддерживать инициативу, желание воспитанников организовать игру по собственной инициативе.</a:t>
            </a:r>
          </a:p>
          <a:p>
            <a:pPr algn="ct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2246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790143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 </a:t>
            </a:r>
            <a:br>
              <a:rPr lang="ru-RU" dirty="0"/>
            </a:br>
            <a:r>
              <a:rPr lang="ru-RU" b="1" dirty="0"/>
              <a:t>Этапы реализации </a:t>
            </a:r>
            <a:r>
              <a:rPr lang="ru-RU" b="1" dirty="0" smtClean="0"/>
              <a:t>проекта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790143"/>
            <a:ext cx="10515600" cy="538682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Подготовительный </a:t>
            </a:r>
            <a:r>
              <a:rPr lang="ru-RU" sz="2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этап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Определение целей и задач проекта;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Изучение литературы, авторских методик;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Диагностика уровня развития творческой активности воспитанников и взаимоотношений в коллективе;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Составление  плана мероприятий по реализации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проекта.</a:t>
            </a:r>
          </a:p>
          <a:p>
            <a:pPr marL="0" indent="0" algn="ctr">
              <a:buNone/>
            </a:pPr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 этап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Непосредственная реализация проекта в группе: беседы, наблюдения, чтение художественной литературы, дидактические игры, продуктивная деятельность, театрализованные игры; организация совместной с воспитателем, либо самостоятельной игровой деятельности детей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ctr">
              <a:buNone/>
            </a:pPr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Заключительный этап проекта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Оформление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презентации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проекта, подведение итогов.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3742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работы по формированию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сюжетно-ролевой игры.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22514" y="1509486"/>
            <a:ext cx="5497286" cy="5348513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1.Планомерное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обогащение опыта: в быту, на занятиях, на прогулке, во время просмотра телепередач, чтения книг, просматривания иллюстрации, дидактических игр.</a:t>
            </a:r>
          </a:p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2.Перевод реального опыта в игровой. Усвоение воспитанниками способов воспроизведения действительности в игре. Использование дидактических, театральных игр в обучающем процессе.</a:t>
            </a:r>
          </a:p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3.Своевременное изменение игровой среды, подбор игрушек и игрового материала, способствующих закреплению в памяти воспитанника недавних впечатлений, полученных при знакомстве с окружающим, а также в обучающих играх. Учитывать практический и игровой опыт воспитанников.</a:t>
            </a:r>
          </a:p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4.Общение со взрослыми во время игрового процесса. Организация проблемных ситуаций с учётом опыта воспитанников и игровой среды. Развитие умения ориентироваться в игровой задаче, находить новые варианты и средства реализации задач.</a:t>
            </a:r>
          </a:p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Объект 1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95205"/>
            <a:ext cx="5181600" cy="3812177"/>
          </a:xfrm>
        </p:spPr>
      </p:pic>
    </p:spTree>
    <p:extLst>
      <p:ext uri="{BB962C8B-B14F-4D97-AF65-F5344CB8AC3E}">
        <p14:creationId xmlns:p14="http://schemas.microsoft.com/office/powerpoint/2010/main" val="3946973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Предполагаемые результаты</a:t>
            </a:r>
            <a:r>
              <a:rPr lang="ru-RU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2438400" y="1161142"/>
            <a:ext cx="7590972" cy="4586515"/>
          </a:xfrm>
          <a:pattFill prst="dotGrid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pPr marL="0" indent="0" algn="ctr">
              <a:buNone/>
            </a:pP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Расширение представлений 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воспитанников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о многообразии способов использования игрушек, предметов-заместителей и игровых действий;</a:t>
            </a:r>
            <a:b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• Формирование  навыков самостоятельной организации игры, распределении ролей, творческого развития сюжета игры;</a:t>
            </a:r>
            <a:b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• Умение воспитанников организованно играть небольшими группами, включаться в игру и выходить из неё.</a:t>
            </a:r>
            <a:endParaRPr lang="ru-RU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95839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914400" y="767556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воспитанниками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формированию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сюжетно-ролевой игры.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Сюжетно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ролевая игра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«ДОМ» </a:t>
            </a:r>
            <a:b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839788" y="1316182"/>
            <a:ext cx="5157787" cy="1662545"/>
          </a:xfrm>
        </p:spPr>
        <p:txBody>
          <a:bodyPr/>
          <a:lstStyle/>
          <a:p>
            <a:pPr algn="ctr"/>
            <a:r>
              <a:rPr lang="ru-RU" dirty="0"/>
              <a:t>Активное познание окружающей действительности  </a:t>
            </a:r>
          </a:p>
          <a:p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Беседа на тему «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Мой дом и кто в нем живет?»</a:t>
            </a:r>
          </a:p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Рассматривание семейных фотографий, картинок с изображение семьи.</a:t>
            </a:r>
          </a:p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Совместно с воспитанниками организовать фотовитрину из семейных фотографий.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" name="Объект 1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757055"/>
            <a:ext cx="5418818" cy="3048085"/>
          </a:xfrm>
        </p:spPr>
      </p:pic>
    </p:spTree>
    <p:extLst>
      <p:ext uri="{BB962C8B-B14F-4D97-AF65-F5344CB8AC3E}">
        <p14:creationId xmlns:p14="http://schemas.microsoft.com/office/powerpoint/2010/main" val="1260591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</TotalTime>
  <Words>954</Words>
  <Application>Microsoft Office PowerPoint</Application>
  <PresentationFormat>Широкоэкранный</PresentationFormat>
  <Paragraphs>81</Paragraphs>
  <Slides>32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7" baseType="lpstr">
      <vt:lpstr>Arial</vt:lpstr>
      <vt:lpstr>Calibri</vt:lpstr>
      <vt:lpstr>Calibri Light</vt:lpstr>
      <vt:lpstr>Times New Roman</vt:lpstr>
      <vt:lpstr>Тема Office</vt:lpstr>
      <vt:lpstr>Педагогический проект «Сюжетно- ролевая игра – это весело!» (для воспитанников первой младшей группы №10) </vt:lpstr>
      <vt:lpstr>Паспорт проекта</vt:lpstr>
      <vt:lpstr>Проблема </vt:lpstr>
      <vt:lpstr>Актуальность </vt:lpstr>
      <vt:lpstr>Цель: способствование развитию игровой деятельности воспитанников через создание предметно-игровой среды. </vt:lpstr>
      <vt:lpstr>  Этапы реализации проекта </vt:lpstr>
      <vt:lpstr>Основные направления работы по формированию сюжетно-ролевой игры. </vt:lpstr>
      <vt:lpstr>Предполагаемые результаты </vt:lpstr>
      <vt:lpstr>Работа с воспитанниками по формированию сюжетно-ролевой игры. Сюжетно - ролевая игра «ДОМ»   </vt:lpstr>
      <vt:lpstr>Обогащение игрового опыта </vt:lpstr>
      <vt:lpstr>Д/и «Постираем одежду   и оденем куклу на прогулку»  </vt:lpstr>
      <vt:lpstr>Рассматривание семейных фотографий, картинок с изображение семьи.  Совместно с воспитанниками организовать фотовитрину из семейных фотографий. </vt:lpstr>
      <vt:lpstr>Общение воспитателя  с воспитанниками  </vt:lpstr>
      <vt:lpstr>Сюжетно-ролевая игра  "Больница" </vt:lpstr>
      <vt:lpstr>Презентация PowerPoint</vt:lpstr>
      <vt:lpstr>Д/и «Лечим куклу»  (послушать, поставить градусник, дать чай с малиной, молоко с медом) . </vt:lpstr>
      <vt:lpstr>Сюжетно-ролевая игра  "Шофёр" </vt:lpstr>
      <vt:lpstr>Д/и «Едем в гости» Цель:  продолжать учить воспитанников разнообразить игровые действия. Развитие игровой предметной среды </vt:lpstr>
      <vt:lpstr>Совместная игра  (воспитатель – пассажир,  воспитанник – шофер) . </vt:lpstr>
      <vt:lpstr>Сюжетно-ролевая игра  «Фотостудия»</vt:lpstr>
      <vt:lpstr>       Беседа: Что такое «фотостудия»?  Кто в ней работает?        Как пользоваться фотоаппаратом? </vt:lpstr>
      <vt:lpstr>Д/и «Фотостудия»</vt:lpstr>
      <vt:lpstr>Презентация PowerPoint</vt:lpstr>
      <vt:lpstr>Работа с родителями. Основные направления работы  с родителями: </vt:lpstr>
      <vt:lpstr>Привлечение родителей  к изготовлению атрибутов,  костюмов для сюжетно-ролевых игр: «Прачечная», «Шофер», «Фотостудия», «Семья»  </vt:lpstr>
      <vt:lpstr>Изготовление атрибутов  к дидактическим,  театрализованным играм. </vt:lpstr>
      <vt:lpstr>Презентация PowerPoint</vt:lpstr>
      <vt:lpstr>Презентация PowerPoint</vt:lpstr>
      <vt:lpstr>Презентация PowerPoint</vt:lpstr>
      <vt:lpstr>Презентация PowerPoint</vt:lpstr>
      <vt:lpstr>Изготовление всех атрибутов к с/р игре «Фотостудия»</vt:lpstr>
      <vt:lpstr>Выводы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Педагогический проект «Сюжетно- ролевая игра – это весело!» (для воспитанников первой младшей группы №10) </dc:title>
  <dc:creator>Пользователь</dc:creator>
  <cp:lastModifiedBy>Пользователь</cp:lastModifiedBy>
  <cp:revision>24</cp:revision>
  <dcterms:created xsi:type="dcterms:W3CDTF">2019-05-16T02:42:51Z</dcterms:created>
  <dcterms:modified xsi:type="dcterms:W3CDTF">2019-05-23T07:27:53Z</dcterms:modified>
</cp:coreProperties>
</file>