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62" r:id="rId9"/>
    <p:sldId id="263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7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5" d="100"/>
          <a:sy n="65" d="100"/>
        </p:scale>
        <p:origin x="10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690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4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Relationship Id="rId6" Type="http://schemas.openxmlformats.org/officeDocument/2006/relationships/image" Target="../media/image48.jpeg" /><Relationship Id="rId7" Type="http://schemas.openxmlformats.org/officeDocument/2006/relationships/image" Target="../media/image4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Relationship Id="rId6" Type="http://schemas.openxmlformats.org/officeDocument/2006/relationships/image" Target="../media/image57.jpeg" /><Relationship Id="rId7" Type="http://schemas.openxmlformats.org/officeDocument/2006/relationships/image" Target="../media/image5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sz="2200" b="1">
                <a:solidFill>
                  <a:srgbClr val="7030A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</a:t>
            </a:r>
            <a:br>
              <a:rPr lang="ru-RU" sz="2200" b="1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b="1">
                <a:solidFill>
                  <a:srgbClr val="7030A0"/>
                </a:solidFill>
                <a:latin typeface="Monotype Corsiva" pitchFamily="66" charset="0"/>
              </a:rPr>
              <a:t>«Детский сад № 2 г. Челябинска»</a:t>
            </a:r>
            <a:br>
              <a:rPr lang="ru-RU" sz="2200">
                <a:solidFill>
                  <a:srgbClr val="7030A0"/>
                </a:solidFill>
                <a:latin typeface="Monotype Corsiva" pitchFamily="66" charset="0"/>
              </a:rPr>
            </a:br>
            <a:br>
              <a:rPr lang="ru-RU" sz="9600"/>
            </a:br>
            <a:r>
              <a:rPr lang="ru-RU" sz="9600" b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Путь к  успеху</a:t>
            </a:r>
            <a:endParaRPr lang="ru-RU" sz="960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221088"/>
            <a:ext cx="4824536" cy="201622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3600" b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Выполнили:</a:t>
            </a:r>
          </a:p>
          <a:p>
            <a:pPr algn="r"/>
            <a:r>
              <a:rPr lang="ru-RU" sz="3600" b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Глинских  Л.Н.</a:t>
            </a:r>
          </a:p>
          <a:p>
            <a:pPr algn="r"/>
            <a:r>
              <a:rPr lang="ru-RU" sz="3600" b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Горенкова Т.Н.</a:t>
            </a:r>
          </a:p>
          <a:p>
            <a:pPr algn="r"/>
            <a:r>
              <a:rPr lang="ru-RU" sz="3600" b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Фёдорова С.В.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Был заключен договор о сотрудничестве со студентом 4 курса Южно-Уральского государственного университета, который выступил в роли куратора проекта. Был составлен план работы «Школы юного инженера», состоящий из шести занятий.</a:t>
            </a:r>
          </a:p>
        </p:txBody>
      </p:sp>
      <p:pic>
        <p:nvPicPr>
          <p:cNvPr id="1026" name="Picture 2" descr="C:\Users\User\Desktop\участие в конкурсах и других мероприятиях\мы испытатели\DSC_49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671" t="8862" r="37046"/>
          <a:stretch>
            <a:fillRect/>
          </a:stretch>
        </p:blipFill>
        <p:spPr bwMode="auto">
          <a:xfrm>
            <a:off x="4067944" y="2636912"/>
            <a:ext cx="3213017" cy="403244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User\Desktop\участие в конкурсах и других мероприятиях\Фото ЮУрГУ 24.11.22\DSC_4653.JPG"/>
          <p:cNvPicPr>
            <a:picLocks noChangeAspect="1" noChangeArrowheads="1"/>
          </p:cNvPicPr>
          <p:nvPr/>
        </p:nvPicPr>
        <p:blipFill>
          <a:blip r:embed="rId4"/>
          <a:srcRect l="7184" t="5742" r="25290"/>
          <a:stretch>
            <a:fillRect/>
          </a:stretch>
        </p:blipFill>
        <p:spPr bwMode="auto">
          <a:xfrm>
            <a:off x="179512" y="1556792"/>
            <a:ext cx="4005082" cy="37170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C:\Users\User\Desktop\договор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36296" y="1412776"/>
            <a:ext cx="1728192" cy="23766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3" descr="C:\Users\User\Desktop\план работы школы молодого инженера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236296" y="4077072"/>
            <a:ext cx="1760384" cy="24208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324527" cy="706898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Наиболее действенные способы ознакомления детей с трудом взрослых – наблюдения и экскурсии, которые обеспечивают наглядность и ясность получаемых представлений, способствуют накоплению ярких эмоциональных впечатлений. Были проведены экскурсии в Центр исторического наследия ЮУЖД; Центр противопожарной пропаганды и общественных связей; ЧГПТТ им. Яковлева учебно-производственные мастерские; библиотеку.</a:t>
            </a:r>
          </a:p>
        </p:txBody>
      </p:sp>
      <p:pic>
        <p:nvPicPr>
          <p:cNvPr id="4098" name="Picture 2" descr="C:\Users\User\Desktop\участие в конкурсах и других мероприятиях\библиотека  02.02.2023\DSC_49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1520" y="2276872"/>
            <a:ext cx="3419872" cy="227385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C:\Users\User\Desktop\участие в конкурсах и других мероприятиях\Фото 11 гр. Центр исторического наследия ЮУЖД\DSC_4056.JPG"/>
          <p:cNvPicPr>
            <a:picLocks noChangeAspect="1" noChangeArrowheads="1"/>
          </p:cNvPicPr>
          <p:nvPr/>
        </p:nvPicPr>
        <p:blipFill>
          <a:blip r:embed="rId4"/>
          <a:srcRect l="6745" r="8298" b="22222"/>
          <a:stretch>
            <a:fillRect/>
          </a:stretch>
        </p:blipFill>
        <p:spPr bwMode="auto">
          <a:xfrm>
            <a:off x="5831632" y="2276872"/>
            <a:ext cx="3312368" cy="20162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C:\Users\User\Desktop\участие в конкурсах и других мероприятиях\фото 11гр. Центр противопожарной пропаганды и общественных связей\DSC_413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4509121"/>
            <a:ext cx="3714491" cy="246968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1" name="Picture 5" descr="C:\Users\User\Desktop\участие в конкурсах и других мероприятиях\экскурсия в техникум 09.02.23\IMG-5e11dd0a2353dbc6708c0065f5fb5982-V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04113" y="4293096"/>
            <a:ext cx="3707904" cy="27809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2" name="Picture 6" descr="C:\Users\User\Desktop\участие в конкурсах и других мероприятиях\экскурсия в техникум 09.02.23\IMG-28e8a4173820f9d56b0ce5e5c40e3df4-V.jpg"/>
          <p:cNvPicPr>
            <a:picLocks noChangeAspect="1" noChangeArrowheads="1"/>
          </p:cNvPicPr>
          <p:nvPr/>
        </p:nvPicPr>
        <p:blipFill>
          <a:blip r:embed="rId7"/>
          <a:srcRect t="24157" r="61499" b="26018"/>
          <a:stretch>
            <a:fillRect/>
          </a:stretch>
        </p:blipFill>
        <p:spPr bwMode="auto">
          <a:xfrm>
            <a:off x="3635896" y="2996952"/>
            <a:ext cx="2304256" cy="22364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1921" y="1"/>
            <a:ext cx="9155922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участие в конкурсах и других мероприятиях\фото Челяб  Госуд Академ Театр драмы Наума Орлова\DSC_456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796179"/>
            <a:ext cx="4176464" cy="27768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 descr="C:\Users\User\Desktop\участие в конкурсах и других мероприятиях\фото Челяб  Госуд Академ Театр драмы Наума Орлова\DSC_4587.JPG"/>
          <p:cNvPicPr>
            <a:picLocks noChangeAspect="1" noChangeArrowheads="1"/>
          </p:cNvPicPr>
          <p:nvPr/>
        </p:nvPicPr>
        <p:blipFill>
          <a:blip r:embed="rId4"/>
          <a:srcRect t="10240"/>
          <a:stretch>
            <a:fillRect/>
          </a:stretch>
        </p:blipFill>
        <p:spPr bwMode="auto">
          <a:xfrm>
            <a:off x="3707904" y="3645024"/>
            <a:ext cx="4993845" cy="298028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5" name="Picture 5" descr="C:\Users\User\Desktop\участие в конкурсах и других мероприятиях\Музей  памяти воинов - интернационалистов\МУЗЕЙ ПАМЯТИ ВОИНОВ -интернац 22.02.23г\IMG-206007bf53f607f57794339053a53814-V.jpg"/>
          <p:cNvPicPr>
            <a:picLocks noChangeAspect="1" noChangeArrowheads="1"/>
          </p:cNvPicPr>
          <p:nvPr/>
        </p:nvPicPr>
        <p:blipFill>
          <a:blip r:embed="rId5"/>
          <a:srcRect l="12288" t="13654" r="18077"/>
          <a:stretch>
            <a:fillRect/>
          </a:stretch>
        </p:blipFill>
        <p:spPr bwMode="auto">
          <a:xfrm>
            <a:off x="0" y="3573016"/>
            <a:ext cx="3377416" cy="314096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Челябинский Государственный   Академический Театр Драмы имени Наума Орлова</a:t>
            </a:r>
            <a:br>
              <a:rPr lang="ru-RU" sz="1800" b="1"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latin typeface="Times New Roman" pitchFamily="18" charset="0"/>
                <a:cs typeface="Times New Roman" pitchFamily="18" charset="0"/>
              </a:rPr>
              <a:t> Музей воинов-интернационалистов</a:t>
            </a:r>
            <a:endParaRPr lang="ru-RU" sz="1800"/>
          </a:p>
        </p:txBody>
      </p:sp>
      <p:pic>
        <p:nvPicPr>
          <p:cNvPr id="9" name="Picture 4" descr="C:\Users\User\Desktop\участие в конкурсах и других мероприятиях\Музей  памяти воинов - интернационалистов\МУЗЕЙ ПАМЯТИ ВОИНОВ -интернац 22.02.23г\IMG-902ca5fd31776904b4934f1cc3790779-V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t="9277"/>
          <a:stretch>
            <a:fillRect/>
          </a:stretch>
        </p:blipFill>
        <p:spPr bwMode="auto">
          <a:xfrm>
            <a:off x="4716016" y="764704"/>
            <a:ext cx="4139952" cy="28169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«Клуб профессиональных знакомств»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Форма работы с семьей, которая позволяет родителям быть не пассивными зрителями, а стать активными участниками образовательного пространства. </a:t>
            </a:r>
            <a:endParaRPr lang="ru-RU" sz="1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«У нас в гостях спасатели России»</a:t>
            </a:r>
          </a:p>
          <a:p>
            <a:pPr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Встреча с Шальновой Еленой Викторовной (инженер МЧС) и  </a:t>
            </a:r>
          </a:p>
          <a:p>
            <a:pPr>
              <a:buNone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Ильиным Евгением Викторовичем (водитель автомобиля МЧС)</a:t>
            </a:r>
          </a:p>
        </p:txBody>
      </p:sp>
      <p:pic>
        <p:nvPicPr>
          <p:cNvPr id="6147" name="Picture 3" descr="C:\Users\User\Desktop\участие в конкурсах и других мероприятиях\клуб профессиональных знакоств СПАСАТЕЛИ МЧС\DSC_4188.JPG"/>
          <p:cNvPicPr>
            <a:picLocks noChangeAspect="1" noChangeArrowheads="1"/>
          </p:cNvPicPr>
          <p:nvPr/>
        </p:nvPicPr>
        <p:blipFill>
          <a:blip r:embed="rId3"/>
          <a:srcRect l="4484" t="15173" r="17051"/>
          <a:stretch>
            <a:fillRect/>
          </a:stretch>
        </p:blipFill>
        <p:spPr bwMode="auto">
          <a:xfrm>
            <a:off x="3923928" y="3907804"/>
            <a:ext cx="4104456" cy="29501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8" name="Picture 4" descr="C:\Users\User\Desktop\участие в конкурсах и других мероприятиях\клуб профессиональных знакоств СПАСАТЕЛИ МЧС\DSC_419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86619" y="1700808"/>
            <a:ext cx="3357381" cy="223224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9" name="Picture 5" descr="C:\Users\User\Desktop\участие в конкурсах и других мероприятиях\клуб профессиональных знакоств СПАСАТЕЛИ МЧС\DSC_4181.JPG"/>
          <p:cNvPicPr>
            <a:picLocks noChangeAspect="1" noChangeArrowheads="1"/>
          </p:cNvPicPr>
          <p:nvPr/>
        </p:nvPicPr>
        <p:blipFill>
          <a:blip r:embed="rId5"/>
          <a:srcRect l="31343" t="8979" r="16418"/>
          <a:stretch>
            <a:fillRect/>
          </a:stretch>
        </p:blipFill>
        <p:spPr bwMode="auto">
          <a:xfrm>
            <a:off x="0" y="2249488"/>
            <a:ext cx="3978068" cy="460851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Выездное занятие в  музей ГИБДД Челябинской области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Встреча с Галиаскаровой Анастасией Константиновной (аналитик в ГИБДД)</a:t>
            </a:r>
          </a:p>
        </p:txBody>
      </p:sp>
      <p:pic>
        <p:nvPicPr>
          <p:cNvPr id="7170" name="Picture 2" descr="C:\Users\User\Desktop\участие в конкурсах и других мероприятиях\фото МУЗЕЙ ГИБДД 02.12.22\DSC_46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189"/>
          <a:stretch>
            <a:fillRect/>
          </a:stretch>
        </p:blipFill>
        <p:spPr bwMode="auto">
          <a:xfrm>
            <a:off x="103050" y="3356993"/>
            <a:ext cx="4360430" cy="350100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1" name="Picture 3" descr="C:\Users\User\Desktop\участие в конкурсах и других мероприятиях\фото МУЗЕЙ ГИБДД 02.12.22\DSC_4700.JPG"/>
          <p:cNvPicPr>
            <a:picLocks noChangeAspect="1" noChangeArrowheads="1"/>
          </p:cNvPicPr>
          <p:nvPr/>
        </p:nvPicPr>
        <p:blipFill>
          <a:blip r:embed="rId4"/>
          <a:srcRect l="2219" t="11979" r="5746"/>
          <a:stretch>
            <a:fillRect/>
          </a:stretch>
        </p:blipFill>
        <p:spPr bwMode="auto">
          <a:xfrm>
            <a:off x="4247456" y="980728"/>
            <a:ext cx="4896544" cy="31135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2" name="Picture 4" descr="C:\Users\User\Desktop\участие в конкурсах и других мероприятиях\фото МУЗЕЙ ГИБДД 02.12.22\DSC_4667.JPG"/>
          <p:cNvPicPr>
            <a:picLocks noChangeAspect="1" noChangeArrowheads="1"/>
          </p:cNvPicPr>
          <p:nvPr/>
        </p:nvPicPr>
        <p:blipFill>
          <a:blip r:embed="rId5"/>
          <a:srcRect l="18255" t="17050"/>
          <a:stretch>
            <a:fillRect/>
          </a:stretch>
        </p:blipFill>
        <p:spPr bwMode="auto">
          <a:xfrm>
            <a:off x="323528" y="980728"/>
            <a:ext cx="3456384" cy="23319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3" name="Picture 5" descr="C:\Users\User\Desktop\участие в конкурсах и других мероприятиях\фото МУЗЕЙ ГИБДД 02.12.22\DSC_4683.JPG"/>
          <p:cNvPicPr>
            <a:picLocks noChangeAspect="1" noChangeArrowheads="1"/>
          </p:cNvPicPr>
          <p:nvPr/>
        </p:nvPicPr>
        <p:blipFill>
          <a:blip r:embed="rId6"/>
          <a:srcRect l="10573" t="14829"/>
          <a:stretch>
            <a:fillRect/>
          </a:stretch>
        </p:blipFill>
        <p:spPr bwMode="auto">
          <a:xfrm>
            <a:off x="4560598" y="4149080"/>
            <a:ext cx="4277870" cy="270892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700" b="1">
                <a:latin typeface="Times New Roman" pitchFamily="18" charset="0"/>
                <a:cs typeface="Times New Roman" pitchFamily="18" charset="0"/>
              </a:rPr>
              <a:t>Вечер разгаданных и неразгаданных тайн </a:t>
            </a:r>
            <a:br>
              <a:rPr lang="ru-RU" sz="2700" b="1">
                <a:latin typeface="Times New Roman" pitchFamily="18" charset="0"/>
                <a:cs typeface="Times New Roman" pitchFamily="18" charset="0"/>
              </a:rPr>
            </a:br>
            <a:br>
              <a:rPr lang="ru-RU" sz="2700" b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>
                <a:latin typeface="Times New Roman" pitchFamily="18" charset="0"/>
                <a:cs typeface="Times New Roman" pitchFamily="18" charset="0"/>
              </a:rPr>
            </a:b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/>
              <a:t>      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Познавательное творческое дело-обозрение. Проводится с целью привлечь  внимание участников к научным открытиям, к нерешенным проблемам жизни, к различным сторонам и явлениям окружающего мира.</a:t>
            </a:r>
          </a:p>
          <a:p>
            <a:pPr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Вечер разгаданных и неразгаданных тайн позволяет ребятам и взрослым в живой, непринужденной форме обмениваться своими знаниями, мнениями,  учит ставить вопросы,  вести коллективный поиск истины, мобилизуя сведения, полученные из самых разных источников.</a:t>
            </a:r>
          </a:p>
          <a:p>
            <a:pPr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Встреча с Буляковой Евгенией  Викторовной (повар)</a:t>
            </a:r>
          </a:p>
          <a:p>
            <a:pPr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Соболь Ксенией Викторовной (медсестра)</a:t>
            </a:r>
          </a:p>
          <a:p>
            <a:pPr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Мокиным  Денисом Валерьевичем (диджей)</a:t>
            </a:r>
          </a:p>
          <a:p>
            <a:pPr>
              <a:buNone/>
            </a:pPr>
            <a:r>
              <a:rPr lang="ru-RU" sz="1800" b="1" i="1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9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1921" y="0"/>
            <a:ext cx="9155922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участие в конкурсах и других мероприятиях\вечер разгаданных и не разгаданных тайн\DSC_4499.JPG"/>
          <p:cNvPicPr>
            <a:picLocks noChangeAspect="1" noChangeArrowheads="1"/>
          </p:cNvPicPr>
          <p:nvPr/>
        </p:nvPicPr>
        <p:blipFill>
          <a:blip r:embed="rId3"/>
          <a:srcRect l="20810" t="9206" r="4518"/>
          <a:stretch>
            <a:fillRect/>
          </a:stretch>
        </p:blipFill>
        <p:spPr bwMode="auto">
          <a:xfrm>
            <a:off x="5618794" y="0"/>
            <a:ext cx="3525206" cy="284989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User\Desktop\участие в конкурсах и других мероприятиях\вечер разгаданных и не разгаданных тайн\DSC_447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4332107" cy="288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Users\User\Desktop\участие в конкурсах и других мероприятиях\вечер разгаданных и не разгаданных тайн\DSC_4502.JPG"/>
          <p:cNvPicPr>
            <a:picLocks noChangeAspect="1" noChangeArrowheads="1"/>
          </p:cNvPicPr>
          <p:nvPr/>
        </p:nvPicPr>
        <p:blipFill>
          <a:blip r:embed="rId5"/>
          <a:srcRect t="19875" r="36571"/>
          <a:stretch>
            <a:fillRect/>
          </a:stretch>
        </p:blipFill>
        <p:spPr bwMode="auto">
          <a:xfrm>
            <a:off x="2888361" y="1628800"/>
            <a:ext cx="2835765" cy="23817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User\Desktop\участие в конкурсах и других мероприятиях\вечер разгаданных и не разгаданных тайн\DSC_4522.JPG"/>
          <p:cNvPicPr>
            <a:picLocks noChangeAspect="1" noChangeArrowheads="1"/>
          </p:cNvPicPr>
          <p:nvPr/>
        </p:nvPicPr>
        <p:blipFill>
          <a:blip r:embed="rId6"/>
          <a:srcRect l="17415" r="21985" b="8855"/>
          <a:stretch>
            <a:fillRect/>
          </a:stretch>
        </p:blipFill>
        <p:spPr bwMode="auto">
          <a:xfrm>
            <a:off x="6047656" y="3068960"/>
            <a:ext cx="3096344" cy="30963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C:\Users\User\Desktop\участие в конкурсах и других мероприятиях\вечер разгаданных и не разгаданных тайн\DSC_4536.JPG"/>
          <p:cNvPicPr>
            <a:picLocks noChangeAspect="1" noChangeArrowheads="1"/>
          </p:cNvPicPr>
          <p:nvPr/>
        </p:nvPicPr>
        <p:blipFill>
          <a:blip r:embed="rId7"/>
          <a:srcRect t="26996" r="9402" b="10015"/>
          <a:stretch>
            <a:fillRect/>
          </a:stretch>
        </p:blipFill>
        <p:spPr bwMode="auto">
          <a:xfrm>
            <a:off x="0" y="3944030"/>
            <a:ext cx="6303691" cy="291397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«Кто такой историк»</a:t>
            </a:r>
            <a:br>
              <a:rPr lang="ru-RU" sz="1800" b="1">
                <a:latin typeface="Times New Roman" pitchFamily="18" charset="0"/>
                <a:cs typeface="Times New Roman" pitchFamily="18" charset="0"/>
              </a:rPr>
            </a:b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Встреча с Глинских Полиной Алексеевной</a:t>
            </a:r>
          </a:p>
          <a:p>
            <a:pPr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(директор мультимидийного парка «Россия – моя история»)</a:t>
            </a:r>
          </a:p>
        </p:txBody>
      </p:sp>
      <p:pic>
        <p:nvPicPr>
          <p:cNvPr id="2050" name="Picture 2" descr="C:\Users\User\Desktop\участие в конкурсах и других мероприятиях\ПРОФЕССИЯ - ЭКСКУРСОВОД\DSC_4469.JPG"/>
          <p:cNvPicPr>
            <a:picLocks noChangeAspect="1" noChangeArrowheads="1"/>
          </p:cNvPicPr>
          <p:nvPr/>
        </p:nvPicPr>
        <p:blipFill>
          <a:blip r:embed="rId3"/>
          <a:srcRect t="29391" r="3967"/>
          <a:stretch>
            <a:fillRect/>
          </a:stretch>
        </p:blipFill>
        <p:spPr bwMode="auto">
          <a:xfrm>
            <a:off x="179513" y="4073860"/>
            <a:ext cx="5400599" cy="26401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User\Desktop\участие в конкурсах и других мероприятиях\ПРОФЕССИЯ - ЭКСКУРСОВОД\DSC_444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95289" y="1628800"/>
            <a:ext cx="4548711" cy="30243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User\Desktop\участие в конкурсах и других мероприятиях\ПРОФЕССИЯ - ЭКСКУРСОВОД\DSC_4461.JPG"/>
          <p:cNvPicPr>
            <a:picLocks noChangeAspect="1" noChangeArrowheads="1"/>
          </p:cNvPicPr>
          <p:nvPr/>
        </p:nvPicPr>
        <p:blipFill>
          <a:blip r:embed="rId5"/>
          <a:srcRect t="24119"/>
          <a:stretch>
            <a:fillRect/>
          </a:stretch>
        </p:blipFill>
        <p:spPr bwMode="auto">
          <a:xfrm>
            <a:off x="179512" y="1700808"/>
            <a:ext cx="4281826" cy="21602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C:\Users\User\Desktop\участие в конкурсах и других мероприятиях\ПРОФЕССИЯ - ЭКСКУРСОВОД\DSC_4457.JPG"/>
          <p:cNvPicPr>
            <a:picLocks noChangeAspect="1" noChangeArrowheads="1"/>
          </p:cNvPicPr>
          <p:nvPr/>
        </p:nvPicPr>
        <p:blipFill>
          <a:blip r:embed="rId6"/>
          <a:srcRect r="41486"/>
          <a:stretch>
            <a:fillRect/>
          </a:stretch>
        </p:blipFill>
        <p:spPr bwMode="auto">
          <a:xfrm>
            <a:off x="6372200" y="3789040"/>
            <a:ext cx="2520280" cy="286371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3 этап «Заключительный»</a:t>
            </a:r>
            <a:br>
              <a:rPr lang="ru-RU" sz="22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000"/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итоговом занятии «Школы юного инженера» дети представили свои изобретения. Создали в группе выставку детских изобретений. Представили проект «Школа юного инженера» на Фестивале «Парад профессий» в рамках ДОУ.</a:t>
            </a:r>
            <a:br>
              <a:rPr lang="ru-RU" sz="2400"/>
            </a:b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участие в конкурсах и других мероприятиях\мы испытатели\DSC_49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966" t="6955" r="32641"/>
          <a:stretch>
            <a:fillRect/>
          </a:stretch>
        </p:blipFill>
        <p:spPr bwMode="auto">
          <a:xfrm>
            <a:off x="3690884" y="1844824"/>
            <a:ext cx="3418789" cy="38884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User\Desktop\Профессии Дидактические игры\20230512_1103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6011" y="1844824"/>
            <a:ext cx="3552394" cy="26642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User\Desktop\Профессии Дидактические игры\IMG-82ea0d98a3b3041d3e9f4079dd5aaf54-V.jpg"/>
          <p:cNvPicPr>
            <a:picLocks noChangeAspect="1" noChangeArrowheads="1"/>
          </p:cNvPicPr>
          <p:nvPr/>
        </p:nvPicPr>
        <p:blipFill>
          <a:blip r:embed="rId5"/>
          <a:srcRect l="9299" t="29291" r="14452" b="28865"/>
          <a:stretch>
            <a:fillRect/>
          </a:stretch>
        </p:blipFill>
        <p:spPr bwMode="auto">
          <a:xfrm>
            <a:off x="179512" y="4509120"/>
            <a:ext cx="3096344" cy="22656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C:\Users\User\Desktop\Профессии Дидактические игры\IMG-140b0233bbdee232f70b50a0c732e996-V.jpg"/>
          <p:cNvPicPr>
            <a:picLocks noChangeAspect="1" noChangeArrowheads="1"/>
          </p:cNvPicPr>
          <p:nvPr/>
        </p:nvPicPr>
        <p:blipFill>
          <a:blip r:embed="rId6"/>
          <a:srcRect l="61478" t="31599" r="9007" b="35196"/>
          <a:stretch>
            <a:fillRect/>
          </a:stretch>
        </p:blipFill>
        <p:spPr bwMode="auto">
          <a:xfrm>
            <a:off x="7175781" y="1556792"/>
            <a:ext cx="1968219" cy="29523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C:\Users\User\Desktop\Профессии Дидактические игры\IMG-202f7a74785071f42f67549d5ed6c890-V.jpg"/>
          <p:cNvPicPr>
            <a:picLocks noChangeAspect="1" noChangeArrowheads="1"/>
          </p:cNvPicPr>
          <p:nvPr/>
        </p:nvPicPr>
        <p:blipFill>
          <a:blip r:embed="rId7"/>
          <a:srcRect l="32061" t="42855" r="22379" b="7433"/>
          <a:stretch>
            <a:fillRect/>
          </a:stretch>
        </p:blipFill>
        <p:spPr bwMode="auto">
          <a:xfrm>
            <a:off x="6415741" y="4149080"/>
            <a:ext cx="2522099" cy="270892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232248"/>
          </a:xfrm>
        </p:spPr>
        <p:txBody>
          <a:bodyPr>
            <a:normAutofit/>
          </a:bodyPr>
          <a:lstStyle/>
          <a:p>
            <a:pPr algn="l"/>
            <a:r>
              <a:rPr lang="ru-RU" sz="1800" b="1"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1800" b="1"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latin typeface="Times New Roman" pitchFamily="18" charset="0"/>
                <a:cs typeface="Times New Roman" pitchFamily="18" charset="0"/>
              </a:rPr>
              <a:t>Счастье в профессии – это когда ты делаешь то, что у тебя очень хорошо получается, тебе нравится это делать, это нужно другим людям. </a:t>
            </a:r>
            <a:br>
              <a:rPr lang="ru-RU" sz="1800" b="1"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latin typeface="Times New Roman" pitchFamily="18" charset="0"/>
                <a:cs typeface="Times New Roman" pitchFamily="18" charset="0"/>
              </a:rPr>
              <a:t>Чем разнообразнее представления дошкольника о мире профессий, тем этот мир ярче   привлекательнее  для  него,  тем  легче  в  будущем  для  него  сделать  свой  решающий  выбор.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algn="l"/>
            <a:r>
              <a:rPr lang="ru-RU" sz="1800" b="1" u="sng">
                <a:latin typeface="Times New Roman" pitchFamily="18" charset="0"/>
                <a:cs typeface="Times New Roman" pitchFamily="18" charset="0"/>
              </a:rPr>
              <a:t>Постановка проблемы: 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В Федеральном государственном образовательном стандарте дошкольного образования одно из направлений в социально - коммуникативном развитии – это формирование позитивных установок к различным видам труда и творчества.  В жизни каждого человека профессиональная деятельность занимает важное место. С первых шагов ребенка, родители задумываются о его будущем, внимательно следят за интересами и склонностями своего ребенка, стараясь предопределить его профессиональную судьбу.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ознакомление с трудовой деятельностью взрослых имеет решающее значение и для формирования у ребенка первоначальных представлений о роли труда и значимости профессий в жизни общества. 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Сейчас трудно спрогнозировать, в каких кадрах будет нуждаться экономика через 10-20 лет, когда профессии будут рождаться и умирать очень быстро. Но абсолютно точно, что для человека будущего, который сегодня является воспитанником детского сада, ключевым моментом в профессиональном успехе и самореализации будет гибкое сознание и мобильное отношение к смене профессиональной деятельности, чтобы иметь возможность проявить свои способности в различных видах деятельности.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98783"/>
            <a:ext cx="9144000" cy="705678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9280"/>
          </a:xfrm>
        </p:spPr>
        <p:txBody>
          <a:bodyPr>
            <a:normAutofit/>
          </a:bodyPr>
          <a:lstStyle/>
          <a:p>
            <a:pPr algn="l"/>
            <a:r>
              <a:rPr lang="ru-RU" sz="1800" b="1" u="sng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формирование у воспитанников первоначальных представлений   о мире профессий через «погружение» в реальные практические ситуации.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800" b="1" i="1" u="sng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u="sng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расширять представления детей о труде людей различных профессий; создать условия для развития конструктивных творческих способностей и овладения дошкольниками моделирующими видами деятельности через овладение техникой чтения элементарных схем, конструирование различных моделей; изучить историю появления профессии «инженер-конструктор»; сформировать у детей элементарное представление о тайнах различных устройств.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u="sng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развивать творческое мышление и воображение; развивать детское экспериментирование, поощряя действия по преобразованию объектов; развивать мышление, общую и мелкую моторику; способствовать развитию интереса к совместной со сверстниками и взрослыми деятельности.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u="sng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Воспитывать бережное отношение к труду взрослых и его результатам; помочь детям осознать важность, необходимость и незаменимость каждой профессии через  взаимодействие с социальными партнерами.  Воспитывать ценностное отношение к собственному труду, труду сверстников и его результатам; воспитывать умение доводить начатое дело до конца.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98783"/>
            <a:ext cx="9144000" cy="7056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pPr algn="l"/>
            <a:r>
              <a:rPr lang="ru-RU" sz="1800" b="1" u="sng">
                <a:latin typeface="Times New Roman" pitchFamily="18" charset="0"/>
                <a:cs typeface="Times New Roman" pitchFamily="18" charset="0"/>
              </a:rPr>
              <a:t>Методы и формы работы: 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-словесный (беседы с использованием игровых персонажей и наглядности, чтение детской художественной литературы);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-наглядный (наблюдение конкретных трудовых процессов людей профессии инженер-конструктор, рассматривание иллюстраций);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-практический (экспериментирование с разными материалами, опыт хозяйственно-бытового труда);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-игровой (сюжетно-ролевые игры, дидактические игры, игровые ситуации);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-наблюдения и экскурсии, которые обеспечивают наглядность и ясность получаемых представлений, способствуют накоплению ярких эмоциональных впечатлений, виртуальные экскурсии;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-социальное партнерство со всевозможными организациями обогащает систему работы по ранней профориентации в дошкольной образовательной организации. Живая совместная деятельность детей и социальных партнёров гарантирует развитие ребенка.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4907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 этап «Предварительный»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latin typeface="Times New Roman" pitchFamily="18" charset="0"/>
                <a:cs typeface="Times New Roman" pitchFamily="18" charset="0"/>
              </a:rPr>
              <a:t> Постановка цели и задач, определение направлений, объектов и методов, предварительная работа с детьми и родителями, выбор оборудования и материалов. Изучение методической литературы, разработка плана мероприятий. </a:t>
            </a:r>
            <a:br>
              <a:rPr lang="ru-RU" sz="1800" b="1"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err="1">
                <a:latin typeface="Times New Roman" pitchFamily="18" charset="0"/>
                <a:cs typeface="Times New Roman" pitchFamily="18" charset="0"/>
              </a:rPr>
              <a:t>профориентационной предметно-развивающей среды.</a:t>
            </a:r>
          </a:p>
        </p:txBody>
      </p:sp>
      <p:pic>
        <p:nvPicPr>
          <p:cNvPr id="14339" name="Picture 3" descr="C:\Users\User\Desktop\Профессии Дидактические игры\20230512_105907.jpg"/>
          <p:cNvPicPr>
            <a:picLocks noChangeAspect="1" noChangeArrowheads="1"/>
          </p:cNvPicPr>
          <p:nvPr/>
        </p:nvPicPr>
        <p:blipFill>
          <a:blip r:embed="rId3"/>
          <a:srcRect l="16233" t="16835" r="13422" b="13422"/>
          <a:stretch>
            <a:fillRect/>
          </a:stretch>
        </p:blipFill>
        <p:spPr bwMode="auto">
          <a:xfrm>
            <a:off x="5868144" y="1484784"/>
            <a:ext cx="3098827" cy="23042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41" name="Picture 5" descr="C:\Users\User\Desktop\Профессии Дидактические игры\20230512_10593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4320480"/>
            <a:ext cx="3059832" cy="25375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38" name="Picture 2" descr="C:\Users\User\Desktop\Профессии Дидактические игры\20230512_105435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251520" y="1484784"/>
            <a:ext cx="3020153" cy="226511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40" name="Picture 4" descr="C:\Users\User\Desktop\Профессии Дидактические игры\20230512_110121.jpg"/>
          <p:cNvPicPr>
            <a:picLocks noChangeAspect="1" noChangeArrowheads="1"/>
          </p:cNvPicPr>
          <p:nvPr/>
        </p:nvPicPr>
        <p:blipFill>
          <a:blip r:embed="rId6"/>
          <a:srcRect t="3922" b="7843"/>
          <a:stretch>
            <a:fillRect/>
          </a:stretch>
        </p:blipFill>
        <p:spPr bwMode="auto">
          <a:xfrm>
            <a:off x="2987824" y="1700808"/>
            <a:ext cx="3042338" cy="35792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42" name="Picture 6" descr="C:\Users\User\Desktop\Профессии Дидактические игры\20230512_110031.jpg"/>
          <p:cNvPicPr>
            <a:picLocks noChangeAspect="1" noChangeArrowheads="1"/>
          </p:cNvPicPr>
          <p:nvPr/>
        </p:nvPicPr>
        <p:blipFill>
          <a:blip r:embed="rId7"/>
          <a:srcRect t="5777" r="13344" b="10456"/>
          <a:stretch>
            <a:fillRect/>
          </a:stretch>
        </p:blipFill>
        <p:spPr bwMode="auto">
          <a:xfrm>
            <a:off x="5416232" y="4149080"/>
            <a:ext cx="3476248" cy="25202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2 этап «Основной» 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 Реализация плана совместных мероприятий через интеграцию разных видов детской деятельности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В детской художественной литературе много произведений, посвященных труду. Стихотворения, рассказы, сказки, загадки о профессиях и орудиях труда, поговорки и пословицы о труде, трудолюбии, мастерстве, скороговорки, в которых упоминаются профессии и орудия труда, считалки, стихи для пальчиковой и артикуляционной гимнастики, физкультурной минутки помогут в непринужденной форме дать детям новую информацию о профессиях и закрепить ранее полученные знания.</a:t>
            </a:r>
            <a:endParaRPr lang="ru-RU" sz="1600" b="1"/>
          </a:p>
        </p:txBody>
      </p:sp>
      <p:pic>
        <p:nvPicPr>
          <p:cNvPr id="3074" name="Picture 2" descr="C:\Users\User\Desktop\сюж рол игра Школа\20230511_09084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3645024"/>
            <a:ext cx="4032448" cy="30243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2156B6-339A-4BD1-74E5-68824EC8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08761"/>
            <a:ext cx="3984455" cy="26492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Изображение выглядит как текст, мальчик, ребе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2E3B7AC-2078-36A2-3233-556C4465A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 r="16860" b="8988"/>
          <a:stretch>
            <a:fillRect/>
          </a:stretch>
        </p:blipFill>
        <p:spPr>
          <a:xfrm>
            <a:off x="5724128" y="3068960"/>
            <a:ext cx="3224796" cy="22637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/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Осознать общественную значимость труда взрослого ребенку помогают дидактические игры, моделирующие структуру трудового процесса: цель и мотив труда, предмет труда, инструменты и оборудование, трудовые действия, результат труда.</a:t>
            </a:r>
          </a:p>
        </p:txBody>
      </p:sp>
      <p:pic>
        <p:nvPicPr>
          <p:cNvPr id="15362" name="Picture 2" descr="C:\Users\User\Desktop\Профессии Дидактические игры\20230512_1052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131" b="8031"/>
          <a:stretch>
            <a:fillRect/>
          </a:stretch>
        </p:blipFill>
        <p:spPr bwMode="auto">
          <a:xfrm>
            <a:off x="0" y="4365104"/>
            <a:ext cx="3542315" cy="24928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363" name="Picture 3" descr="C:\Users\User\Desktop\Профессии Дидактические игры\20230512_103939.jpg"/>
          <p:cNvPicPr>
            <a:picLocks noChangeAspect="1" noChangeArrowheads="1"/>
          </p:cNvPicPr>
          <p:nvPr/>
        </p:nvPicPr>
        <p:blipFill>
          <a:blip r:embed="rId4"/>
          <a:srcRect t="22353" r="39038"/>
          <a:stretch>
            <a:fillRect/>
          </a:stretch>
        </p:blipFill>
        <p:spPr bwMode="auto">
          <a:xfrm>
            <a:off x="395536" y="1340768"/>
            <a:ext cx="3168352" cy="30266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364" name="Picture 4" descr="C:\Users\User\Desktop\Профессии Дидактические игры\20230512_104130.jpg"/>
          <p:cNvPicPr>
            <a:picLocks noChangeAspect="1" noChangeArrowheads="1"/>
          </p:cNvPicPr>
          <p:nvPr/>
        </p:nvPicPr>
        <p:blipFill>
          <a:blip r:embed="rId5"/>
          <a:srcRect t="5629" r="10088" b="8816"/>
          <a:stretch>
            <a:fillRect/>
          </a:stretch>
        </p:blipFill>
        <p:spPr bwMode="auto">
          <a:xfrm>
            <a:off x="5364088" y="1340768"/>
            <a:ext cx="3430576" cy="24482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365" name="Picture 5" descr="C:\Users\User\Desktop\Профессии Дидактические игры\20230512_104548.jpg"/>
          <p:cNvPicPr>
            <a:picLocks noChangeAspect="1" noChangeArrowheads="1"/>
          </p:cNvPicPr>
          <p:nvPr/>
        </p:nvPicPr>
        <p:blipFill>
          <a:blip r:embed="rId6"/>
          <a:srcRect l="37369" t="4000" b="24000"/>
          <a:stretch>
            <a:fillRect/>
          </a:stretch>
        </p:blipFill>
        <p:spPr bwMode="auto">
          <a:xfrm>
            <a:off x="5652120" y="3861048"/>
            <a:ext cx="3006647" cy="25922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5" descr="C:\Users\User\Desktop\Профессии Дидактические игры\20230512_104548.jpg"/>
          <p:cNvPicPr>
            <a:picLocks noChangeAspect="1" noChangeArrowheads="1"/>
          </p:cNvPicPr>
          <p:nvPr/>
        </p:nvPicPr>
        <p:blipFill>
          <a:blip r:embed="rId7"/>
          <a:srcRect t="14947" r="62632" b="13637"/>
          <a:stretch>
            <a:fillRect/>
          </a:stretch>
        </p:blipFill>
        <p:spPr bwMode="auto">
          <a:xfrm>
            <a:off x="3275856" y="1628800"/>
            <a:ext cx="2448272" cy="350919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C:\Users\User\Desktop\общая проект пдд 2021\фото проект пдд 2021\20210414_105337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275856" y="5156811"/>
            <a:ext cx="3024336" cy="170118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172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Использовали сюжетно-ролевые игры, где дети</a:t>
            </a:r>
            <a:r>
              <a:rPr lang="ru-RU" sz="1600"/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ранее полученные знания о профессиональной деятельности взрослых, преобразуют в доступный для них опыт.</a:t>
            </a:r>
            <a:endParaRPr lang="ru-RU" sz="1600"/>
          </a:p>
        </p:txBody>
      </p:sp>
      <p:pic>
        <p:nvPicPr>
          <p:cNvPr id="5" name="Picture 7" descr="C:\Users\User\Desktop\сюж рол игра Автошкола\20230512_0922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931" t="24102" r="18180" b="26425"/>
          <a:stretch>
            <a:fillRect/>
          </a:stretch>
        </p:blipFill>
        <p:spPr bwMode="auto">
          <a:xfrm>
            <a:off x="251520" y="1124744"/>
            <a:ext cx="3901509" cy="23762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6" descr="C:\Users\User\Desktop\сюж рол игра Автошкола\20230512_091613.jpg"/>
          <p:cNvPicPr>
            <a:picLocks noChangeAspect="1" noChangeArrowheads="1"/>
          </p:cNvPicPr>
          <p:nvPr/>
        </p:nvPicPr>
        <p:blipFill>
          <a:blip r:embed="rId4"/>
          <a:srcRect t="13725" r="19118"/>
          <a:stretch>
            <a:fillRect/>
          </a:stretch>
        </p:blipFill>
        <p:spPr bwMode="auto">
          <a:xfrm>
            <a:off x="4788024" y="1124744"/>
            <a:ext cx="4032448" cy="32259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3" descr="C:\Users\User\Desktop\сюж рол игра Автошкола\20230512_091702.jpg"/>
          <p:cNvPicPr>
            <a:picLocks noChangeAspect="1" noChangeArrowheads="1"/>
          </p:cNvPicPr>
          <p:nvPr/>
        </p:nvPicPr>
        <p:blipFill>
          <a:blip r:embed="rId5"/>
          <a:srcRect l="21378" t="16055" r="18374" b="12344"/>
          <a:stretch>
            <a:fillRect/>
          </a:stretch>
        </p:blipFill>
        <p:spPr bwMode="auto">
          <a:xfrm>
            <a:off x="179512" y="3954940"/>
            <a:ext cx="3096344" cy="27599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5" descr="C:\Users\User\Desktop\сюж рол игра Автошкола\20230512_092517.jpg"/>
          <p:cNvPicPr>
            <a:picLocks noChangeAspect="1" noChangeArrowheads="1"/>
          </p:cNvPicPr>
          <p:nvPr/>
        </p:nvPicPr>
        <p:blipFill>
          <a:blip r:embed="rId6"/>
          <a:srcRect l="9524" t="5079" r="17143" b="25079"/>
          <a:stretch>
            <a:fillRect/>
          </a:stretch>
        </p:blipFill>
        <p:spPr bwMode="auto">
          <a:xfrm>
            <a:off x="5292080" y="4224565"/>
            <a:ext cx="3686810" cy="26334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4" descr="C:\Users\User\Desktop\сюж рол игра Автошкола\20230512_091621.jpg"/>
          <p:cNvPicPr>
            <a:picLocks noChangeAspect="1" noChangeArrowheads="1"/>
          </p:cNvPicPr>
          <p:nvPr/>
        </p:nvPicPr>
        <p:blipFill>
          <a:blip r:embed="rId7"/>
          <a:srcRect l="29425" t="24661" r="39469" b="13688"/>
          <a:stretch>
            <a:fillRect/>
          </a:stretch>
        </p:blipFill>
        <p:spPr bwMode="auto">
          <a:xfrm>
            <a:off x="3131840" y="2996952"/>
            <a:ext cx="2373646" cy="35283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Создание мастерской «Будущие конструкторы и инженеры» 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Цель: изучить историю появления профессии «инженер-конструктор», развитие конструктивных творческих способностей и овладение дошкольниками моделирующими видами деятельности через технику чтения элементарных схем.</a:t>
            </a:r>
          </a:p>
        </p:txBody>
      </p:sp>
      <p:pic>
        <p:nvPicPr>
          <p:cNvPr id="2050" name="Picture 2" descr="C:\Users\User\Desktop\участие в конкурсах и других мероприятиях\конструкторское бюро\DSC_434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9245" y="4344230"/>
            <a:ext cx="3780708" cy="25137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User\Desktop\участие в конкурсах и других мероприятиях\конструкторское бюро\DSC_434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528" y="1412776"/>
            <a:ext cx="4680520" cy="31119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User\Desktop\Профессии Дидактические игры\20230512_11030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48064" y="1340768"/>
            <a:ext cx="3672408" cy="275430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C:\Users\User\Desktop\участие в конкурсах и других мероприятиях\конструкторское бюро\DSC_4346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88024" y="3961810"/>
            <a:ext cx="4355976" cy="289619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</Paragraphs>
  <Slides>19</Slides>
  <Notes>0</Notes>
  <TotalTime>746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4">
      <vt:lpstr>Arial</vt:lpstr>
      <vt:lpstr>Calibri</vt:lpstr>
      <vt:lpstr>Monotype Corsiva</vt:lpstr>
      <vt:lpstr>Times New Roman</vt:lpstr>
      <vt:lpstr>Тема Office</vt:lpstr>
      <vt:lpstr>Муниципальное бюджетное дошкольное образовательное учреждение«Детский сад № 2 г. Челябинска»Путь к  успеху</vt:lpstr>
      <vt:lpstr>Постановка проблемы: В Федеральном государственном образовательном стандарте дошкольного образования одно из направлений в социально - коммуникативном развитии – это формирование позитивных установок к различным видам труда и творчества.  В жизни каждого человека профессиональная деятельность занимает важное место. С первых шагов ребенка, родители задумываются о его будущем, внимательно следят за интересами и склонностями своего ребенка, стараясь предопределить его профессиональную судьбу.Актуальность: ознакомление с трудовой деятельностью взрослых имеет решающее значение и для формирования у ребенка первоначальных представлений о роли труда и значимости профессий в жизни общества. Сейчас трудно спрогнозировать, в каких кадрах будет нуждаться экономика через 10-20 лет, когда профессии будут рождаться и умирать очень быстро. Но абсолютно точно, что для человека будущего, который сегодня является воспитанником детского сада, ключевым моментом в профессиональном успехе и самореализации будет гибкое сознание и мобильное отношение к смене профессиональной деятельности, чтобы иметь возможность проявить свои способности в различных видах деятельности. </vt:lpstr>
      <vt:lpstr>Цель проекта: формирование у воспитанников первоначальных представлений   о мире профессий через «погружение» в реальные практические ситуации.Задачи проекта: Образовательные: расширять представления детей о труде людей различных профессий; создать условия для развития конструктивных творческих способностей и овладения дошкольниками моделирующими видами деятельности через овладение техникой чтения элементарных схем, конструирование различных моделей; изучить историю появления профессии «инженер-конструктор»; сформировать у детей элементарное представление о тайнах различных устройств.Развивающие: развивать творческое мышление и воображение; развивать детское экспериментирование, поощряя действия по преобразованию объектов; развивать мышление, общую и мелкую моторику; способствовать развитию интереса к совместной со сверстниками и взрослыми деятельности.Воспитательные: Воспитывать бережное отношение к труду взрослых и его результатам; помочь детям осознать важность, необходимость и незаменимость каждой профессии через  взаимодействие с социальными партнерами.  Воспитывать ценностное отношение к собственному труду, труду сверстников и его результатам; воспитывать умение доводить начатое дело до конца.</vt:lpstr>
      <vt:lpstr>Методы и формы работы: -словесный (беседы с использованием игровых персонажей и наглядности, чтение детской художественной литературы);-наглядный (наблюдение конкретных трудовых процессов людей профессии инженер-конструктор, рассматривание иллюстраций);-практический (экспериментирование с разными материалами, опыт хозяйственно-бытового труда);-игровой (сюжетно-ролевые игры, дидактические игры, игровые ситуации);-наблюдения и экскурсии, которые обеспечивают наглядность и ясность получаемых представлений, способствуют накоплению ярких эмоциональных впечатлений, виртуальные экскурсии;-социальное партнерство со всевозможными организациями обогащает систему работы по ранней профориентации в дошкольной образовательной организации. Живая совместная деятельность детей и социальных партнёров гарантирует развитие ребенка.</vt:lpstr>
      <vt:lpstr>1 этап «Предварительный» Постановка цели и задач, определение направлений, объектов и методов, предварительная работа с детьми и родителями, выбор оборудования и материалов. Изучение методической литературы, разработка плана мероприятий. Организация профориентационной предметно-развивающей среды.</vt:lpstr>
      <vt:lpstr>2 этап «Основной»  Реализация плана совместных мероприятий через интеграцию разных видов детской деятельности</vt:lpstr>
      <vt:lpstr> Осознать общественную значимость труда взрослого ребенку помогают дидактические игры, моделирующие структуру трудового процесса: цель и мотив труда, предмет труда, инструменты и оборудование, трудовые действия, результат труда.</vt:lpstr>
      <vt:lpstr>Использовали сюжетно-ролевые игры, где дети ранее полученные знания о профессиональной деятельности взрослых, преобразуют в доступный для них опыт.</vt:lpstr>
      <vt:lpstr>Создание мастерской «Будущие конструкторы и инженеры» Цель: изучить историю появления профессии «инженер-конструктор», развитие конструктивных творческих способностей и овладение дошкольниками моделирующими видами деятельности через технику чтения элементарных схем.</vt:lpstr>
      <vt:lpstr>Был заключен договор о сотрудничестве со студентом 4 курса Южно-Уральского государственного университета, который выступил в роли куратора проекта. Был составлен план работы «Школы юного инженера», состоящий из шести занятий.</vt:lpstr>
      <vt:lpstr>Наиболее действенные способы ознакомления детей с трудом взрослых – наблюдения и экскурсии, которые обеспечивают наглядность и ясность получаемых представлений, способствуют накоплению ярких эмоциональных впечатлений. Были проведены экскурсии в Центр исторического наследия ЮУЖД; Центр противопожарной пропаганды и общественных связей; ЧГПТТ им. Яковлева учебно-производственные мастерские; библиотеку.</vt:lpstr>
      <vt:lpstr>Челябинский Государственный   Академический Театр Драмы имени Наума Орлова Музей воинов-интернационалистов</vt:lpstr>
      <vt:lpstr>«Клуб профессиональных знакомств»Форма работы с семьей, которая позволяет родителям быть не пассивными зрителями, а стать активными участниками образовательного пространства. </vt:lpstr>
      <vt:lpstr>Выездное занятие в  музей ГИБДД Челябинской областиВстреча с Галиаскаровой Анастасией Константиновной (аналитик в ГИБДД)</vt:lpstr>
      <vt:lpstr>Вечер разгаданных и неразгаданных тайн </vt:lpstr>
      <vt:lpstr>PowerPoint Presentation</vt:lpstr>
      <vt:lpstr>«Кто такой историк»</vt:lpstr>
      <vt:lpstr>3 этап «Заключительный» На итоговом занятии «Школы юного инженера» дети представили свои изобретения. Создали в группе выставку детских изобретений. Представили проект «Школа юного инженера» на Фестивале «Парад профессий» в рамках ДОУ.</vt:lpstr>
      <vt:lpstr>Вывод:Счастье в профессии – это когда ты делаешь то, что у тебя очень хорошо получается, тебе нравится это делать, это нужно другим людям. Чем разнообразнее представления дошкольника о мире профессий, тем этот мир ярче   привлекательнее  для  него,  тем  легче  в  будущем  для  него  сделать  свой  решающий  выбор.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 Путь к успеху</dc:title>
  <dc:creator>User</dc:creator>
  <cp:lastModifiedBy>Пользователь</cp:lastModifiedBy>
  <cp:revision>84</cp:revision>
  <dcterms:created xsi:type="dcterms:W3CDTF">2023-05-15T08:36:15Z</dcterms:created>
  <dcterms:modified xsi:type="dcterms:W3CDTF">2023-09-09T16:13:39Z</dcterms:modified>
</cp:coreProperties>
</file>