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0" r:id="rId3"/>
    <p:sldId id="261" r:id="rId4"/>
    <p:sldId id="257" r:id="rId5"/>
    <p:sldId id="301" r:id="rId6"/>
    <p:sldId id="303" r:id="rId7"/>
    <p:sldId id="306" r:id="rId8"/>
    <p:sldId id="307" r:id="rId9"/>
    <p:sldId id="304" r:id="rId10"/>
    <p:sldId id="305" r:id="rId11"/>
    <p:sldId id="308" r:id="rId12"/>
    <p:sldId id="309" r:id="rId13"/>
    <p:sldId id="310" r:id="rId14"/>
    <p:sldId id="259" r:id="rId15"/>
    <p:sldId id="311" r:id="rId16"/>
    <p:sldId id="312" r:id="rId17"/>
    <p:sldId id="302" r:id="rId18"/>
    <p:sldId id="313" r:id="rId19"/>
  </p:sldIdLst>
  <p:sldSz cx="12192000" cy="6858000"/>
  <p:notesSz cx="6858000" cy="9144000"/>
  <p:embeddedFontLst>
    <p:embeddedFont>
      <p:font typeface="Book Antiqua" panose="02040602050305030304" pitchFamily="18" charset="0"/>
      <p:regular r:id="rId22"/>
      <p:bold r:id="rId23"/>
      <p:italic r:id="rId24"/>
      <p:boldItalic r:id="rId25"/>
    </p:embeddedFont>
    <p:embeddedFont>
      <p:font typeface="Monotype Corsiva" panose="03010101010201010101" pitchFamily="66" charset="0"/>
      <p:italic r:id="rId26"/>
    </p:embeddedFont>
    <p:embeddedFont>
      <p:font typeface="Bahnschrift SemiCondensed" panose="020B0502040204020203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8C3C1CB-7866-4754-8E8B-E5E43CF43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04A74F-9E17-4469-8DF0-1CAE29C7A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54934-6736-4E06-99EB-49FED268596C}" type="datetimeFigureOut">
              <a:rPr lang="ru-RU" smtClean="0"/>
              <a:t>23.05.2023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C20296-4F28-4EB1-8A63-8D40C4707C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A9FD9E-8C68-4CA1-86CF-74269F77BE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AC43A-DF3C-45A5-8D50-76867FF2A2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03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A034C-6DA2-4DFF-8828-28692F570EE2}" type="datetimeFigureOut">
              <a:rPr lang="ru-RU" smtClean="0"/>
              <a:t>23.05.2023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C523-75C2-400A-98B9-383DA83CE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8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64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Макет_0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верхние углы 35">
            <a:extLst>
              <a:ext uri="{FF2B5EF4-FFF2-40B4-BE49-F238E27FC236}">
                <a16:creationId xmlns:a16="http://schemas.microsoft.com/office/drawing/2014/main" id="{C8381C48-6B58-410C-B2E5-8AF7EB49E7BE}"/>
              </a:ext>
            </a:extLst>
          </p:cNvPr>
          <p:cNvSpPr/>
          <p:nvPr userDrawn="1"/>
        </p:nvSpPr>
        <p:spPr>
          <a:xfrm>
            <a:off x="2073349" y="958480"/>
            <a:ext cx="8048846" cy="4476465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76200">
            <a:solidFill>
              <a:schemeClr val="bg1">
                <a:lumMod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F6CF8346-84F3-41A1-B001-E05E39D795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67640 w 12192000"/>
              <a:gd name="connsiteY0" fmla="*/ 174534 h 6858000"/>
              <a:gd name="connsiteX1" fmla="*/ 167640 w 12192000"/>
              <a:gd name="connsiteY1" fmla="*/ 6683466 h 6858000"/>
              <a:gd name="connsiteX2" fmla="*/ 12024358 w 12192000"/>
              <a:gd name="connsiteY2" fmla="*/ 6683466 h 6858000"/>
              <a:gd name="connsiteX3" fmla="*/ 12024358 w 12192000"/>
              <a:gd name="connsiteY3" fmla="*/ 1745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7640" y="174534"/>
                </a:moveTo>
                <a:lnTo>
                  <a:pt x="167640" y="6683466"/>
                </a:lnTo>
                <a:lnTo>
                  <a:pt x="12024358" y="6683466"/>
                </a:lnTo>
                <a:lnTo>
                  <a:pt x="12024358" y="1745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7697" y="1133475"/>
            <a:ext cx="7676606" cy="2387600"/>
          </a:xfrm>
          <a:prstGeom prst="rect">
            <a:avLst/>
          </a:prstGeom>
        </p:spPr>
        <p:txBody>
          <a:bodyPr anchor="b"/>
          <a:lstStyle>
            <a:lvl1pPr algn="ctr">
              <a:defRPr sz="6600" b="0" i="0" u="none" baseline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fonik.ru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0B8BD5-4E83-47BA-B3E8-0D5EAA01B1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7697" y="3533775"/>
            <a:ext cx="767660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 u="none" baseline="0">
                <a:latin typeface="Book Antiqua" panose="020406020503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B13188F-9E03-4B90-8BB4-191D8CC47719}"/>
              </a:ext>
            </a:extLst>
          </p:cNvPr>
          <p:cNvCxnSpPr>
            <a:cxnSpLocks/>
          </p:cNvCxnSpPr>
          <p:nvPr userDrawn="1"/>
        </p:nvCxnSpPr>
        <p:spPr>
          <a:xfrm>
            <a:off x="2257697" y="3535823"/>
            <a:ext cx="76766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D22462D3-C949-4335-946A-A68DEEA5F502}"/>
              </a:ext>
            </a:extLst>
          </p:cNvPr>
          <p:cNvSpPr/>
          <p:nvPr userDrawn="1"/>
        </p:nvSpPr>
        <p:spPr>
          <a:xfrm flipV="1">
            <a:off x="2190593" y="1003740"/>
            <a:ext cx="7810807" cy="272956"/>
          </a:xfrm>
          <a:custGeom>
            <a:avLst/>
            <a:gdLst>
              <a:gd name="connsiteX0" fmla="*/ 1908889 w 9857237"/>
              <a:gd name="connsiteY0" fmla="*/ 272956 h 272956"/>
              <a:gd name="connsiteX1" fmla="*/ 9288557 w 9857237"/>
              <a:gd name="connsiteY1" fmla="*/ 272956 h 272956"/>
              <a:gd name="connsiteX2" fmla="*/ 9812626 w 9857237"/>
              <a:gd name="connsiteY2" fmla="*/ 54431 h 272956"/>
              <a:gd name="connsiteX3" fmla="*/ 9857237 w 9857237"/>
              <a:gd name="connsiteY3" fmla="*/ 1 h 272956"/>
              <a:gd name="connsiteX4" fmla="*/ 7948348 w 9857237"/>
              <a:gd name="connsiteY4" fmla="*/ 1 h 272956"/>
              <a:gd name="connsiteX5" fmla="*/ 7948348 w 9857237"/>
              <a:gd name="connsiteY5" fmla="*/ 0 h 272956"/>
              <a:gd name="connsiteX6" fmla="*/ 0 w 9857237"/>
              <a:gd name="connsiteY6" fmla="*/ 0 h 272956"/>
              <a:gd name="connsiteX7" fmla="*/ 44610 w 9857237"/>
              <a:gd name="connsiteY7" fmla="*/ 54430 h 272956"/>
              <a:gd name="connsiteX8" fmla="*/ 568680 w 9857237"/>
              <a:gd name="connsiteY8" fmla="*/ 272955 h 272956"/>
              <a:gd name="connsiteX9" fmla="*/ 1908889 w 9857237"/>
              <a:gd name="connsiteY9" fmla="*/ 272955 h 27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57237" h="272956">
                <a:moveTo>
                  <a:pt x="1908889" y="272956"/>
                </a:moveTo>
                <a:lnTo>
                  <a:pt x="9288557" y="272956"/>
                </a:lnTo>
                <a:cubicBezTo>
                  <a:pt x="9493220" y="272956"/>
                  <a:pt x="9678506" y="189447"/>
                  <a:pt x="9812626" y="54431"/>
                </a:cubicBezTo>
                <a:lnTo>
                  <a:pt x="9857237" y="1"/>
                </a:lnTo>
                <a:lnTo>
                  <a:pt x="7948348" y="1"/>
                </a:lnTo>
                <a:lnTo>
                  <a:pt x="7948348" y="0"/>
                </a:lnTo>
                <a:lnTo>
                  <a:pt x="0" y="0"/>
                </a:lnTo>
                <a:lnTo>
                  <a:pt x="44610" y="54430"/>
                </a:lnTo>
                <a:cubicBezTo>
                  <a:pt x="178731" y="189446"/>
                  <a:pt x="364018" y="272955"/>
                  <a:pt x="568680" y="272955"/>
                </a:cubicBezTo>
                <a:lnTo>
                  <a:pt x="1908889" y="272955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359523-CDAA-4C5B-9FD0-3D96BE797AC8}"/>
              </a:ext>
            </a:extLst>
          </p:cNvPr>
          <p:cNvSpPr/>
          <p:nvPr userDrawn="1"/>
        </p:nvSpPr>
        <p:spPr>
          <a:xfrm>
            <a:off x="2118318" y="5134567"/>
            <a:ext cx="7966800" cy="272956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961FECED-9E11-4518-8D4E-ABDAC3E22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684" y="81888"/>
            <a:ext cx="624839" cy="44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cap="none" spc="50">
                <a:ln w="0"/>
                <a:solidFill>
                  <a:sysClr val="windowText" lastClr="000000"/>
                </a:solidFill>
                <a:effectLst>
                  <a:glow rad="228600">
                    <a:schemeClr val="tx1">
                      <a:lumMod val="50000"/>
                      <a:lumOff val="50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defRPr>
            </a:lvl1pPr>
          </a:lstStyle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5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10" grpId="0" animBg="1"/>
      <p:bldP spid="10" grpId="1" animBg="1"/>
      <p:bldP spid="2" grpId="0"/>
      <p:bldP spid="2" grpId="1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build="p">
        <p:tmplLst>
          <p:tmpl lvl="1">
            <p:tnLst>
              <p:par>
                <p:cTn presetID="6" presetClass="exit" presetSubtype="32" fill="hold" nodeType="withEffect">
                  <p:stCondLst>
                    <p:cond delay="0"/>
                  </p:stCondLst>
                  <p:childTnLst>
                    <p:animEffect transition="out" filter="circle(ou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3" grpId="1" animBg="1"/>
      <p:bldP spid="4" grpId="0" animBg="1"/>
      <p:bldP spid="4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840C427-43B0-4361-B418-EC0F19ED1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4E415699-3E2B-4955-AEDA-F5AE8B583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F8552F65-2442-4D7F-8676-9019459667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2367616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96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12B99B6-F197-4A9A-9EBA-4CA1334693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69842CC-5E24-4D21-917A-9B530CF871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1316658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ED104E8E-86E5-4AB0-94CB-0A41132E67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3" y="5679491"/>
            <a:ext cx="5729145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5808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BF853CB-9A3A-48E7-8210-50E1B25B2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FE316087-5D8C-43D5-A74B-3EFF5A415FB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5352981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698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2FDFF4C-0FC6-46B1-9096-3E0D05F05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9C0C6447-6A78-4716-8C44-015AB6A9A2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5729145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5BE6BB9-A286-40E7-BC09-D041B53C94B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4" y="2367616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97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259AA83-2B88-42D9-B1FD-80E88E5657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8F5044A8-2B0E-41E1-BCC9-29906A9E70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5F5C2E90-1AAF-4762-B6CB-A803D6254E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5679492"/>
            <a:ext cx="5729145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810523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6A49BDC-5BAA-4A76-8A46-C937866830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FF12F504-9955-441E-9BE1-F95ED7D35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7456112A-47F2-474C-93BB-661A5482C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6" name="Текст 16">
            <a:extLst>
              <a:ext uri="{FF2B5EF4-FFF2-40B4-BE49-F238E27FC236}">
                <a16:creationId xmlns:a16="http://schemas.microsoft.com/office/drawing/2014/main" id="{04011941-2380-4C1E-ACF0-DC8367B103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661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72EB271-7CFB-4003-8010-D506E26D5E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CBA73729-24B1-46DE-9FBE-E5B7681DE8D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8DCB80D3-9302-4FC3-8CEE-9431486DB3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864C1380-4C07-447E-B3DC-AC6146E3889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11131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67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ADED7DE-9430-414A-85BD-DA5192BBF5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564705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0D5CF75-F27F-4265-9669-5DB93ED7D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580686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084A4BD-04C5-4596-9071-26CDD73C1B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919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9917964A-3136-4C88-AD04-58972679F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686" y="1316659"/>
            <a:ext cx="11839112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424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1BCFDA3-088D-40A5-B5A4-6D12CA8936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4F540CA6-7A93-491D-9D2A-8DC8B3DF0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163928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8A72FC8-FAC0-4384-9251-93ECB77E3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66AB6339-99A2-4593-8DCD-03FB4F7AD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4165705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C1D7B40-10D5-4BCC-9461-D282F4D42D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B82C0E56-D74A-47AC-858D-9D40EE8DF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62789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C7FC55C-EFA8-43B4-B529-6FFA21B2BC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C5FF46F4-1DC0-4B29-B542-AAAD689AA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72195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F210C07-2B56-4BCA-AA18-9202D7FA19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28326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57FF125-90F8-4B22-8E5C-E5B1D0563D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55E0A213-8260-4749-8EB4-A86D698B6F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16000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1DD8D5F-EF75-4E8D-8B39-681F56F75D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310B3B4D-4C4F-42A2-848A-CCBCDACA06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58697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D53731-628C-4568-814B-E5C7E1FE81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4F540CA6-7A93-491D-9D2A-8DC8B3DF0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14C0424D-5147-4D07-BACC-078F3EECA0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72298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84CFF0B-EEF8-4134-AABA-06BF0D82DE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B82C0E56-D74A-47AC-858D-9D40EE8DF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BF160DAE-3D8C-4AA0-8496-A27B8FEEEB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07729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04191B2-BE1E-4BB1-8AE2-F6743F020D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DB13013B-A5ED-4A7D-8390-6E6ACA583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57766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5BE8E06-DD29-4F84-87A0-257802117D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32F524-71F5-4F2C-9A34-FBDF4320F2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60"/>
            <a:ext cx="11839112" cy="5352980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633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C23C73-A4B2-48F6-BC13-421664032C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8388B2AF-EBAF-4576-953B-E1AB77C28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719650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AC09956-EE3E-447D-955F-33A99072DF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1C04CA73-BE9F-49FE-8350-028167144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480456A3-D569-4C62-A600-E6E01A802E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068242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6D67CD8-1361-4DA5-A174-FBA4C5E2C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687D38CF-48AA-4E1B-A010-B17C6326B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1376" y="1317612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D131881A-ABBF-4B35-86FD-A3E6F601C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419052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3B4AC3F-85B9-4DFA-A892-0B8D3EE88B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B156BB6C-45FA-4336-B8D2-A28F488B92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7804421" cy="5352981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480456A3-D569-4C62-A600-E6E01A802E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887824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2077EA3-F710-41BB-A21D-3C5A1FD36D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1AF14686-07BA-4D3A-957A-D9647B106F6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01376" y="1316658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D131881A-ABBF-4B35-86FD-A3E6F601C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670969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2A7BDBA-4EAD-4EBF-BA2D-2E6A2FEDF1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0D97880A-5EC2-41D5-96B7-C7E3DC55C65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C7F9F7A5-A703-411E-8244-30AB8C31C4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1C04CA73-BE9F-49FE-8350-028167144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456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211E8A3-5C13-4122-8178-ECECCCD62A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687D38CF-48AA-4E1B-A010-B17C6326B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1376" y="1317612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0D97880A-5EC2-41D5-96B7-C7E3DC55C65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66685" y="3987455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C7F9F7A5-A703-411E-8244-30AB8C31C4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66686" y="13157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21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DA58AFC-2AC1-4723-BF19-AA1194D89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3E6D4336-3D3E-4A1C-A547-E81D65F5EB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7026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107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B935F9B-136E-4164-A7E1-0D608F6222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C004867C-BB85-451F-82A3-29BDA5EC4C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66685" y="3987455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2143A52-3FF6-4125-9AE3-AAC239FBA94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66686" y="13157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ECFC04E0-983B-4E7B-9C3A-30D00E0069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01376" y="1316658"/>
            <a:ext cx="7804421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29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819A869-D66E-4185-A8D9-037A9DB31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E3736DF1-9AED-47CF-B77C-A5D3F9F39E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FA414C0-278F-4CC2-81D1-03E9B03C54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3" name="Текст 16">
            <a:extLst>
              <a:ext uri="{FF2B5EF4-FFF2-40B4-BE49-F238E27FC236}">
                <a16:creationId xmlns:a16="http://schemas.microsoft.com/office/drawing/2014/main" id="{A8BA4435-8FAC-4C7E-A85D-57B02504A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7671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92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37430C5-768D-49B5-9ABD-735675B2FD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E3736DF1-9AED-47CF-B77C-A5D3F9F39E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FA414C0-278F-4CC2-81D1-03E9B03C54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3" name="Текст 16">
            <a:extLst>
              <a:ext uri="{FF2B5EF4-FFF2-40B4-BE49-F238E27FC236}">
                <a16:creationId xmlns:a16="http://schemas.microsoft.com/office/drawing/2014/main" id="{A8BA4435-8FAC-4C7E-A85D-57B02504A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EB21029C-D043-41EA-8AC3-3E49433BBC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55580" y="131209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91901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5219A09-D779-4129-AB12-9B0C02EBB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8B0C4EEB-3736-4EBE-8FEA-A3A9D56F53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5580" y="131209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64979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6021482-9C7D-42ED-BE73-930451C0D3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8B0C4EEB-3736-4EBE-8FEA-A3A9D56F53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5580" y="131209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070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445B233-B0BA-4E3E-901A-0F6946A48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5F1F784D-F76A-4CBE-A914-23F4A6E7533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20D80179-D420-451B-AF51-DD7C7AB62E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837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76BCD72-C796-4E1B-B2F9-0AF0D532B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DA34351D-9FB7-4ECC-9013-DB8F362BB7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01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9803688-9DA5-4641-B090-3A06169B5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C004867C-BB85-451F-82A3-29BDA5EC4C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66685" y="3987455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2143A52-3FF6-4125-9AE3-AAC239FBA94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66686" y="1315706"/>
            <a:ext cx="3764159" cy="2205048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44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8543A6A-3012-4F49-9503-8329B09E80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4D2FBDB-CF3D-408A-9245-3DE78B4CF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71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FE52E36-EAAE-4B5D-8154-15E46173A9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257BBEE-D0E5-4678-87A1-8357B00D86C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6654" y="1316657"/>
            <a:ext cx="5729145" cy="5352981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1B7DFD72-3637-4EAA-9001-B1A9FF3924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5352981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0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04FF81B-D8A9-4535-AF7C-5BF04823FB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2004BA34-204C-46E1-8F44-B077703E7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id="{C6ECB362-A29A-455A-86D3-51B0F2271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5729145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1A2473EB-BAC6-4FB4-B62A-6EB1E433FE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2367616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D23631EA-EBC3-460B-9CE5-4AFBE16CAC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4" y="2367616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70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EE9F44D-F1EE-448C-B0D2-0923F3BFAB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1A2473EB-BAC6-4FB4-B62A-6EB1E433FE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1316658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D23631EA-EBC3-460B-9CE5-4AFBE16CAC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430202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2004BA34-204C-46E1-8F44-B077703E7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3" y="5679491"/>
            <a:ext cx="5729145" cy="990147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id="{C6ECB362-A29A-455A-86D3-51B0F2271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5679492"/>
            <a:ext cx="5729145" cy="990146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57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8B87854-F2CA-4F3F-9D28-5A7CD35D8F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72253"/>
            <a:ext cx="11839113" cy="970062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0CE5C7E1-4298-4143-A722-FEE24C707A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6654" y="1316659"/>
            <a:ext cx="5729145" cy="5352979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2Same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81442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136D3B-1F8B-4746-9F88-D8505FED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684" y="81888"/>
            <a:ext cx="624839" cy="44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cap="none" spc="50">
                <a:ln w="0"/>
                <a:solidFill>
                  <a:sysClr val="windowText" lastClr="000000"/>
                </a:solidFill>
                <a:effectLst>
                  <a:glow rad="228600">
                    <a:schemeClr val="tx1">
                      <a:lumMod val="50000"/>
                      <a:lumOff val="50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defRPr>
            </a:lvl1pPr>
          </a:lstStyle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18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66" r:id="rId3"/>
    <p:sldLayoutId id="2147483726" r:id="rId4"/>
    <p:sldLayoutId id="2147483657" r:id="rId5"/>
    <p:sldLayoutId id="2147483667" r:id="rId6"/>
    <p:sldLayoutId id="2147483660" r:id="rId7"/>
    <p:sldLayoutId id="2147483694" r:id="rId8"/>
    <p:sldLayoutId id="2147483658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56" r:id="rId15"/>
    <p:sldLayoutId id="2147483668" r:id="rId16"/>
    <p:sldLayoutId id="214748366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4" r:id="rId31"/>
    <p:sldLayoutId id="2147483715" r:id="rId32"/>
    <p:sldLayoutId id="2147483716" r:id="rId33"/>
    <p:sldLayoutId id="2147483717" r:id="rId34"/>
    <p:sldLayoutId id="2147483684" r:id="rId35"/>
    <p:sldLayoutId id="2147483713" r:id="rId36"/>
    <p:sldLayoutId id="2147483724" r:id="rId37"/>
    <p:sldLayoutId id="2147483725" r:id="rId38"/>
    <p:sldLayoutId id="2147483653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D03F5-BAB6-465D-9A73-06E26FF36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777" y="1507524"/>
            <a:ext cx="7413525" cy="1445742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«Детские </a:t>
            </a:r>
            <a:r>
              <a:rPr lang="ru-RU" sz="3600" dirty="0">
                <a:latin typeface="Monotype Corsiva" pitchFamily="66" charset="0"/>
                <a:cs typeface="Times New Roman" pitchFamily="18" charset="0"/>
              </a:rPr>
              <a:t>изобретения» Картотека схем и алгоритмов изготовления </a:t>
            </a: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букетов</a:t>
            </a:r>
            <a:endParaRPr lang="ru-RU" sz="36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46E40-098C-4508-8646-D9FD72FDC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0595" y="3781167"/>
            <a:ext cx="6103708" cy="1408369"/>
          </a:xfrm>
        </p:spPr>
        <p:txBody>
          <a:bodyPr/>
          <a:lstStyle/>
          <a:p>
            <a:r>
              <a:rPr lang="ru-RU" i="0" dirty="0">
                <a:latin typeface="Monotype Corsiva" pitchFamily="66" charset="0"/>
                <a:cs typeface="Times New Roman" pitchFamily="18" charset="0"/>
              </a:rPr>
              <a:t>Подготовили: Воспитатели </a:t>
            </a:r>
            <a:r>
              <a:rPr lang="ru-RU" i="0" dirty="0" err="1" smtClean="0">
                <a:latin typeface="Monotype Corsiva" pitchFamily="66" charset="0"/>
                <a:cs typeface="Times New Roman" pitchFamily="18" charset="0"/>
              </a:rPr>
              <a:t>Галяткина</a:t>
            </a:r>
            <a:r>
              <a:rPr lang="ru-RU" i="0" dirty="0" smtClean="0">
                <a:latin typeface="Monotype Corsiva" pitchFamily="66" charset="0"/>
                <a:cs typeface="Times New Roman" pitchFamily="18" charset="0"/>
              </a:rPr>
              <a:t> Т.В., Фадеева Т.А. </a:t>
            </a:r>
            <a:r>
              <a:rPr lang="ru-RU" i="0" dirty="0">
                <a:latin typeface="Monotype Corsiva" pitchFamily="66" charset="0"/>
                <a:cs typeface="Times New Roman" pitchFamily="18" charset="0"/>
              </a:rPr>
              <a:t>МБДОУ «ДС № 2 г. Челябинска», 2023 г.</a:t>
            </a:r>
          </a:p>
        </p:txBody>
      </p:sp>
    </p:spTree>
    <p:extLst>
      <p:ext uri="{BB962C8B-B14F-4D97-AF65-F5344CB8AC3E}">
        <p14:creationId xmlns:p14="http://schemas.microsoft.com/office/powerpoint/2010/main" val="58591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\Desktop\букет конфет\IMG_20230512_16382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7114">
            <a:off x="494203" y="1268131"/>
            <a:ext cx="5456119" cy="409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u\Desktop\букет конфет\IMG_20230512_163843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7657">
            <a:off x="6388722" y="1426676"/>
            <a:ext cx="5154302" cy="3865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876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8" y="134913"/>
            <a:ext cx="5729287" cy="5111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24" y="1514007"/>
            <a:ext cx="5729288" cy="5201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0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6" y="584616"/>
            <a:ext cx="10418163" cy="608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2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6872" y="-573372"/>
            <a:ext cx="6288373" cy="800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1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93" y="1316038"/>
            <a:ext cx="5544769" cy="53530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4" y="367992"/>
            <a:ext cx="5910727" cy="5037074"/>
          </a:xfrm>
        </p:spPr>
      </p:pic>
    </p:spTree>
    <p:extLst>
      <p:ext uri="{BB962C8B-B14F-4D97-AF65-F5344CB8AC3E}">
        <p14:creationId xmlns:p14="http://schemas.microsoft.com/office/powerpoint/2010/main" val="3705830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77" y="981501"/>
            <a:ext cx="5353050" cy="53530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" y="1092819"/>
            <a:ext cx="5943600" cy="5241732"/>
          </a:xfrm>
        </p:spPr>
      </p:pic>
    </p:spTree>
    <p:extLst>
      <p:ext uri="{BB962C8B-B14F-4D97-AF65-F5344CB8AC3E}">
        <p14:creationId xmlns:p14="http://schemas.microsoft.com/office/powerpoint/2010/main" val="360015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66686" y="344775"/>
            <a:ext cx="11839112" cy="6324498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>
                <a:latin typeface="Monotype Corsiva" pitchFamily="66" charset="0"/>
              </a:rPr>
              <a:t>Идея оформлять букеты из конфет достаточна нова, но уже сформировала целое направление во флористике, называемое свит-дизайн (от английского </a:t>
            </a:r>
            <a:r>
              <a:rPr lang="ru-RU" sz="4400" dirty="0" err="1">
                <a:latin typeface="Monotype Corsiva" pitchFamily="66" charset="0"/>
              </a:rPr>
              <a:t>sweet</a:t>
            </a:r>
            <a:r>
              <a:rPr lang="ru-RU" sz="4400" dirty="0">
                <a:latin typeface="Monotype Corsiva" pitchFamily="66" charset="0"/>
              </a:rPr>
              <a:t> - сладкий, сласти) - искусство составления композиций из конфет. Такой букет не увянет и будет радовать долгое время. Самостоятельно сделать его совсем не сложно, например, 7</a:t>
            </a:r>
            <a:r>
              <a:rPr lang="ru-RU" sz="4400" dirty="0" smtClean="0">
                <a:latin typeface="Monotype Corsiva" pitchFamily="66" charset="0"/>
              </a:rPr>
              <a:t>-летним </a:t>
            </a:r>
            <a:r>
              <a:rPr lang="ru-RU" sz="4400" dirty="0">
                <a:latin typeface="Monotype Corsiva" pitchFamily="66" charset="0"/>
              </a:rPr>
              <a:t>деткам это уже вполне по силам</a:t>
            </a:r>
            <a:r>
              <a:rPr lang="ru-RU" sz="44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567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Спасибо за внимание!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1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779CC-4A1D-4F2E-8306-4BE206211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466" y="111210"/>
            <a:ext cx="10651524" cy="1451233"/>
          </a:xfrm>
        </p:spPr>
        <p:txBody>
          <a:bodyPr/>
          <a:lstStyle/>
          <a:p>
            <a:r>
              <a:rPr lang="ru-RU" sz="3600" dirty="0" smtClean="0">
                <a:latin typeface="Monotype Corsiva" pitchFamily="66" charset="0"/>
              </a:rPr>
              <a:t>              Мастерская </a:t>
            </a:r>
            <a:r>
              <a:rPr lang="ru-RU" sz="3600" dirty="0">
                <a:latin typeface="Monotype Corsiva" pitchFamily="66" charset="0"/>
              </a:rPr>
              <a:t>по изготовлению сладких </a:t>
            </a:r>
            <a:r>
              <a:rPr lang="ru-RU" sz="3600" dirty="0" smtClean="0">
                <a:latin typeface="Monotype Corsiva" pitchFamily="66" charset="0"/>
              </a:rPr>
              <a:t/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                    букетов </a:t>
            </a:r>
            <a:r>
              <a:rPr lang="ru-RU" sz="3600" dirty="0">
                <a:latin typeface="Monotype Corsiva" pitchFamily="66" charset="0"/>
              </a:rPr>
              <a:t>в технике </a:t>
            </a:r>
            <a:r>
              <a:rPr lang="ru-RU" sz="3600" dirty="0" smtClean="0">
                <a:latin typeface="Monotype Corsiva" pitchFamily="66" charset="0"/>
              </a:rPr>
              <a:t> свит </a:t>
            </a:r>
            <a:r>
              <a:rPr lang="ru-RU" sz="3600" dirty="0">
                <a:latin typeface="Monotype Corsiva" pitchFamily="66" charset="0"/>
              </a:rPr>
              <a:t>дизайн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2C08F1-E156-41D7-8902-DAD3CA6F0E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1" y="1964725"/>
            <a:ext cx="6017740" cy="4769707"/>
          </a:xfrm>
        </p:spPr>
        <p:txBody>
          <a:bodyPr numCol="2"/>
          <a:lstStyle/>
          <a:p>
            <a:pPr lvl="0"/>
            <a:r>
              <a:rPr lang="ru-RU" sz="1600" b="1" dirty="0">
                <a:latin typeface="Monotype Corsiva" pitchFamily="66" charset="0"/>
              </a:rPr>
              <a:t>Конфеты, конфеты, леденцы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Ножницы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Заготовки лепестков для роз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Лента атласная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Канцелярский нож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Резинки канцелярские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Бумажный скотч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Бусины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Сухоцветы</a:t>
            </a:r>
          </a:p>
          <a:p>
            <a:pPr lvl="0"/>
            <a:r>
              <a:rPr lang="ru-RU" sz="1600" b="1" dirty="0" err="1">
                <a:latin typeface="Monotype Corsiva" pitchFamily="66" charset="0"/>
              </a:rPr>
              <a:t>Бульонки</a:t>
            </a:r>
            <a:r>
              <a:rPr lang="ru-RU" sz="1600" b="1" dirty="0">
                <a:latin typeface="Monotype Corsiva" pitchFamily="66" charset="0"/>
              </a:rPr>
              <a:t> на липкой основе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Тесьма декоративная (красная, синяя, фиолетовая, чёрная, берёзовая, прозрачная)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Лента тонкая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Пастель масленая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Книга «Подарки из конфет» техника свит дизайн</a:t>
            </a:r>
          </a:p>
          <a:p>
            <a:pPr lvl="0"/>
            <a:r>
              <a:rPr lang="ru-RU" sz="1600" b="1" dirty="0" err="1">
                <a:latin typeface="Monotype Corsiva" pitchFamily="66" charset="0"/>
              </a:rPr>
              <a:t>Утики</a:t>
            </a:r>
            <a:endParaRPr lang="ru-RU" sz="1600" b="1" dirty="0">
              <a:latin typeface="Monotype Corsiva" pitchFamily="66" charset="0"/>
            </a:endParaRPr>
          </a:p>
          <a:p>
            <a:pPr lvl="0"/>
            <a:r>
              <a:rPr lang="ru-RU" sz="1600" b="1" dirty="0">
                <a:latin typeface="Monotype Corsiva" pitchFamily="66" charset="0"/>
              </a:rPr>
              <a:t>Карандаш простой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Образцы букетов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Клеевой пистолет (стержни клеевые)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Линейка </a:t>
            </a:r>
            <a:r>
              <a:rPr lang="ru-RU" sz="1600" b="1" dirty="0" err="1">
                <a:latin typeface="Monotype Corsiva" pitchFamily="66" charset="0"/>
              </a:rPr>
              <a:t>металическая</a:t>
            </a:r>
            <a:endParaRPr lang="ru-RU" sz="1600" b="1" dirty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CA31E-9233-4CB0-812A-413A9DAC52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044" y="1767016"/>
            <a:ext cx="5307356" cy="500448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Monotype Corsiva" pitchFamily="66" charset="0"/>
              </a:rPr>
              <a:t>                Список предметов</a:t>
            </a:r>
          </a:p>
          <a:p>
            <a:pPr lvl="0"/>
            <a:r>
              <a:rPr lang="ru-RU" sz="1600" b="1" dirty="0" smtClean="0">
                <a:latin typeface="Monotype Corsiva" pitchFamily="66" charset="0"/>
              </a:rPr>
              <a:t>Бумага </a:t>
            </a:r>
            <a:r>
              <a:rPr lang="ru-RU" sz="1600" b="1" dirty="0">
                <a:latin typeface="Monotype Corsiva" pitchFamily="66" charset="0"/>
              </a:rPr>
              <a:t>гофрированная (красная, бордовая, белая, оранжевая, коричневая, чайная роза, зелёная, синяя, серебристая)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Фетр флористический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Бумага обёрточная (красная, чёрная)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Проволока флористическая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Скотч простой, двусторонний (узкий, широкий)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Нитки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Тейп лента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Креп бумага</a:t>
            </a:r>
          </a:p>
          <a:p>
            <a:pPr lvl="0"/>
            <a:r>
              <a:rPr lang="ru-RU" sz="1600" b="1" dirty="0">
                <a:latin typeface="Monotype Corsiva" pitchFamily="66" charset="0"/>
              </a:rPr>
              <a:t>Палочки бамбук (длинные, короткие)</a:t>
            </a:r>
          </a:p>
          <a:p>
            <a:pPr lvl="0"/>
            <a:r>
              <a:rPr lang="ru-RU" sz="1600" b="1" dirty="0" err="1" smtClean="0">
                <a:latin typeface="Monotype Corsiva" pitchFamily="66" charset="0"/>
              </a:rPr>
              <a:t>Пеноплекс</a:t>
            </a:r>
            <a:endParaRPr lang="ru-RU" sz="1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69" y="551421"/>
            <a:ext cx="5729288" cy="520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9915" y="1402355"/>
            <a:ext cx="5729288" cy="475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5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B6A0B-2B6D-462B-A434-7C3A2359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481" y="406652"/>
            <a:ext cx="11400318" cy="735663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Алгоритмы составление букета из конфет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519B0-5C6D-4275-8738-539D1A3851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Пожалуй, трудно найти человека, который не любил бы сюрпризы, креатив и всякие вкусности в одном флаконе. Так почему же не объединить все эти вещи в одном подарке, сделав букеты из конфет своими руками? Такой презент можно преподнести любимой девушке, подруге, маме или коллеге по работе . Повод может быть самый разнообразный – День рождения, свадьба, 8 марта или День учителя. А сколько он принесет радости, эстетического удовольствия и сладостного настроения! Давайте же немедленно приступать к изготовлению красивого, вкусного и креативного подарка.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5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6" y="127741"/>
            <a:ext cx="9712410" cy="6421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4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9843"/>
            <a:ext cx="10553075" cy="628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\Desktop\букет конфет\IMG_20230512_16555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8" y="284812"/>
            <a:ext cx="10373193" cy="638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33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8228" y="-644575"/>
            <a:ext cx="6310862" cy="8169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\Desktop\букет конфет\IMG_20230512_16170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7706">
            <a:off x="208042" y="1344890"/>
            <a:ext cx="5569756" cy="4177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u\Desktop\букет конфет\IMG_20230512_163810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6489">
            <a:off x="6368328" y="1304551"/>
            <a:ext cx="5512847" cy="4134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66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318</Words>
  <Application>Microsoft Office PowerPoint</Application>
  <PresentationFormat>Широкоэкранный</PresentationFormat>
  <Paragraphs>38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Times New Roman</vt:lpstr>
      <vt:lpstr>Arial</vt:lpstr>
      <vt:lpstr>Book Antiqua</vt:lpstr>
      <vt:lpstr>Monotype Corsiva</vt:lpstr>
      <vt:lpstr>Bahnschrift SemiCondensed</vt:lpstr>
      <vt:lpstr>Calibri</vt:lpstr>
      <vt:lpstr>Wingdings</vt:lpstr>
      <vt:lpstr>Тема Office</vt:lpstr>
      <vt:lpstr>«    «Детские изобретения» Картотека схем и алгоритмов изготовления букетов</vt:lpstr>
      <vt:lpstr>              Мастерская по изготовлению сладких                      букетов в технике  свит дизайн </vt:lpstr>
      <vt:lpstr>Презентация PowerPoint</vt:lpstr>
      <vt:lpstr>     Алгоритмы составление букета из конфет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description>fonik.ru</dc:description>
  <cp:lastModifiedBy>Пользователь</cp:lastModifiedBy>
  <cp:revision>11</cp:revision>
  <dcterms:created xsi:type="dcterms:W3CDTF">2020-05-03T07:48:59Z</dcterms:created>
  <dcterms:modified xsi:type="dcterms:W3CDTF">2023-05-23T02:51:48Z</dcterms:modified>
</cp:coreProperties>
</file>