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9" r:id="rId5"/>
    <p:sldId id="263" r:id="rId6"/>
    <p:sldId id="264" r:id="rId7"/>
    <p:sldId id="265" r:id="rId8"/>
    <p:sldId id="266" r:id="rId9"/>
    <p:sldId id="267" r:id="rId10"/>
    <p:sldId id="262" r:id="rId11"/>
    <p:sldId id="258" r:id="rId12"/>
    <p:sldId id="261" r:id="rId13"/>
    <p:sldId id="260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4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C051-538A-40E1-B72B-57B540A2A337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B2DF-AAAC-4D2A-A371-B113F63EA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31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B2DF-AAAC-4D2A-A371-B113F63EA08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61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6B2DF-AAAC-4D2A-A371-B113F63EA0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8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1340768"/>
            <a:ext cx="7056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«Формирование представлений о мире профессий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игровой деятельности дошкольников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в мир профессий»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72514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выполнили: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Глинских Л.Н.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</a:rPr>
              <a:t>Горенкова</a:t>
            </a:r>
            <a:r>
              <a:rPr lang="ru-RU" sz="2400" b="1" dirty="0" smtClean="0">
                <a:solidFill>
                  <a:srgbClr val="002060"/>
                </a:solidFill>
              </a:rPr>
              <a:t> Т.Н.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Федорова С.В.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II этап (основной)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I  </a:t>
            </a:r>
            <a:r>
              <a:rPr lang="ru-RU" b="1" dirty="0">
                <a:solidFill>
                  <a:srgbClr val="002060"/>
                </a:solidFill>
              </a:rPr>
              <a:t>блок (работа с детьми)</a:t>
            </a:r>
          </a:p>
          <a:p>
            <a:r>
              <a:rPr lang="ru-RU" dirty="0"/>
              <a:t>1. «Познавательное развитие»: занятия  « В мире профессий», « Профессии и  </a:t>
            </a:r>
            <a:r>
              <a:rPr lang="ru-RU" dirty="0" smtClean="0"/>
              <a:t>инструменты</a:t>
            </a:r>
            <a:r>
              <a:rPr lang="ru-RU" dirty="0"/>
              <a:t>», « Лучше дела не найти». </a:t>
            </a:r>
          </a:p>
          <a:p>
            <a:r>
              <a:rPr lang="ru-RU" dirty="0" smtClean="0"/>
              <a:t>Дидактические </a:t>
            </a:r>
            <a:r>
              <a:rPr lang="ru-RU" dirty="0"/>
              <a:t>игры «Кому что нужно для работы?», </a:t>
            </a:r>
            <a:r>
              <a:rPr lang="ru-RU" dirty="0" smtClean="0"/>
              <a:t>«</a:t>
            </a:r>
            <a:r>
              <a:rPr lang="ru-RU" dirty="0"/>
              <a:t>Для чего нужен этот предмет</a:t>
            </a:r>
            <a:r>
              <a:rPr lang="ru-RU" dirty="0" smtClean="0"/>
              <a:t>?», </a:t>
            </a:r>
            <a:r>
              <a:rPr lang="ru-RU" dirty="0"/>
              <a:t>« Азбука профессий</a:t>
            </a:r>
            <a:r>
              <a:rPr lang="ru-RU" dirty="0" smtClean="0"/>
              <a:t>». </a:t>
            </a:r>
            <a:endParaRPr lang="ru-RU" dirty="0"/>
          </a:p>
          <a:p>
            <a:r>
              <a:rPr lang="ru-RU" dirty="0"/>
              <a:t>2.  « Речевое развитие» : беседы « Все профессии нужны, все профессии важны», </a:t>
            </a:r>
            <a:r>
              <a:rPr lang="ru-RU" dirty="0" smtClean="0"/>
              <a:t> «Чтение </a:t>
            </a:r>
            <a:r>
              <a:rPr lang="ru-RU" dirty="0"/>
              <a:t>художественной литературы: С. Маршак «Кем быть</a:t>
            </a:r>
            <a:r>
              <a:rPr lang="ru-RU" dirty="0" smtClean="0"/>
              <a:t>?», «Почта», </a:t>
            </a:r>
            <a:r>
              <a:rPr lang="ru-RU" dirty="0" err="1"/>
              <a:t>Джани</a:t>
            </a:r>
            <a:r>
              <a:rPr lang="ru-RU" dirty="0"/>
              <a:t> </a:t>
            </a:r>
            <a:r>
              <a:rPr lang="ru-RU" dirty="0" err="1"/>
              <a:t>Родари</a:t>
            </a:r>
            <a:r>
              <a:rPr lang="ru-RU" dirty="0"/>
              <a:t> «Чем пахнут ремёсла?», </a:t>
            </a:r>
            <a:r>
              <a:rPr lang="ru-RU" dirty="0" err="1"/>
              <a:t>М.Манакова</a:t>
            </a:r>
            <a:r>
              <a:rPr lang="ru-RU" dirty="0"/>
              <a:t> « Моя первая книга о профессиях», </a:t>
            </a:r>
            <a:r>
              <a:rPr lang="ru-RU" dirty="0" err="1"/>
              <a:t>С.Михалков</a:t>
            </a:r>
            <a:r>
              <a:rPr lang="ru-RU" dirty="0"/>
              <a:t> «А что у вас?», «Дядя Стёпа – милиционер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3.  « Социально – коммуникативное развитие»:  сюжетно – ролевые игры </a:t>
            </a:r>
            <a:r>
              <a:rPr lang="ru-RU" dirty="0" smtClean="0"/>
              <a:t>«Поликлиника</a:t>
            </a:r>
            <a:r>
              <a:rPr lang="ru-RU" dirty="0"/>
              <a:t>», </a:t>
            </a:r>
            <a:r>
              <a:rPr lang="ru-RU" dirty="0" smtClean="0"/>
              <a:t>«Банк», «Ювелирный салон», «</a:t>
            </a:r>
            <a:r>
              <a:rPr lang="ru-RU" dirty="0" err="1" smtClean="0"/>
              <a:t>Груми</a:t>
            </a:r>
            <a:r>
              <a:rPr lang="ru-RU" dirty="0" smtClean="0"/>
              <a:t> салон», </a:t>
            </a:r>
            <a:r>
              <a:rPr lang="ru-RU" dirty="0"/>
              <a:t>«Супермаркет», </a:t>
            </a:r>
            <a:r>
              <a:rPr lang="ru-RU" dirty="0" smtClean="0"/>
              <a:t>«Туристическое агентство», </a:t>
            </a:r>
            <a:r>
              <a:rPr lang="ru-RU" dirty="0"/>
              <a:t>«Космонавты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4.  «Художественно – эстетическое развитие»</a:t>
            </a:r>
          </a:p>
          <a:p>
            <a:r>
              <a:rPr lang="ru-RU" dirty="0" smtClean="0"/>
              <a:t>5</a:t>
            </a:r>
            <a:r>
              <a:rPr lang="ru-RU" dirty="0"/>
              <a:t>. «Физическое развитие» - подвижные  игры  « Пожарники», «Космонавты</a:t>
            </a:r>
            <a:r>
              <a:rPr lang="ru-RU" dirty="0" smtClean="0"/>
              <a:t>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II </a:t>
            </a:r>
            <a:r>
              <a:rPr lang="ru-RU" b="1" dirty="0">
                <a:solidFill>
                  <a:srgbClr val="002060"/>
                </a:solidFill>
              </a:rPr>
              <a:t>блок. Работа с родителями.</a:t>
            </a:r>
          </a:p>
          <a:p>
            <a:r>
              <a:rPr lang="ru-RU" dirty="0"/>
              <a:t>1. Консультации для родителей « Беседуйте с детьми о профессиях» </a:t>
            </a:r>
          </a:p>
          <a:p>
            <a:r>
              <a:rPr lang="ru-RU" dirty="0"/>
              <a:t>3. Изготовление альбомов  « Стихи о профессиях», « Все работы хороши», «Пословицы и поговорки о труде».</a:t>
            </a:r>
          </a:p>
          <a:p>
            <a:r>
              <a:rPr lang="ru-RU" dirty="0"/>
              <a:t>4. Изготовление родителями атрибутов к играм и альбомов  « Стихи о профессиях», « Все работы хороши», «Пословицы и поговорки о труде».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75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Знакомство с медицинскими профессиями.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SC_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96752"/>
            <a:ext cx="3600400" cy="2393883"/>
          </a:xfrm>
          <a:prstGeom prst="rect">
            <a:avLst/>
          </a:prstGeom>
        </p:spPr>
      </p:pic>
      <p:pic>
        <p:nvPicPr>
          <p:cNvPr id="7" name="Рисунок 6" descr="DSC_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601552" cy="2394649"/>
          </a:xfrm>
          <a:prstGeom prst="rect">
            <a:avLst/>
          </a:prstGeom>
        </p:spPr>
      </p:pic>
      <p:pic>
        <p:nvPicPr>
          <p:cNvPr id="8" name="Рисунок 7" descr="DSC_2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37154"/>
            <a:ext cx="3960440" cy="263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Знакомство с профессией библиотекарь.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-d77b532433346b53b64a0af0e39e6a01-V.jpg"/>
          <p:cNvPicPr>
            <a:picLocks noChangeAspect="1"/>
          </p:cNvPicPr>
          <p:nvPr/>
        </p:nvPicPr>
        <p:blipFill>
          <a:blip r:embed="rId2" cstate="print"/>
          <a:srcRect l="-1867" t="29400" b="29651"/>
          <a:stretch>
            <a:fillRect/>
          </a:stretch>
        </p:blipFill>
        <p:spPr>
          <a:xfrm>
            <a:off x="539552" y="4005064"/>
            <a:ext cx="3816424" cy="2521718"/>
          </a:xfrm>
          <a:prstGeom prst="rect">
            <a:avLst/>
          </a:prstGeom>
        </p:spPr>
      </p:pic>
      <p:pic>
        <p:nvPicPr>
          <p:cNvPr id="7" name="Рисунок 6" descr="IMG-49b748a5d3592973b4b51ab4366f9561-V.jpg"/>
          <p:cNvPicPr>
            <a:picLocks noChangeAspect="1"/>
          </p:cNvPicPr>
          <p:nvPr/>
        </p:nvPicPr>
        <p:blipFill>
          <a:blip r:embed="rId3" cstate="print"/>
          <a:srcRect l="3733" t="29400" b="29651"/>
          <a:stretch>
            <a:fillRect/>
          </a:stretch>
        </p:blipFill>
        <p:spPr>
          <a:xfrm>
            <a:off x="5076056" y="1196752"/>
            <a:ext cx="3528392" cy="2520280"/>
          </a:xfrm>
          <a:prstGeom prst="rect">
            <a:avLst/>
          </a:prstGeom>
        </p:spPr>
      </p:pic>
      <p:pic>
        <p:nvPicPr>
          <p:cNvPr id="8" name="Рисунок 7" descr="IMG-18c20b040c66ac5ecce472fa7c76bc4d-V.jpg"/>
          <p:cNvPicPr>
            <a:picLocks noChangeAspect="1"/>
          </p:cNvPicPr>
          <p:nvPr/>
        </p:nvPicPr>
        <p:blipFill>
          <a:blip r:embed="rId4" cstate="print"/>
          <a:srcRect l="-1867" t="29400" b="28601"/>
          <a:stretch>
            <a:fillRect/>
          </a:stretch>
        </p:blipFill>
        <p:spPr>
          <a:xfrm>
            <a:off x="611560" y="1196752"/>
            <a:ext cx="3744416" cy="2592288"/>
          </a:xfrm>
          <a:prstGeom prst="rect">
            <a:avLst/>
          </a:prstGeom>
        </p:spPr>
      </p:pic>
      <p:pic>
        <p:nvPicPr>
          <p:cNvPr id="9" name="Рисунок 8" descr="IMG-77bd015bc27eb3b58225aac767e2f745-V.jpg"/>
          <p:cNvPicPr>
            <a:picLocks noChangeAspect="1"/>
          </p:cNvPicPr>
          <p:nvPr/>
        </p:nvPicPr>
        <p:blipFill>
          <a:blip r:embed="rId5" cstate="print"/>
          <a:srcRect l="-2269" t="29000" b="29000"/>
          <a:stretch>
            <a:fillRect/>
          </a:stretch>
        </p:blipFill>
        <p:spPr>
          <a:xfrm>
            <a:off x="5004048" y="4005064"/>
            <a:ext cx="36004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2068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Знакомство с профессией  спасатель «Лиза </a:t>
            </a:r>
            <a:r>
              <a:rPr lang="ru-RU" sz="2800" b="1" dirty="0" err="1" smtClean="0">
                <a:solidFill>
                  <a:srgbClr val="7030A0"/>
                </a:solidFill>
              </a:rPr>
              <a:t>Алерт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-5a2783ad58b8da3ba07028dfe37f34a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988840"/>
            <a:ext cx="2225722" cy="3960440"/>
          </a:xfrm>
          <a:prstGeom prst="rect">
            <a:avLst/>
          </a:prstGeom>
        </p:spPr>
      </p:pic>
      <p:pic>
        <p:nvPicPr>
          <p:cNvPr id="6" name="Рисунок 5" descr="IMG-5c69611020a9b3c6cd6b0312393e6bb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2268112" cy="4032448"/>
          </a:xfrm>
          <a:prstGeom prst="rect">
            <a:avLst/>
          </a:prstGeom>
        </p:spPr>
      </p:pic>
      <p:pic>
        <p:nvPicPr>
          <p:cNvPr id="7" name="Рисунок 6" descr="IMG-5d26271ba44a98a5253a0200862e1e6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00808"/>
            <a:ext cx="2749658" cy="4888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64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III этап ( заключительный)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dirty="0"/>
              <a:t>1.Итоговые мероприятия.</a:t>
            </a:r>
          </a:p>
          <a:p>
            <a:r>
              <a:rPr lang="ru-RU" dirty="0"/>
              <a:t>   Развлечение «Все профессии нужны, все профессии важны».</a:t>
            </a:r>
          </a:p>
          <a:p>
            <a:r>
              <a:rPr lang="ru-RU" dirty="0"/>
              <a:t>   Оформление тематической выставки книг «Такие разные профессии».</a:t>
            </a:r>
          </a:p>
          <a:p>
            <a:r>
              <a:rPr lang="ru-RU" dirty="0"/>
              <a:t>   Выставка рисунков « Кем я хочу быть?»</a:t>
            </a:r>
          </a:p>
          <a:p>
            <a:r>
              <a:rPr lang="ru-RU" dirty="0"/>
              <a:t>   Выпуск фотогазеты « Есть много профессий хороших и нужных!».</a:t>
            </a:r>
          </a:p>
          <a:p>
            <a:r>
              <a:rPr lang="ru-RU" dirty="0"/>
              <a:t>2. Продукт проекта.</a:t>
            </a:r>
          </a:p>
          <a:p>
            <a:r>
              <a:rPr lang="ru-RU" dirty="0"/>
              <a:t>   Детские рисунки .</a:t>
            </a:r>
          </a:p>
          <a:p>
            <a:r>
              <a:rPr lang="ru-RU" dirty="0"/>
              <a:t>   Фотогазета « Есть много профессий хороших и нужных!».</a:t>
            </a:r>
          </a:p>
          <a:p>
            <a:r>
              <a:rPr lang="ru-RU" dirty="0"/>
              <a:t>   Альбомы  « Стихи о профессиях», « Все работы хороши», «Пословицы и поговорки о тру-де».</a:t>
            </a:r>
          </a:p>
          <a:p>
            <a:r>
              <a:rPr lang="ru-RU" dirty="0"/>
              <a:t>3. Презентация проекта.</a:t>
            </a:r>
          </a:p>
          <a:p>
            <a:r>
              <a:rPr lang="ru-RU" dirty="0"/>
              <a:t>   Выступление на педагогическом совете в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4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7"/>
            <a:ext cx="89342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Список </a:t>
            </a:r>
            <a:r>
              <a:rPr lang="ru-RU" sz="2000" b="1" dirty="0" smtClean="0">
                <a:solidFill>
                  <a:srgbClr val="7030A0"/>
                </a:solidFill>
              </a:rPr>
              <a:t>литературы:</a:t>
            </a:r>
          </a:p>
          <a:p>
            <a:endParaRPr lang="ru-RU" dirty="0"/>
          </a:p>
          <a:p>
            <a:r>
              <a:rPr lang="ru-RU" dirty="0" smtClean="0"/>
              <a:t>1.Антонова</a:t>
            </a:r>
            <a:r>
              <a:rPr lang="ru-RU" dirty="0"/>
              <a:t>, Т. В., Иванова, Р.А. Формирование детского игрового общества [Текст]/Под ред. С.Л. </a:t>
            </a:r>
            <a:r>
              <a:rPr lang="ru-RU" dirty="0" err="1"/>
              <a:t>Новоселовой</a:t>
            </a:r>
            <a:r>
              <a:rPr lang="ru-RU" dirty="0"/>
              <a:t>. - М.: Просвещение, 2001. – 205с.</a:t>
            </a:r>
          </a:p>
          <a:p>
            <a:r>
              <a:rPr lang="ru-RU" dirty="0" smtClean="0"/>
              <a:t>2.Алиева</a:t>
            </a:r>
            <a:r>
              <a:rPr lang="ru-RU" dirty="0"/>
              <a:t>, Т. Книга и творчество ребенка [Текст] / Т.  Алиева // Дошкольное воспитание, 2000, №10, с.24.</a:t>
            </a:r>
          </a:p>
          <a:p>
            <a:r>
              <a:rPr lang="ru-RU" dirty="0" smtClean="0"/>
              <a:t>3.Андреева</a:t>
            </a:r>
            <a:r>
              <a:rPr lang="ru-RU" dirty="0"/>
              <a:t>, Н.Ф. Влияние воспитателя на содержание игр детей [Текст] / Н.Ф. Андреева // Дошкольное воспитание, 2003, № 2, с.36.</a:t>
            </a:r>
          </a:p>
          <a:p>
            <a:r>
              <a:rPr lang="ru-RU" dirty="0" smtClean="0"/>
              <a:t>4.Артемова</a:t>
            </a:r>
            <a:r>
              <a:rPr lang="ru-RU" dirty="0"/>
              <a:t>, Л.В. Организация взаимовлияния детей в игре [Текст] / Л.В. Артемова // Дошкольное воспитание, 1972, № 6, с.5.</a:t>
            </a:r>
          </a:p>
          <a:p>
            <a:r>
              <a:rPr lang="ru-RU" dirty="0" smtClean="0"/>
              <a:t>5.Бересневич</a:t>
            </a:r>
            <a:r>
              <a:rPr lang="ru-RU" dirty="0"/>
              <a:t>, Е.В. Развитие игры ребёнка под влиянием воспитания [Текст]: Творческие игры в детском саду / Е.В. </a:t>
            </a:r>
            <a:r>
              <a:rPr lang="ru-RU" dirty="0" err="1"/>
              <a:t>Бересневич</a:t>
            </a:r>
            <a:r>
              <a:rPr lang="ru-RU" dirty="0"/>
              <a:t>. - М.: 1951. – 300с.</a:t>
            </a:r>
          </a:p>
          <a:p>
            <a:r>
              <a:rPr lang="ru-RU" dirty="0" smtClean="0"/>
              <a:t>6.Бабаева</a:t>
            </a:r>
            <a:r>
              <a:rPr lang="ru-RU" dirty="0"/>
              <a:t>, Т.И., Гогоберидзе, А.Г., Михайлова, З.А. Мониторинг в детском саду. Научно-методическое пособие [Текст]/ </a:t>
            </a:r>
            <a:r>
              <a:rPr lang="ru-RU" dirty="0" err="1"/>
              <a:t>Т.И.Бабаева</a:t>
            </a:r>
            <a:r>
              <a:rPr lang="ru-RU" dirty="0"/>
              <a:t>, </a:t>
            </a:r>
            <a:r>
              <a:rPr lang="ru-RU" dirty="0" err="1"/>
              <a:t>А.Г.Гогоберидзе</a:t>
            </a:r>
            <a:r>
              <a:rPr lang="ru-RU" dirty="0"/>
              <a:t>, </a:t>
            </a:r>
            <a:r>
              <a:rPr lang="ru-RU" dirty="0" err="1"/>
              <a:t>З.А.Михайлова</a:t>
            </a:r>
            <a:r>
              <a:rPr lang="ru-RU" dirty="0"/>
              <a:t>. – СПб.: «Издательство  «Детство-пресс», 2010. – 592с. </a:t>
            </a:r>
          </a:p>
          <a:p>
            <a:r>
              <a:rPr lang="ru-RU" dirty="0" smtClean="0"/>
              <a:t>7.Венгер</a:t>
            </a:r>
            <a:r>
              <a:rPr lang="ru-RU" dirty="0"/>
              <a:t>, Л.Л. Сюжетно - ролевая игра и психическое развитие ребенка [Текст]: Игра и ей роль в развитии ребёнка дошкольного возраста / Л.Л. </a:t>
            </a:r>
            <a:r>
              <a:rPr lang="ru-RU" dirty="0" err="1"/>
              <a:t>Венгер</a:t>
            </a:r>
            <a:r>
              <a:rPr lang="ru-RU" dirty="0"/>
              <a:t>. - М.: 1978. – 321с.</a:t>
            </a:r>
          </a:p>
          <a:p>
            <a:r>
              <a:rPr lang="ru-RU" dirty="0" smtClean="0"/>
              <a:t>8.Выготский</a:t>
            </a:r>
            <a:r>
              <a:rPr lang="ru-RU" dirty="0"/>
              <a:t>, Л.С. Игра и ее роль в психологическом развитии ребенка [Текст] / Л.С. Выготский // Вопросы психологии. -1966, № 6,  с. 62.</a:t>
            </a:r>
          </a:p>
          <a:p>
            <a:r>
              <a:rPr lang="ru-RU" dirty="0" smtClean="0"/>
              <a:t>9.Выготский</a:t>
            </a:r>
            <a:r>
              <a:rPr lang="ru-RU" dirty="0"/>
              <a:t>, Л.Н. Воображение и творчество в дошкольном возрасте [Текст] / </a:t>
            </a:r>
            <a:r>
              <a:rPr lang="ru-RU" dirty="0" err="1"/>
              <a:t>Л.Н.Выготский</a:t>
            </a:r>
            <a:r>
              <a:rPr lang="ru-RU" dirty="0"/>
              <a:t>. – СПб.: Союз, 1997.- 302с.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1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16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568424"/>
            <a:ext cx="79563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исходного состояния проблемы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проекта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 – техническое обеспечение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Оценка результатов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и сроки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905894"/>
              </p:ext>
            </p:extLst>
          </p:nvPr>
        </p:nvGraphicFramePr>
        <p:xfrm>
          <a:off x="467544" y="1052736"/>
          <a:ext cx="8352928" cy="5493208"/>
        </p:xfrm>
        <a:graphic>
          <a:graphicData uri="http://schemas.openxmlformats.org/drawingml/2006/table">
            <a:tbl>
              <a:tblPr/>
              <a:tblGrid>
                <a:gridCol w="144016"/>
                <a:gridCol w="8208912"/>
              </a:tblGrid>
              <a:tr h="3600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Цель проекта:</a:t>
                      </a:r>
                      <a:endParaRPr lang="ru-RU" sz="1200" b="1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Формирование представлений детей о мире профессий в условиях игровой деятельности дошкольников</a:t>
                      </a:r>
                      <a:endParaRPr lang="ru-RU" sz="1200" b="1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Задачи проекта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•Проанализировать психолого-педагогическую и методическую литературу;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•Создать предметно-развивающую среду;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Развивать интерес к профессиям родителей и наиболее распространенным профессиям ближайшего окружения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•Научить детей отражать в сюжетно - ролевой игре особенности, присущие различным профессиям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•Сформировать у детей добросовестное отношение к труду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•Воспитывать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уважение к результатам труда людей разных профессий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•Разработать систему работы, направленную на развитие сюжетно-ролевой игры на основе ознакомления с  профессиями;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•Организовать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сотрудничество с родителями в процессе реализации проекта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реализации -  год.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проекта.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возрасте 6-7 лет  (гр.» «Почемучки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»).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Учитель-логопед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проекта  долгосрочный.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Твид проекта творческий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Информационный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72" marR="41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617036"/>
            <a:ext cx="29994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265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265113" algn="l"/>
              </a:tabLst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ПРОЕКТА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26511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2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518626"/>
            <a:ext cx="8352928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Актуальность работы по ознакомлению детей с профессиями обоснована ФГОС ДО к структуре основной общеобразовательной программы дошкольного образования, которые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пределяют содержание социально-коммуникативного развития.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обобщенных представлений о значимости труда взрослых требует наличие у детей прежде всего четких понятий о том, что в каждом конкретном процессе достигается результат, имеющий точное значение – удовлетворять ту или иную потребность. Следовательно, знание назначения вещи позволит ребенку понять конкретную ценность каждого процесса (мытья посуды, шитья шапочки, приготовления котлет и т.п.). 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с трудовой деятельностью взрослых имеет решающее значение для формирования у ребенка первоначальных преставлений о роли труда и значимости профессий в жизни общества. 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Постановка проблемы</a:t>
            </a:r>
          </a:p>
          <a:p>
            <a:r>
              <a:rPr lang="ru-RU" dirty="0"/>
              <a:t>Дошкольное детство - короткий, но важный период становления личности. В эти годы ребе-нок приобретает первоначальные знания об окружающем мире, у него начинает </a:t>
            </a:r>
            <a:r>
              <a:rPr lang="ru-RU" dirty="0" err="1"/>
              <a:t>формиро-ваться</a:t>
            </a:r>
            <a:r>
              <a:rPr lang="ru-RU" dirty="0"/>
              <a:t> определенное отношение к людям, к труду, вырабатываются привычки правильного поведения, складывается характер. Согласно Д.Б. </a:t>
            </a:r>
            <a:r>
              <a:rPr lang="ru-RU" dirty="0" err="1"/>
              <a:t>Эльконину</a:t>
            </a:r>
            <a:r>
              <a:rPr lang="ru-RU" dirty="0"/>
              <a:t>, в дошкольные годы </a:t>
            </a:r>
            <a:r>
              <a:rPr lang="ru-RU" dirty="0" err="1"/>
              <a:t>происхо-дит</a:t>
            </a:r>
            <a:r>
              <a:rPr lang="ru-RU" dirty="0"/>
              <a:t> как бы замыкание связи между предметным миром и миром человеческих отношений. </a:t>
            </a:r>
          </a:p>
          <a:p>
            <a:r>
              <a:rPr lang="ru-RU" dirty="0"/>
              <a:t>Центральным звеном знаний о социальной действительности являются знания о трудовой деятельности людей. Это содержание знаний имеет непреходящее значение в социализации личности. </a:t>
            </a:r>
          </a:p>
          <a:p>
            <a:r>
              <a:rPr lang="ru-RU" dirty="0"/>
              <a:t>От уровня знаний дошкольников о труде, профессиях человека, зависит и их интерес к труду и развитие их познавательной деятельности, и умение практически выполнять доступные трудовые процессы (повышение уровня знаний сопровождается активизацией интереса к выполнению трудовых процессов)</a:t>
            </a:r>
          </a:p>
          <a:p>
            <a:r>
              <a:rPr lang="ru-RU" dirty="0"/>
              <a:t>Поэтому  ознакомление дошкольников с трудом взрослых играет важную роль в </a:t>
            </a:r>
            <a:r>
              <a:rPr lang="ru-RU" dirty="0" err="1"/>
              <a:t>установле-нии</a:t>
            </a:r>
            <a:r>
              <a:rPr lang="ru-RU" dirty="0"/>
              <a:t> их контактов с взрослым миром., преобразование человеком предмета труда в продукт (результат труда)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904" y="1484784"/>
            <a:ext cx="7992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Цель </a:t>
            </a:r>
            <a:r>
              <a:rPr lang="ru-RU" sz="2000" b="1" dirty="0" smtClean="0">
                <a:solidFill>
                  <a:srgbClr val="7030A0"/>
                </a:solidFill>
              </a:rPr>
              <a:t>проекта.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dirty="0"/>
              <a:t>Знакомить с представителями тех или иных профессий, спецификой их работы; </a:t>
            </a:r>
            <a:r>
              <a:rPr lang="ru-RU" dirty="0" err="1"/>
              <a:t>выполнямы</a:t>
            </a:r>
            <a:r>
              <a:rPr lang="ru-RU" dirty="0"/>
              <a:t>-ми ими трудовыми операциями, орудиями труда, специальной техникой.  </a:t>
            </a:r>
          </a:p>
          <a:p>
            <a:r>
              <a:rPr lang="ru-RU" dirty="0"/>
              <a:t>Гипотеза проекта</a:t>
            </a:r>
          </a:p>
          <a:p>
            <a:r>
              <a:rPr lang="ru-RU" dirty="0"/>
              <a:t>Формирование представлений детей дошкольного возраста о мире труда и профессий будет эффективным, если:</a:t>
            </a:r>
          </a:p>
          <a:p>
            <a:r>
              <a:rPr lang="ru-RU" dirty="0"/>
              <a:t>- осуществляется ознакомление дошкольников с миром труда и профессий через сюжетно-ролевую игру;</a:t>
            </a:r>
          </a:p>
          <a:p>
            <a:r>
              <a:rPr lang="ru-RU" dirty="0"/>
              <a:t>- используются разнообразные методы и средства формирования представлений </a:t>
            </a:r>
            <a:r>
              <a:rPr lang="ru-RU" dirty="0" err="1"/>
              <a:t>дошкольни</a:t>
            </a:r>
            <a:r>
              <a:rPr lang="ru-RU" dirty="0"/>
              <a:t>-ков о мире профессий </a:t>
            </a:r>
          </a:p>
          <a:p>
            <a:r>
              <a:rPr lang="ru-RU" dirty="0"/>
              <a:t>- создана доступная, комфортная предметно-развивающая среда.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9943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88" y="1649903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Задачи.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dirty="0" smtClean="0"/>
              <a:t>•Проанализировать </a:t>
            </a:r>
            <a:r>
              <a:rPr lang="ru-RU" dirty="0"/>
              <a:t>психолого-педагогическую и методическую литературу;</a:t>
            </a:r>
          </a:p>
          <a:p>
            <a:pPr algn="just"/>
            <a:r>
              <a:rPr lang="ru-RU" dirty="0" smtClean="0"/>
              <a:t>•Создать </a:t>
            </a:r>
            <a:r>
              <a:rPr lang="ru-RU" dirty="0"/>
              <a:t>предметно-развивающую среду;</a:t>
            </a:r>
          </a:p>
          <a:p>
            <a:pPr algn="just"/>
            <a:r>
              <a:rPr lang="ru-RU" dirty="0" smtClean="0"/>
              <a:t> Развивать </a:t>
            </a:r>
            <a:r>
              <a:rPr lang="ru-RU" dirty="0"/>
              <a:t>интерес к профессиям родителей и наиболее распространенным </a:t>
            </a:r>
            <a:r>
              <a:rPr lang="ru-RU" dirty="0" smtClean="0"/>
              <a:t>профессиям </a:t>
            </a:r>
            <a:r>
              <a:rPr lang="ru-RU" dirty="0"/>
              <a:t>ближайшего окружения</a:t>
            </a:r>
          </a:p>
          <a:p>
            <a:pPr algn="just"/>
            <a:r>
              <a:rPr lang="ru-RU" dirty="0" smtClean="0"/>
              <a:t>•Научить </a:t>
            </a:r>
            <a:r>
              <a:rPr lang="ru-RU" dirty="0"/>
              <a:t>детей отражать в сюжетно - ролевой игре особенности, присущие различным профессиям</a:t>
            </a:r>
          </a:p>
          <a:p>
            <a:pPr algn="just"/>
            <a:r>
              <a:rPr lang="ru-RU" dirty="0" smtClean="0"/>
              <a:t>•Сформировать </a:t>
            </a:r>
            <a:r>
              <a:rPr lang="ru-RU" dirty="0"/>
              <a:t>у детей добросовестное отношение к труду</a:t>
            </a:r>
          </a:p>
          <a:p>
            <a:pPr algn="just"/>
            <a:r>
              <a:rPr lang="ru-RU" dirty="0" smtClean="0"/>
              <a:t>•Воспитывать </a:t>
            </a:r>
            <a:r>
              <a:rPr lang="ru-RU" dirty="0"/>
              <a:t>уважение к результатам труда людей разных профессий</a:t>
            </a:r>
          </a:p>
          <a:p>
            <a:pPr algn="just"/>
            <a:r>
              <a:rPr lang="ru-RU" dirty="0" smtClean="0"/>
              <a:t>•Разработать </a:t>
            </a:r>
            <a:r>
              <a:rPr lang="ru-RU" dirty="0"/>
              <a:t>систему работы, направленную на развитие сюжетно-ролевой игры на основе ознакомления с  профессиями;</a:t>
            </a:r>
          </a:p>
          <a:p>
            <a:pPr algn="just"/>
            <a:r>
              <a:rPr lang="ru-RU" dirty="0" smtClean="0"/>
              <a:t>•Организовать </a:t>
            </a:r>
            <a:r>
              <a:rPr lang="ru-RU" dirty="0"/>
              <a:t>сотрудничество с родителями в процессе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79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Принципы организации сюжетной игры в детском саду:</a:t>
            </a:r>
          </a:p>
          <a:p>
            <a:r>
              <a:rPr lang="ru-RU" dirty="0"/>
              <a:t>	</a:t>
            </a:r>
          </a:p>
          <a:p>
            <a:r>
              <a:rPr lang="ru-RU" b="1" dirty="0">
                <a:solidFill>
                  <a:srgbClr val="002060"/>
                </a:solidFill>
              </a:rPr>
              <a:t>Доступность:</a:t>
            </a:r>
          </a:p>
          <a:p>
            <a:r>
              <a:rPr lang="ru-RU" dirty="0"/>
              <a:t>-учет возрастных особенностей детей;</a:t>
            </a:r>
          </a:p>
          <a:p>
            <a:r>
              <a:rPr lang="ru-RU" dirty="0"/>
              <a:t>-</a:t>
            </a:r>
            <a:r>
              <a:rPr lang="ru-RU" dirty="0" err="1"/>
              <a:t>адаптированность</a:t>
            </a:r>
            <a:r>
              <a:rPr lang="ru-RU" dirty="0"/>
              <a:t> материала возрасту.</a:t>
            </a:r>
          </a:p>
          <a:p>
            <a:r>
              <a:rPr lang="ru-RU" b="1" dirty="0">
                <a:solidFill>
                  <a:srgbClr val="002060"/>
                </a:solidFill>
              </a:rPr>
              <a:t>Систематичность и последовательность:</a:t>
            </a:r>
          </a:p>
          <a:p>
            <a:r>
              <a:rPr lang="ru-RU" dirty="0"/>
              <a:t>-постоянная подача материала от простого к сложному;</a:t>
            </a:r>
          </a:p>
          <a:p>
            <a:r>
              <a:rPr lang="ru-RU" dirty="0"/>
              <a:t>-частое повторение усвоенных правил и норм.</a:t>
            </a:r>
          </a:p>
          <a:p>
            <a:r>
              <a:rPr lang="ru-RU" b="1" dirty="0">
                <a:solidFill>
                  <a:srgbClr val="002060"/>
                </a:solidFill>
              </a:rPr>
              <a:t>Наглядность:</a:t>
            </a:r>
          </a:p>
          <a:p>
            <a:r>
              <a:rPr lang="ru-RU" dirty="0"/>
              <a:t>-учет особенностей мышления.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Динамичность:</a:t>
            </a:r>
          </a:p>
          <a:p>
            <a:r>
              <a:rPr lang="ru-RU" dirty="0"/>
              <a:t>-интеграция в разные виды деятельности</a:t>
            </a:r>
          </a:p>
          <a:p>
            <a:r>
              <a:rPr lang="ru-RU" b="1" dirty="0">
                <a:solidFill>
                  <a:srgbClr val="002060"/>
                </a:solidFill>
              </a:rPr>
              <a:t>Дифференциация:</a:t>
            </a:r>
          </a:p>
          <a:p>
            <a:r>
              <a:rPr lang="ru-RU" dirty="0"/>
              <a:t>-учет возрастных особенностей;</a:t>
            </a:r>
          </a:p>
          <a:p>
            <a:r>
              <a:rPr lang="ru-RU" dirty="0"/>
              <a:t>-создание благоприятной среды для усвоения норм и правил.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114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51278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Этапы работы над проектом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I этап ( подготовительный)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 smtClean="0"/>
              <a:t>Составление </a:t>
            </a:r>
            <a:r>
              <a:rPr lang="ru-RU" dirty="0"/>
              <a:t>плана работы по проекту по теме «Путешествие в мир профессий».</a:t>
            </a:r>
          </a:p>
          <a:p>
            <a:r>
              <a:rPr lang="ru-RU" dirty="0" smtClean="0"/>
              <a:t>Диагностические </a:t>
            </a:r>
            <a:r>
              <a:rPr lang="ru-RU" dirty="0"/>
              <a:t>исследования.</a:t>
            </a:r>
          </a:p>
          <a:p>
            <a:r>
              <a:rPr lang="ru-RU" dirty="0" smtClean="0"/>
              <a:t>Подбор </a:t>
            </a:r>
            <a:r>
              <a:rPr lang="ru-RU" dirty="0"/>
              <a:t>иллюстраций, сюжетных картин, загадок, настольных и сюжетно – ролевых игр  в соответствии с тематикой.</a:t>
            </a:r>
          </a:p>
          <a:p>
            <a:r>
              <a:rPr lang="ru-RU" dirty="0" smtClean="0"/>
              <a:t>Подбор </a:t>
            </a:r>
            <a:r>
              <a:rPr lang="ru-RU" dirty="0"/>
              <a:t>стихов, песен, пословиц  о профессиях для разучивания с детьми.</a:t>
            </a:r>
          </a:p>
          <a:p>
            <a:r>
              <a:rPr lang="ru-RU" dirty="0" smtClean="0"/>
              <a:t>Подбор </a:t>
            </a:r>
            <a:r>
              <a:rPr lang="ru-RU" dirty="0"/>
              <a:t>книг для книжной выставки « Такие разные профессии ».</a:t>
            </a:r>
          </a:p>
          <a:p>
            <a:r>
              <a:rPr lang="ru-RU" dirty="0" smtClean="0"/>
              <a:t>Подбор  </a:t>
            </a:r>
            <a:r>
              <a:rPr lang="ru-RU" dirty="0"/>
              <a:t>настольных и дидактических игр « Какая это профессия?», « Четвёртый </a:t>
            </a:r>
            <a:r>
              <a:rPr lang="ru-RU" dirty="0" err="1"/>
              <a:t>лиш-ний</a:t>
            </a:r>
            <a:r>
              <a:rPr lang="ru-RU" dirty="0"/>
              <a:t>», « Кому что нужно для работы?», « Ассоциации – профессии», лото « </a:t>
            </a:r>
            <a:r>
              <a:rPr lang="ru-RU" dirty="0" err="1"/>
              <a:t>Профес</a:t>
            </a:r>
            <a:r>
              <a:rPr lang="ru-RU" dirty="0"/>
              <a:t>-сии»</a:t>
            </a:r>
          </a:p>
          <a:p>
            <a:r>
              <a:rPr lang="ru-RU" dirty="0" smtClean="0"/>
              <a:t>Изготовление </a:t>
            </a:r>
            <a:r>
              <a:rPr lang="ru-RU" dirty="0"/>
              <a:t>атрибутов к сюжетно – ролевым играм.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конспектов занятий  по теме « Профессии».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03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1378</Words>
  <Application>Microsoft Office PowerPoint</Application>
  <PresentationFormat>Экран (4:3)</PresentationFormat>
  <Paragraphs>139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2021-05-21T04:23:45Z</dcterms:created>
  <dcterms:modified xsi:type="dcterms:W3CDTF">2021-05-25T03:23:14Z</dcterms:modified>
</cp:coreProperties>
</file>