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306" r:id="rId3"/>
    <p:sldId id="830" r:id="rId4"/>
    <p:sldId id="831" r:id="rId5"/>
    <p:sldId id="832" r:id="rId6"/>
    <p:sldId id="833" r:id="rId7"/>
    <p:sldId id="834" r:id="rId8"/>
    <p:sldId id="309" r:id="rId9"/>
    <p:sldId id="815" r:id="rId10"/>
    <p:sldId id="816" r:id="rId11"/>
    <p:sldId id="829" r:id="rId12"/>
    <p:sldId id="835" r:id="rId13"/>
    <p:sldId id="836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/>
                <a:ea typeface="Times New Roman"/>
                <a:cs typeface="Times New Roman"/>
              </a:rPr>
              <a:t>Заведующий:</a:t>
            </a:r>
            <a:endParaRPr lang="ru-RU" dirty="0"/>
          </a:p>
          <a:p>
            <a:pPr algn="r"/>
            <a:r>
              <a:rPr lang="ru-RU" dirty="0" err="1">
                <a:latin typeface="Times New Roman"/>
                <a:ea typeface="Times New Roman"/>
                <a:cs typeface="Times New Roman"/>
              </a:rPr>
              <a:t>Копченко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Тамара Николаевна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подготовки воспитателя к проведению родительского собрания в МБДОУ «ДС № 2 г. Челябинска»»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-2025 г.</a:t>
            </a:r>
          </a:p>
        </p:txBody>
      </p:sp>
      <p:sp>
        <p:nvSpPr>
          <p:cNvPr id="15" name="Shape 81"/>
          <p:cNvSpPr txBox="1"/>
          <p:nvPr/>
        </p:nvSpPr>
        <p:spPr>
          <a:xfrm>
            <a:off x="996244" y="11297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образовательное учреждение  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«Детский сад № 2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Перечень разработанных нормативных правовых или иных актов (скриншот);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Значение целевых и фактических показателей в ходе реализации проекта;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Полученный эффект (диаграммы, отражающие оптимизацию ресурсов в ходе реализации Проекта);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Примеры внедренных изменений в процессы: приобретение оборудования, программного обеспечения с указанием затрат, оптимизация ведомственного процесса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1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30672" y="1332744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ДО</a:t>
            </a: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15E2FE-5B06-404E-A5CC-1E216CE0EF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2184"/>
          <a:stretch/>
        </p:blipFill>
        <p:spPr bwMode="auto">
          <a:xfrm>
            <a:off x="6914605" y="313509"/>
            <a:ext cx="1876507" cy="47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47E8FE-4A20-4883-B30B-C5AB45F41B91}"/>
              </a:ext>
            </a:extLst>
          </p:cNvPr>
          <p:cNvSpPr/>
          <p:nvPr/>
        </p:nvSpPr>
        <p:spPr>
          <a:xfrm>
            <a:off x="1707751" y="3768450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1268760"/>
            <a:ext cx="1944216" cy="626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ПОСЛЕ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4781977" y="3760541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879" y="4662389"/>
            <a:ext cx="1731072" cy="1298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832" y="4662390"/>
            <a:ext cx="1930307" cy="1298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8929" y="2071983"/>
            <a:ext cx="1933866" cy="145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56" y="2222829"/>
            <a:ext cx="1462193" cy="10966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533" y="1941753"/>
            <a:ext cx="1937763" cy="1367314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0250" y="1816754"/>
            <a:ext cx="1641474" cy="561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0249" y="2408082"/>
            <a:ext cx="1641475" cy="44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1886" y="2920553"/>
            <a:ext cx="1802862" cy="503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003" y="4129873"/>
            <a:ext cx="3199554" cy="19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1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684213" y="333375"/>
            <a:ext cx="80025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процесса подготовки воспитателя к родительскому собранию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AD97AEC-75A1-464A-B045-C68FA7F0C685}"/>
              </a:ext>
            </a:extLst>
          </p:cNvPr>
          <p:cNvSpPr>
            <a:spLocks/>
          </p:cNvSpPr>
          <p:nvPr/>
        </p:nvSpPr>
        <p:spPr bwMode="auto">
          <a:xfrm>
            <a:off x="170988" y="5751912"/>
            <a:ext cx="3329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4733C8E-CC11-4F36-AE5B-88ABE0ADBE17}"/>
              </a:ext>
            </a:extLst>
          </p:cNvPr>
          <p:cNvSpPr txBox="1">
            <a:spLocks/>
          </p:cNvSpPr>
          <p:nvPr/>
        </p:nvSpPr>
        <p:spPr bwMode="auto">
          <a:xfrm>
            <a:off x="337159" y="3236963"/>
            <a:ext cx="3377193" cy="53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Циклограмма проведения родительских собраний (определение темы родительского собрания)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1CA2842-D148-42AA-A0F6-95026F1D0056}"/>
              </a:ext>
            </a:extLst>
          </p:cNvPr>
          <p:cNvSpPr txBox="1">
            <a:spLocks/>
          </p:cNvSpPr>
          <p:nvPr/>
        </p:nvSpPr>
        <p:spPr bwMode="auto">
          <a:xfrm>
            <a:off x="249513" y="5751912"/>
            <a:ext cx="3251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Чек-лист подготовки к тематическому родительскому собранию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4816D74C-01EB-4DDE-88F1-590D6ED88AF4}"/>
              </a:ext>
            </a:extLst>
          </p:cNvPr>
          <p:cNvSpPr txBox="1">
            <a:spLocks/>
          </p:cNvSpPr>
          <p:nvPr/>
        </p:nvSpPr>
        <p:spPr bwMode="auto">
          <a:xfrm>
            <a:off x="5541036" y="5962650"/>
            <a:ext cx="261656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ВМК  и распечатка необходимого материала </a:t>
            </a:r>
          </a:p>
        </p:txBody>
      </p:sp>
      <p:pic>
        <p:nvPicPr>
          <p:cNvPr id="16" name="Рисунок 4">
            <a:extLst>
              <a:ext uri="{FF2B5EF4-FFF2-40B4-BE49-F238E27FC236}">
                <a16:creationId xmlns:a16="http://schemas.microsoft.com/office/drawing/2014/main" id="{C0DB2968-23B2-4790-8165-09093867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7058" b="32184"/>
          <a:stretch>
            <a:fillRect/>
          </a:stretch>
        </p:blipFill>
        <p:spPr bwMode="auto">
          <a:xfrm>
            <a:off x="179388" y="14288"/>
            <a:ext cx="2376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F27BD44E-9035-4923-A899-89C773ED7E75}"/>
              </a:ext>
            </a:extLst>
          </p:cNvPr>
          <p:cNvSpPr/>
          <p:nvPr/>
        </p:nvSpPr>
        <p:spPr>
          <a:xfrm rot="16200000">
            <a:off x="7559786" y="3269852"/>
            <a:ext cx="6326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41DE46-8C3D-4B93-B516-C6C9A1BF6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12" y="4023194"/>
            <a:ext cx="3251200" cy="1675410"/>
          </a:xfrm>
          <a:prstGeom prst="rect">
            <a:avLst/>
          </a:prstGeom>
        </p:spPr>
      </p:pic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0D4890D0-F8C6-4A66-A7B4-F1F5B7A5A4B0}"/>
              </a:ext>
            </a:extLst>
          </p:cNvPr>
          <p:cNvSpPr/>
          <p:nvPr/>
        </p:nvSpPr>
        <p:spPr>
          <a:xfrm>
            <a:off x="3958530" y="4618583"/>
            <a:ext cx="7269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FA6E7455-5353-4C00-826D-FFE44A0EE8E2}"/>
              </a:ext>
            </a:extLst>
          </p:cNvPr>
          <p:cNvSpPr/>
          <p:nvPr/>
        </p:nvSpPr>
        <p:spPr>
          <a:xfrm>
            <a:off x="108541" y="3342489"/>
            <a:ext cx="464166" cy="69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FBB2F24F-59C2-43F4-8FDC-F9E4F4C9F3C0}"/>
              </a:ext>
            </a:extLst>
          </p:cNvPr>
          <p:cNvSpPr txBox="1">
            <a:spLocks/>
          </p:cNvSpPr>
          <p:nvPr/>
        </p:nvSpPr>
        <p:spPr bwMode="auto">
          <a:xfrm>
            <a:off x="6542849" y="1277481"/>
            <a:ext cx="2448273" cy="17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протокола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родительского 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671" y="3969630"/>
            <a:ext cx="3008753" cy="2078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5707" y="1276369"/>
            <a:ext cx="2859709" cy="2009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6" y="1174995"/>
            <a:ext cx="2966717" cy="20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7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pic>
        <p:nvPicPr>
          <p:cNvPr id="161" name="Picture 161"/>
          <p:cNvPicPr/>
          <p:nvPr/>
        </p:nvPicPr>
        <p:blipFill>
          <a:blip r:embed="rId2" cstate="print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162" name="Shape 162"/>
          <p:cNvSpPr txBox="1"/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  <p:pic>
        <p:nvPicPr>
          <p:cNvPr id="164" name="Picture 164"/>
          <p:cNvPicPr/>
          <p:nvPr/>
        </p:nvPicPr>
        <p:blipFill>
          <a:blip r:embed="rId3" cstate="print"/>
          <a:stretch/>
        </p:blipFill>
        <p:spPr>
          <a:xfrm>
            <a:off x="1227066" y="497018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167" name="Picture 167"/>
          <p:cNvPicPr/>
          <p:nvPr/>
        </p:nvPicPr>
        <p:blipFill>
          <a:blip r:embed="rId3" cstate="print"/>
          <a:stretch/>
        </p:blipFill>
        <p:spPr>
          <a:xfrm>
            <a:off x="1107094" y="6418619"/>
            <a:ext cx="6957846" cy="285337"/>
          </a:xfrm>
          <a:prstGeom prst="rect">
            <a:avLst/>
          </a:prstGeom>
          <a:ln>
            <a:noFill/>
          </a:ln>
        </p:spPr>
      </p:pic>
      <p:sp>
        <p:nvSpPr>
          <p:cNvPr id="2" name="Shape 157">
            <a:extLst>
              <a:ext uri="{FF2B5EF4-FFF2-40B4-BE49-F238E27FC236}">
                <a16:creationId xmlns:a16="http://schemas.microsoft.com/office/drawing/2014/main" id="{2CC08CCF-313E-A583-F9C9-2C4C8904BFA4}"/>
              </a:ext>
            </a:extLst>
          </p:cNvPr>
          <p:cNvSpPr/>
          <p:nvPr/>
        </p:nvSpPr>
        <p:spPr>
          <a:xfrm rot="19117829">
            <a:off x="1657360" y="3167262"/>
            <a:ext cx="6005563" cy="51479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36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1716" y="685278"/>
            <a:ext cx="64220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Бережливое образование МБДОУ «ДС № 2 г. Челябинска»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https://mdou2chel.nubex.ru/41110/40433/</a:t>
            </a:r>
            <a:endParaRPr lang="ru-RU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473872"/>
            <a:ext cx="7122194" cy="47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845" y="996954"/>
            <a:ext cx="7760604" cy="54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1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643938" y="6500813"/>
            <a:ext cx="347661" cy="28574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1">
                <a:solidFill>
                  <a:schemeClr val="accent5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56" name="Shape 156"/>
          <p:cNvSpPr/>
          <p:nvPr/>
        </p:nvSpPr>
        <p:spPr>
          <a:xfrm>
            <a:off x="2246230" y="4577829"/>
            <a:ext cx="342621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77860" y="5658862"/>
            <a:ext cx="4608513" cy="33855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60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мин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8" name="Table 158"/>
          <p:cNvGraphicFramePr/>
          <p:nvPr>
            <p:extLst>
              <p:ext uri="{D42A27DB-BD31-4B8C-83A1-F6EECF244321}">
                <p14:modId xmlns:p14="http://schemas.microsoft.com/office/powerpoint/2010/main" val="2188664387"/>
              </p:ext>
            </p:extLst>
          </p:nvPr>
        </p:nvGraphicFramePr>
        <p:xfrm>
          <a:off x="409988" y="1574957"/>
          <a:ext cx="1987989" cy="1593756"/>
        </p:xfrm>
        <a:graphic>
          <a:graphicData uri="http://schemas.openxmlformats.org/drawingml/2006/table">
            <a:tbl>
              <a:tblPr firstRow="1" bandRow="1"/>
              <a:tblGrid>
                <a:gridCol w="198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50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 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47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тематическим  планированием  в графике образовательных мероприятий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0" name="Shape 160"/>
          <p:cNvSpPr/>
          <p:nvPr/>
        </p:nvSpPr>
        <p:spPr>
          <a:xfrm>
            <a:off x="123844" y="1513602"/>
            <a:ext cx="231793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747134" y="4021649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6171882" y="3592136"/>
            <a:ext cx="3457575" cy="30797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ПРОБЛЕМЫ: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590964" y="1011814"/>
            <a:ext cx="646112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219830" y="1029472"/>
            <a:ext cx="646113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8303434" y="1070133"/>
            <a:ext cx="644525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994388" y="1071072"/>
            <a:ext cx="646112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9" name="Picture 169"/>
          <p:cNvPicPr/>
          <p:nvPr/>
        </p:nvPicPr>
        <p:blipFill>
          <a:blip r:embed="rId2" cstate="print"/>
          <a:stretch/>
        </p:blipFill>
        <p:spPr>
          <a:xfrm>
            <a:off x="1990113" y="283198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171" name="Picture 171"/>
          <p:cNvPicPr/>
          <p:nvPr/>
        </p:nvPicPr>
        <p:blipFill>
          <a:blip r:embed="rId3" cstate="print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172" name="Shape 172"/>
          <p:cNvSpPr txBox="1"/>
          <p:nvPr/>
        </p:nvSpPr>
        <p:spPr>
          <a:xfrm>
            <a:off x="1031459" y="63171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 dirty="0" err="1">
                <a:latin typeface="Times New Roman"/>
                <a:ea typeface="Times New Roman"/>
                <a:cs typeface="Times New Roman"/>
              </a:rPr>
              <a:t>Челябинская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область</a:t>
            </a:r>
            <a:endParaRPr sz="16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889166" y="465221"/>
            <a:ext cx="8202222" cy="646331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Карта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текущего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состояния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Оптимизация процесса подготовки воспитателя к проведению родительского собрания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4" name="Table 174"/>
          <p:cNvGraphicFramePr/>
          <p:nvPr>
            <p:extLst>
              <p:ext uri="{D42A27DB-BD31-4B8C-83A1-F6EECF244321}">
                <p14:modId xmlns:p14="http://schemas.microsoft.com/office/powerpoint/2010/main" val="2141660270"/>
              </p:ext>
            </p:extLst>
          </p:nvPr>
        </p:nvGraphicFramePr>
        <p:xfrm>
          <a:off x="2740598" y="1603535"/>
          <a:ext cx="1751856" cy="1577324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8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 для тематического родительского собрания  в сети Интернет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0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5" name="Table 175"/>
          <p:cNvGraphicFramePr/>
          <p:nvPr>
            <p:extLst>
              <p:ext uri="{D42A27DB-BD31-4B8C-83A1-F6EECF244321}">
                <p14:modId xmlns:p14="http://schemas.microsoft.com/office/powerpoint/2010/main" val="2382641736"/>
              </p:ext>
            </p:extLst>
          </p:nvPr>
        </p:nvGraphicFramePr>
        <p:xfrm>
          <a:off x="4889426" y="1603533"/>
          <a:ext cx="1751856" cy="1556125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47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51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подготовленного  материала на проверку зам. зав. по ВМР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38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6" name="Table 176"/>
          <p:cNvGraphicFramePr/>
          <p:nvPr>
            <p:extLst>
              <p:ext uri="{D42A27DB-BD31-4B8C-83A1-F6EECF244321}">
                <p14:modId xmlns:p14="http://schemas.microsoft.com/office/powerpoint/2010/main" val="1245800113"/>
              </p:ext>
            </p:extLst>
          </p:nvPr>
        </p:nvGraphicFramePr>
        <p:xfrm>
          <a:off x="7072076" y="1646379"/>
          <a:ext cx="1850876" cy="1540440"/>
        </p:xfrm>
        <a:graphic>
          <a:graphicData uri="http://schemas.openxmlformats.org/drawingml/2006/table">
            <a:tbl>
              <a:tblPr firstRow="1" bandRow="1"/>
              <a:tblGrid>
                <a:gridCol w="185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50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Зам. зав. по ВМР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6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предоставленной информации для корректировки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5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7" name="Table 177"/>
          <p:cNvGraphicFramePr/>
          <p:nvPr>
            <p:extLst>
              <p:ext uri="{D42A27DB-BD31-4B8C-83A1-F6EECF244321}">
                <p14:modId xmlns:p14="http://schemas.microsoft.com/office/powerpoint/2010/main" val="3279480068"/>
              </p:ext>
            </p:extLst>
          </p:nvPr>
        </p:nvGraphicFramePr>
        <p:xfrm>
          <a:off x="374668" y="4198989"/>
          <a:ext cx="1751856" cy="1461046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 корректировки в  материал для родительского собрания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8" name="Table 178"/>
          <p:cNvGraphicFramePr/>
          <p:nvPr>
            <p:extLst>
              <p:ext uri="{D42A27DB-BD31-4B8C-83A1-F6EECF244321}">
                <p14:modId xmlns:p14="http://schemas.microsoft.com/office/powerpoint/2010/main" val="3429129090"/>
              </p:ext>
            </p:extLst>
          </p:nvPr>
        </p:nvGraphicFramePr>
        <p:xfrm>
          <a:off x="2796672" y="4181204"/>
          <a:ext cx="1751856" cy="1477658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63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8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материала  родительского собрания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04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9" name="Table 179"/>
          <p:cNvGraphicFramePr/>
          <p:nvPr/>
        </p:nvGraphicFramePr>
        <p:xfrm>
          <a:off x="8987248" y="7533065"/>
          <a:ext cx="208280" cy="2764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0" name="Table 180"/>
          <p:cNvGraphicFramePr/>
          <p:nvPr/>
        </p:nvGraphicFramePr>
        <p:xfrm>
          <a:off x="8991599" y="7386899"/>
          <a:ext cx="208280" cy="2590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1" name="Table 181"/>
          <p:cNvGraphicFramePr/>
          <p:nvPr/>
        </p:nvGraphicFramePr>
        <p:xfrm>
          <a:off x="8991599" y="7226514"/>
          <a:ext cx="208280" cy="2590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4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3" name="Shape 183"/>
          <p:cNvSpPr/>
          <p:nvPr/>
        </p:nvSpPr>
        <p:spPr>
          <a:xfrm>
            <a:off x="3275855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2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3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520769" y="1134413"/>
            <a:ext cx="642936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ШАГ4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824792" y="3653755"/>
            <a:ext cx="642937" cy="36036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5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307632" y="365375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6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679001" y="1999692"/>
            <a:ext cx="342621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2397977" y="1989682"/>
            <a:ext cx="342621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8080" y="3585295"/>
            <a:ext cx="670618" cy="53039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5066B91-D393-4B97-AD66-4099774AB1D2}"/>
              </a:ext>
            </a:extLst>
          </p:cNvPr>
          <p:cNvGraphicFramePr>
            <a:graphicFrameLocks noGrp="1"/>
          </p:cNvGraphicFramePr>
          <p:nvPr/>
        </p:nvGraphicFramePr>
        <p:xfrm>
          <a:off x="5165517" y="3961409"/>
          <a:ext cx="3662645" cy="19659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62645">
                  <a:extLst>
                    <a:ext uri="{9D8B030D-6E8A-4147-A177-3AD203B41FA5}">
                      <a16:colId xmlns:a16="http://schemas.microsoft.com/office/drawing/2014/main" val="982791332"/>
                    </a:ext>
                  </a:extLst>
                </a:gridCol>
              </a:tblGrid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1. Поиск темы родительского собрания в календарно-тематическом плане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616677165"/>
                  </a:ext>
                </a:extLst>
              </a:tr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 Обработка большого количества материала  для подготовке к тематическому родительскому собранию 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2438888058"/>
                  </a:ext>
                </a:extLst>
              </a:tr>
              <a:tr h="240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 Лишняя транспортировка  материала на проверку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972797944"/>
                  </a:ext>
                </a:extLst>
              </a:tr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4.  Временные затраты на корректировку представленного материала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2028862019"/>
                  </a:ext>
                </a:extLst>
              </a:tr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5. Избыточная обработка материала в</a:t>
                      </a:r>
                      <a:r>
                        <a:rPr lang="ru-RU" alt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подготовке к родительскому собранию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57320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9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8643938" y="6429375"/>
            <a:ext cx="347661" cy="2857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1">
                <a:solidFill>
                  <a:schemeClr val="accent5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11" name="Shape 211"/>
          <p:cNvSpPr/>
          <p:nvPr/>
        </p:nvSpPr>
        <p:spPr>
          <a:xfrm>
            <a:off x="4834933" y="1500188"/>
            <a:ext cx="3952201" cy="7143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которых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федеральном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уровне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ОТСУТСТВУЮТ</a:t>
            </a:r>
            <a:endParaRPr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57749" y="2903826"/>
            <a:ext cx="3915145" cy="7143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которых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региональном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уровне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ОТСУТСТВУЮТ</a:t>
            </a:r>
            <a:endParaRPr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871989" y="4056845"/>
            <a:ext cx="3915145" cy="22524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Поиск темы родительского собрания в календарно-тематическом плане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Обработка большого количества материала  для подготовке к тематическому родительскому собранию 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Лишняя транспортировка  материала на проверку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Временные затраты на корректировку представленного материала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Избыточная обработка материала в подготовке к родительскому собранию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18" name="Picture 218"/>
          <p:cNvPicPr/>
          <p:nvPr/>
        </p:nvPicPr>
        <p:blipFill>
          <a:blip r:embed="rId2" cstate="print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219" name="Shape 219"/>
          <p:cNvSpPr txBox="1"/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  <p:pic>
        <p:nvPicPr>
          <p:cNvPr id="221" name="Picture 221"/>
          <p:cNvPicPr/>
          <p:nvPr/>
        </p:nvPicPr>
        <p:blipFill>
          <a:blip r:embed="rId3" cstate="print"/>
          <a:stretch/>
        </p:blipFill>
        <p:spPr>
          <a:xfrm>
            <a:off x="1171443" y="522303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23" name="Picture 223"/>
          <p:cNvPicPr/>
          <p:nvPr/>
        </p:nvPicPr>
        <p:blipFill>
          <a:blip r:embed="rId3" cstate="print"/>
          <a:stretch/>
        </p:blipFill>
        <p:spPr>
          <a:xfrm>
            <a:off x="1192373" y="6309320"/>
            <a:ext cx="6957846" cy="285338"/>
          </a:xfrm>
          <a:prstGeom prst="rect">
            <a:avLst/>
          </a:prstGeom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2458318" y="797801"/>
            <a:ext cx="4798863" cy="46166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Пирамида  проблем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6210" y="986828"/>
            <a:ext cx="1505843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3844" y="2718242"/>
            <a:ext cx="3005588" cy="1731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971" y="4476506"/>
            <a:ext cx="4505334" cy="1731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0806" y="4708566"/>
            <a:ext cx="670618" cy="524301"/>
          </a:xfrm>
          <a:prstGeom prst="rect">
            <a:avLst/>
          </a:prstGeom>
        </p:spPr>
      </p:pic>
      <p:sp>
        <p:nvSpPr>
          <p:cNvPr id="28" name="Пятно 1 60"/>
          <p:cNvSpPr/>
          <p:nvPr/>
        </p:nvSpPr>
        <p:spPr>
          <a:xfrm>
            <a:off x="761358" y="560508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9" name="Пятно 1 60"/>
          <p:cNvSpPr/>
          <p:nvPr/>
        </p:nvSpPr>
        <p:spPr>
          <a:xfrm>
            <a:off x="2544252" y="460017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0" name="Пятно 1 60"/>
          <p:cNvSpPr/>
          <p:nvPr/>
        </p:nvSpPr>
        <p:spPr>
          <a:xfrm>
            <a:off x="1907337" y="55650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90364" y="5552215"/>
            <a:ext cx="67061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Table 199"/>
          <p:cNvGraphicFramePr>
            <a:graphicFrameLocks noGrp="1"/>
          </p:cNvGraphicFramePr>
          <p:nvPr>
            <p:ph type="body" idx="1"/>
          </p:nvPr>
        </p:nvGraphicFramePr>
        <p:xfrm>
          <a:off x="361949" y="1000369"/>
          <a:ext cx="8324851" cy="472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27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Коренная</a:t>
                      </a: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причина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Способ</a:t>
                      </a:r>
                      <a:r>
                        <a:rPr sz="1400" baseline="0">
                          <a:latin typeface="Times New Roman"/>
                          <a:ea typeface="Times New Roman"/>
                          <a:cs typeface="Times New Roman"/>
                        </a:rPr>
                        <a:t> решения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1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b="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Поиск темы родительского собрания</a:t>
                      </a:r>
                      <a:endParaRPr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графика проведения образовательных мероприятий</a:t>
                      </a:r>
                    </a:p>
                    <a:p>
                      <a:pPr algn="just"/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Составления графика образовательных мероприятий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1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Обработка большого количества материала  для подготовке к тематическому родительскому собранию 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банка данных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Систематизация виртуального методического кабинета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7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Лишняя транспортировка  материала на проверку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Временные затраты на корректировку представленного материала</a:t>
                      </a:r>
                    </a:p>
                    <a:p>
                      <a:pPr algn="just"/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Чек-листа по темам родительского собрания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Создание Чек-листа по темам родительского собрания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1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Избыточная обработка материала в подготовке к родительскому собранию</a:t>
                      </a:r>
                    </a:p>
                    <a:p>
                      <a:pPr algn="just"/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проекта протокола родительского собрания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проекта протокола родительского собрания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7</a:t>
            </a:r>
          </a:p>
        </p:txBody>
      </p:sp>
      <p:sp>
        <p:nvSpPr>
          <p:cNvPr id="201" name="Shape 201"/>
          <p:cNvSpPr/>
          <p:nvPr/>
        </p:nvSpPr>
        <p:spPr>
          <a:xfrm>
            <a:off x="1997351" y="539649"/>
            <a:ext cx="4798864" cy="46166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Анализ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3" name="Picture 203"/>
          <p:cNvPicPr/>
          <p:nvPr/>
        </p:nvPicPr>
        <p:blipFill>
          <a:blip r:embed="rId2" cstate="print"/>
          <a:stretch/>
        </p:blipFill>
        <p:spPr>
          <a:xfrm>
            <a:off x="1165082" y="384436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05" name="Picture 205"/>
          <p:cNvPicPr/>
          <p:nvPr/>
        </p:nvPicPr>
        <p:blipFill>
          <a:blip r:embed="rId2" cstate="print"/>
          <a:stretch/>
        </p:blipFill>
        <p:spPr>
          <a:xfrm>
            <a:off x="1203407" y="6309320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07" name="Picture 207"/>
          <p:cNvPicPr/>
          <p:nvPr/>
        </p:nvPicPr>
        <p:blipFill>
          <a:blip r:embed="rId3" cstate="print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just">
              <a:spcAft>
                <a:spcPts val="0"/>
              </a:spcAft>
            </a:pPr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54901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643938" y="6429375"/>
            <a:ext cx="347661" cy="2857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1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74789" y="5745101"/>
            <a:ext cx="4714875" cy="33855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21 мин.</a:t>
            </a:r>
            <a:endParaRPr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796793" y="4028715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3" name="Picture 233"/>
          <p:cNvPicPr/>
          <p:nvPr/>
        </p:nvPicPr>
        <p:blipFill>
          <a:blip r:embed="rId2" cstate="print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234" name="Shape 234"/>
          <p:cNvSpPr txBox="1"/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  <p:pic>
        <p:nvPicPr>
          <p:cNvPr id="236" name="Picture 236"/>
          <p:cNvPicPr/>
          <p:nvPr/>
        </p:nvPicPr>
        <p:blipFill>
          <a:blip r:embed="rId3" cstate="print"/>
          <a:stretch/>
        </p:blipFill>
        <p:spPr>
          <a:xfrm>
            <a:off x="1246842" y="559501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38" name="Picture 238"/>
          <p:cNvPicPr/>
          <p:nvPr/>
        </p:nvPicPr>
        <p:blipFill>
          <a:blip r:embed="rId3" cstate="print"/>
          <a:stretch/>
        </p:blipFill>
        <p:spPr>
          <a:xfrm>
            <a:off x="1246842" y="6447771"/>
            <a:ext cx="6957846" cy="285338"/>
          </a:xfrm>
          <a:prstGeom prst="rect">
            <a:avLst/>
          </a:prstGeom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618186" y="580471"/>
            <a:ext cx="8757634" cy="1015663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Карта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целевого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состояния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птимизации процесса подготовки воспитателя к проведению родительского   собрания в МБДОУ «ДС № 2 г. Челябинска»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0" name="Table 240"/>
          <p:cNvGraphicFramePr/>
          <p:nvPr/>
        </p:nvGraphicFramePr>
        <p:xfrm>
          <a:off x="808520" y="2333055"/>
          <a:ext cx="2114852" cy="1400086"/>
        </p:xfrm>
        <a:graphic>
          <a:graphicData uri="http://schemas.openxmlformats.org/drawingml/2006/table">
            <a:tbl>
              <a:tblPr firstRow="1" bandRow="1"/>
              <a:tblGrid>
                <a:gridCol w="211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 темы родительского собрания из графика образовательных мероприятий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1" name="Shape 241"/>
          <p:cNvSpPr/>
          <p:nvPr/>
        </p:nvSpPr>
        <p:spPr>
          <a:xfrm>
            <a:off x="1601337" y="185919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1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979882" y="2935309"/>
            <a:ext cx="471656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3" name="Table 243"/>
          <p:cNvGraphicFramePr/>
          <p:nvPr>
            <p:extLst>
              <p:ext uri="{D42A27DB-BD31-4B8C-83A1-F6EECF244321}">
                <p14:modId xmlns:p14="http://schemas.microsoft.com/office/powerpoint/2010/main" val="1181576134"/>
              </p:ext>
            </p:extLst>
          </p:nvPr>
        </p:nvGraphicFramePr>
        <p:xfrm>
          <a:off x="3542843" y="2312890"/>
          <a:ext cx="2036003" cy="1411362"/>
        </p:xfrm>
        <a:graphic>
          <a:graphicData uri="http://schemas.openxmlformats.org/drawingml/2006/table">
            <a:tbl>
              <a:tblPr firstRow="1" bandRow="1"/>
              <a:tblGrid>
                <a:gridCol w="2036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65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5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Распечатка Чек-листа родительского собрания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7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мин</a:t>
                      </a:r>
                      <a:endParaRPr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4" name="Table 244"/>
          <p:cNvGraphicFramePr/>
          <p:nvPr/>
        </p:nvGraphicFramePr>
        <p:xfrm>
          <a:off x="6175956" y="2262176"/>
          <a:ext cx="2159524" cy="1433232"/>
        </p:xfrm>
        <a:graphic>
          <a:graphicData uri="http://schemas.openxmlformats.org/drawingml/2006/table">
            <a:tbl>
              <a:tblPr firstRow="1" bandRow="1"/>
              <a:tblGrid>
                <a:gridCol w="215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82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2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Берет информацию из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виртуального методического кабинета кабинета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8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" name="Table 245"/>
          <p:cNvGraphicFramePr/>
          <p:nvPr/>
        </p:nvGraphicFramePr>
        <p:xfrm>
          <a:off x="1384547" y="4176382"/>
          <a:ext cx="2066991" cy="1264255"/>
        </p:xfrm>
        <a:graphic>
          <a:graphicData uri="http://schemas.openxmlformats.org/drawingml/2006/table">
            <a:tbl>
              <a:tblPr firstRow="1" bandRow="1"/>
              <a:tblGrid>
                <a:gridCol w="206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61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7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Распечатывает протокол родительского собрания и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 проект протокола </a:t>
                      </a:r>
                      <a:endParaRPr sz="12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7" name="Shape 247"/>
          <p:cNvSpPr/>
          <p:nvPr/>
        </p:nvSpPr>
        <p:spPr>
          <a:xfrm>
            <a:off x="5678760" y="2935308"/>
            <a:ext cx="474944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407695" y="2927989"/>
            <a:ext cx="410074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43844" y="4509120"/>
            <a:ext cx="519352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4108895" y="184388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2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6894805" y="184388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3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934046" y="3769004"/>
            <a:ext cx="642936" cy="36036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4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2267744" y="1958448"/>
            <a:ext cx="677992" cy="328830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56" name="Shape 256"/>
          <p:cNvSpPr/>
          <p:nvPr/>
        </p:nvSpPr>
        <p:spPr>
          <a:xfrm>
            <a:off x="5578847" y="1993575"/>
            <a:ext cx="674770" cy="318720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7" name="Shape 257"/>
          <p:cNvSpPr/>
          <p:nvPr/>
        </p:nvSpPr>
        <p:spPr>
          <a:xfrm>
            <a:off x="7862963" y="1697715"/>
            <a:ext cx="631934" cy="351614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5452531" y="3900371"/>
            <a:ext cx="3160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2864851" y="3724252"/>
            <a:ext cx="677993" cy="328830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7E32699D-4FA6-4A0A-B575-E6FD14214AEF}"/>
              </a:ext>
            </a:extLst>
          </p:cNvPr>
          <p:cNvGraphicFramePr>
            <a:graphicFrameLocks noGrp="1"/>
          </p:cNvGraphicFramePr>
          <p:nvPr/>
        </p:nvGraphicFramePr>
        <p:xfrm>
          <a:off x="5063482" y="4441008"/>
          <a:ext cx="3831943" cy="19283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31943">
                  <a:extLst>
                    <a:ext uri="{9D8B030D-6E8A-4147-A177-3AD203B41FA5}">
                      <a16:colId xmlns:a16="http://schemas.microsoft.com/office/drawing/2014/main" val="982791332"/>
                    </a:ext>
                  </a:extLst>
                </a:gridCol>
              </a:tblGrid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Составления графика образовательных мероприятий (родительских собраний)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616677165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чек-листа подготовки к тематическому  родительскому собранию 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2438888058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виртуального методического кабинета с материалами по тематике родительского собрания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972797944"/>
                  </a:ext>
                </a:extLst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шаблона протокола родительского собрания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2028862019"/>
                  </a:ext>
                </a:extLst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57320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3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590" y="702869"/>
            <a:ext cx="6962235" cy="286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5006" y="256547"/>
            <a:ext cx="3346994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05" y="92076"/>
            <a:ext cx="719390" cy="920576"/>
          </a:xfrm>
          <a:prstGeom prst="rect">
            <a:avLst/>
          </a:prstGeom>
        </p:spPr>
      </p:pic>
      <p:sp>
        <p:nvSpPr>
          <p:cNvPr id="9" name="Shape 272"/>
          <p:cNvSpPr/>
          <p:nvPr/>
        </p:nvSpPr>
        <p:spPr>
          <a:xfrm>
            <a:off x="1494851" y="886556"/>
            <a:ext cx="6311032" cy="46166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реализации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le 271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41849322"/>
              </p:ext>
            </p:extLst>
          </p:nvPr>
        </p:nvGraphicFramePr>
        <p:xfrm>
          <a:off x="136141" y="1527718"/>
          <a:ext cx="8871717" cy="513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30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 dirty="0"/>
                        <a:t> </a:t>
                      </a:r>
                      <a:r>
                        <a:rPr sz="1300" dirty="0" err="1"/>
                        <a:t>Проблема</a:t>
                      </a:r>
                      <a:endParaRPr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/>
                        <a:t>Ответственный</a:t>
                      </a:r>
                      <a:r>
                        <a:rPr sz="1300" baseline="0"/>
                        <a:t> </a:t>
                      </a:r>
                      <a:endParaRPr sz="130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 dirty="0" err="1"/>
                        <a:t>срок</a:t>
                      </a:r>
                      <a:endParaRPr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668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Поиск темы родительского собрания</a:t>
                      </a:r>
                    </a:p>
                    <a:p>
                      <a:endParaRPr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Составления графика образовательных мероприятий (родительских собраний)</a:t>
                      </a:r>
                    </a:p>
                    <a:p>
                      <a:pPr algn="just"/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заведующего по ВМР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График образовательных мероприятий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089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Обработка большого количества материала  для подготовке к тематическому родительскому собранию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Систематизация виртуального методического кабинета</a:t>
                      </a:r>
                    </a:p>
                    <a:p>
                      <a:pPr algn="just"/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заведующего по ВМР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i="0" u="none" strike="noStrike" cap="none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Чек-лист</a:t>
                      </a:r>
                      <a:endParaRPr sz="1200" b="1" i="0" u="none" strike="noStrike" cap="none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45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Лишняя транспортировка  материала на проверку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Временные затраты на корректировку представленного материала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Создание Чек-листа по темам родительского собрания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Учитель-логопед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Создание банка данных на платформе</a:t>
                      </a: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baseline="0">
                          <a:latin typeface="Times New Roman"/>
                          <a:ea typeface="Times New Roman"/>
                          <a:cs typeface="Times New Roman"/>
                        </a:rPr>
                        <a:t>Облако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(алгоритм)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72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Избыточная обработка материала в подготовке к родительскому собранию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Составление проекта протокола родительского собрания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Учитель-логопед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Протоколы</a:t>
                      </a: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родительских собраний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69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60 минут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1409" y="2513452"/>
            <a:ext cx="37924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минута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времени–единицы измерения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65 %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90256" y="4982770"/>
            <a:ext cx="7269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>
              <a:defRPr/>
            </a:pP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1. Создания графика мероприятий </a:t>
            </a:r>
          </a:p>
          <a:p>
            <a:pPr>
              <a:defRPr/>
            </a:pP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2. Систематизации виртуального методического кабинета </a:t>
            </a:r>
          </a:p>
          <a:p>
            <a:pPr>
              <a:defRPr/>
            </a:pP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3. Создание чек-листа по подготовке к родительскому собранию </a:t>
            </a:r>
          </a:p>
          <a:p>
            <a:pPr>
              <a:defRPr/>
            </a:pP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4. Составление проекта протокола родительского собрания</a:t>
            </a: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484784"/>
            <a:ext cx="8208912" cy="474017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428313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850</Words>
  <Application>Microsoft Office PowerPoint</Application>
  <PresentationFormat>Экран (4:3)</PresentationFormat>
  <Paragraphs>196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Тема Office</vt:lpstr>
      <vt:lpstr>Челябинская область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Достигнутые результаты (было и стало) 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</cp:lastModifiedBy>
  <cp:revision>156</cp:revision>
  <cp:lastPrinted>2025-04-17T08:50:21Z</cp:lastPrinted>
  <dcterms:created xsi:type="dcterms:W3CDTF">2018-08-20T14:01:12Z</dcterms:created>
  <dcterms:modified xsi:type="dcterms:W3CDTF">2025-10-17T09:38:13Z</dcterms:modified>
</cp:coreProperties>
</file>