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83" r:id="rId1"/>
  </p:sldMasterIdLst>
  <p:notesMasterIdLst>
    <p:notesMasterId r:id="rId22"/>
  </p:notesMasterIdLst>
  <p:handoutMasterIdLst>
    <p:handoutMasterId r:id="rId23"/>
  </p:handoutMasterIdLst>
  <p:sldIdLst>
    <p:sldId id="328" r:id="rId2"/>
    <p:sldId id="353" r:id="rId3"/>
    <p:sldId id="365" r:id="rId4"/>
    <p:sldId id="366" r:id="rId5"/>
    <p:sldId id="367" r:id="rId6"/>
    <p:sldId id="386" r:id="rId7"/>
    <p:sldId id="409" r:id="rId8"/>
    <p:sldId id="403" r:id="rId9"/>
    <p:sldId id="410" r:id="rId10"/>
    <p:sldId id="411" r:id="rId11"/>
    <p:sldId id="413" r:id="rId12"/>
    <p:sldId id="387" r:id="rId13"/>
    <p:sldId id="390" r:id="rId14"/>
    <p:sldId id="391" r:id="rId15"/>
    <p:sldId id="392" r:id="rId16"/>
    <p:sldId id="421" r:id="rId17"/>
    <p:sldId id="399" r:id="rId18"/>
    <p:sldId id="400" r:id="rId19"/>
    <p:sldId id="416" r:id="rId20"/>
    <p:sldId id="417" r:id="rId21"/>
  </p:sldIdLst>
  <p:sldSz cx="9144000" cy="5143500" type="screen16x9"/>
  <p:notesSz cx="9940925" cy="68087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1pPr>
    <a:lvl2pPr marL="456926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2pPr>
    <a:lvl3pPr marL="913851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3pPr>
    <a:lvl4pPr marL="1370776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4pPr>
    <a:lvl5pPr marL="1827701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5pPr>
    <a:lvl6pPr marL="2284627" algn="l" defTabSz="913851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6pPr>
    <a:lvl7pPr marL="2741552" algn="l" defTabSz="913851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7pPr>
    <a:lvl8pPr marL="3198478" algn="l" defTabSz="913851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8pPr>
    <a:lvl9pPr marL="3655403" algn="l" defTabSz="913851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3300"/>
    <a:srgbClr val="008000"/>
    <a:srgbClr val="FFFFCC"/>
    <a:srgbClr val="006600"/>
    <a:srgbClr val="009900"/>
    <a:srgbClr val="00AA00"/>
    <a:srgbClr val="FFFFFF"/>
    <a:srgbClr val="FFFF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89" autoAdjust="0"/>
    <p:restoredTop sz="92765" autoAdjust="0"/>
  </p:normalViewPr>
  <p:slideViewPr>
    <p:cSldViewPr>
      <p:cViewPr varScale="1">
        <p:scale>
          <a:sx n="155" d="100"/>
          <a:sy n="155" d="100"/>
        </p:scale>
        <p:origin x="-474" y="-9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4307734" cy="34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28" tIns="45564" rIns="91128" bIns="45564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3192" y="0"/>
            <a:ext cx="4307734" cy="34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28" tIns="45564" rIns="91128" bIns="4556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6468348"/>
            <a:ext cx="4307734" cy="34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28" tIns="45564" rIns="91128" bIns="45564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3192" y="6468348"/>
            <a:ext cx="4307734" cy="34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28" tIns="45564" rIns="91128" bIns="4556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pPr>
              <a:defRPr/>
            </a:pPr>
            <a:fld id="{99DD7E15-4CDB-46B1-9464-5371C911EC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671996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4307734" cy="34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28" tIns="45564" rIns="91128" bIns="45564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3192" y="0"/>
            <a:ext cx="4307734" cy="34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28" tIns="45564" rIns="91128" bIns="4556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701925" y="511175"/>
            <a:ext cx="4537075" cy="2552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5458" y="3234175"/>
            <a:ext cx="7290012" cy="3063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28" tIns="45564" rIns="91128" bIns="45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6468348"/>
            <a:ext cx="4307734" cy="34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28" tIns="45564" rIns="91128" bIns="45564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3192" y="6468348"/>
            <a:ext cx="4307734" cy="34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28" tIns="45564" rIns="91128" bIns="4556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pPr>
              <a:defRPr/>
            </a:pPr>
            <a:fld id="{1DBC225B-6C96-4D96-BCB0-F6756FB805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289325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6926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3851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0776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7701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4627" algn="l" defTabSz="91385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552" algn="l" defTabSz="91385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478" algn="l" defTabSz="91385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403" algn="l" defTabSz="91385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3498110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314451"/>
            <a:ext cx="7772400" cy="137232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2708705"/>
            <a:ext cx="7772400" cy="899778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3714750"/>
            <a:ext cx="9147765" cy="1434066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B7E0695-4851-4282-B10C-9D15F7668232}" type="datetime4">
              <a:rPr lang="en-US" smtClean="0"/>
              <a:pPr>
                <a:defRPr/>
              </a:pPr>
              <a:t>May 26, 2026</a:t>
            </a:fld>
            <a:endParaRPr lang="en-US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3E4648C-D0C7-4B03-B891-8BCF3EDB40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10997"/>
            <a:ext cx="8229600" cy="328955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05D7841-5AFB-42E8-9D55-BB3EEB5E3B2B}" type="datetime4">
              <a:rPr lang="en-US" smtClean="0">
                <a:solidFill>
                  <a:prstClr val="black"/>
                </a:solidFill>
              </a:rPr>
              <a:pPr>
                <a:defRPr/>
              </a:pPr>
              <a:t>May 26, 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2959900-FF27-440A-99DB-15EAA5707C41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05980"/>
            <a:ext cx="1777470" cy="419457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324600" cy="419457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063133A-8160-4D8F-9478-685744009F34}" type="datetime4">
              <a:rPr lang="en-US" smtClean="0">
                <a:solidFill>
                  <a:prstClr val="black"/>
                </a:solidFill>
              </a:rPr>
              <a:pPr>
                <a:defRPr/>
              </a:pPr>
              <a:t>May 26, 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38B281E-B1F6-46C5-BE30-D59B6510186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татистические данны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 userDrawn="1"/>
        </p:nvSpPr>
        <p:spPr>
          <a:xfrm>
            <a:off x="234847" y="174943"/>
            <a:ext cx="8674311" cy="4778498"/>
          </a:xfrm>
          <a:prstGeom prst="rect">
            <a:avLst/>
          </a:prstGeom>
          <a:noFill/>
          <a:ln w="25400">
            <a:solidFill>
              <a:srgbClr val="6BA4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561" tIns="35780" rIns="71561" bIns="35780" anchor="ctr"/>
          <a:lstStyle/>
          <a:p>
            <a:pPr algn="ctr" defTabSz="778971">
              <a:defRPr/>
            </a:pPr>
            <a:endParaRPr lang="ru-RU" sz="1600">
              <a:ln>
                <a:solidFill>
                  <a:srgbClr val="00B050"/>
                </a:solidFill>
              </a:ln>
              <a:solidFill>
                <a:prstClr val="white"/>
              </a:solidFill>
              <a:effectLst/>
            </a:endParaRPr>
          </a:p>
        </p:txBody>
      </p:sp>
      <p:sp>
        <p:nvSpPr>
          <p:cNvPr id="34" name="TextBox 9"/>
          <p:cNvSpPr txBox="1">
            <a:spLocks noChangeArrowheads="1"/>
          </p:cNvSpPr>
          <p:nvPr userDrawn="1"/>
        </p:nvSpPr>
        <p:spPr bwMode="auto">
          <a:xfrm>
            <a:off x="6893295" y="393079"/>
            <a:ext cx="1893688" cy="272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561" tIns="35780" rIns="71561" bIns="35780">
            <a:spAutoFit/>
          </a:bodyPr>
          <a:lstStyle/>
          <a:p>
            <a:pPr algn="r" defTabSz="778971"/>
            <a:r>
              <a:rPr lang="ru-RU" altLang="ru-RU" sz="1300" b="1">
                <a:solidFill>
                  <a:srgbClr val="5C9B31"/>
                </a:solidFill>
                <a:effectLst/>
                <a:latin typeface="Arial" charset="0"/>
                <a:cs typeface="Arial" charset="0"/>
              </a:rPr>
              <a:t>Калужская область</a:t>
            </a:r>
          </a:p>
        </p:txBody>
      </p:sp>
      <p:pic>
        <p:nvPicPr>
          <p:cNvPr id="35" name="Picture 5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090" y="365002"/>
            <a:ext cx="343443" cy="286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162488"/>
          </a:xfrm>
        </p:spPr>
        <p:txBody>
          <a:bodyPr lIns="563472" tIns="619819" rIns="0" bIns="0" anchor="t"/>
          <a:lstStyle>
            <a:lvl1pPr algn="l">
              <a:defRPr sz="1900" b="1">
                <a:latin typeface="Story" pitchFamily="50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0"/>
          </p:nvPr>
        </p:nvSpPr>
        <p:spPr>
          <a:xfrm>
            <a:off x="601339" y="1454065"/>
            <a:ext cx="1221715" cy="632271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4700">
                <a:latin typeface="Story" pitchFamily="50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Текст 5"/>
          <p:cNvSpPr>
            <a:spLocks noGrp="1"/>
          </p:cNvSpPr>
          <p:nvPr>
            <p:ph type="body" sz="quarter" idx="11"/>
          </p:nvPr>
        </p:nvSpPr>
        <p:spPr>
          <a:xfrm>
            <a:off x="1823052" y="1454597"/>
            <a:ext cx="671958" cy="632271"/>
          </a:xfrm>
        </p:spPr>
        <p:txBody>
          <a:bodyPr lIns="0" tIns="0" rIns="0" bIns="78886" anchor="b">
            <a:normAutofit/>
          </a:bodyPr>
          <a:lstStyle>
            <a:lvl1pPr>
              <a:buNone/>
              <a:defRPr>
                <a:latin typeface="Story" pitchFamily="50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12"/>
          </p:nvPr>
        </p:nvSpPr>
        <p:spPr>
          <a:xfrm>
            <a:off x="601339" y="2085799"/>
            <a:ext cx="2504555" cy="291571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722"/>
              </a:lnSpc>
              <a:buNone/>
              <a:defRPr sz="1600">
                <a:latin typeface="Story" pitchFamily="50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Текст 7"/>
          <p:cNvSpPr>
            <a:spLocks noGrp="1"/>
          </p:cNvSpPr>
          <p:nvPr>
            <p:ph type="body" sz="quarter" idx="13"/>
          </p:nvPr>
        </p:nvSpPr>
        <p:spPr>
          <a:xfrm>
            <a:off x="6221353" y="919517"/>
            <a:ext cx="1649352" cy="632271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4700">
                <a:latin typeface="Story" pitchFamily="50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8" name="Текст 14"/>
          <p:cNvSpPr>
            <a:spLocks noGrp="1"/>
          </p:cNvSpPr>
          <p:nvPr>
            <p:ph type="body" sz="quarter" idx="15"/>
          </p:nvPr>
        </p:nvSpPr>
        <p:spPr>
          <a:xfrm>
            <a:off x="6221353" y="1551251"/>
            <a:ext cx="1649352" cy="680333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722"/>
              </a:lnSpc>
              <a:buNone/>
              <a:defRPr sz="1600">
                <a:latin typeface="Story" pitchFamily="50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9" name="Текст 14"/>
          <p:cNvSpPr>
            <a:spLocks noGrp="1"/>
          </p:cNvSpPr>
          <p:nvPr>
            <p:ph type="body" sz="quarter" idx="16"/>
          </p:nvPr>
        </p:nvSpPr>
        <p:spPr>
          <a:xfrm>
            <a:off x="3716782" y="919513"/>
            <a:ext cx="2015875" cy="825584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722"/>
              </a:lnSpc>
              <a:buNone/>
              <a:defRPr sz="1600">
                <a:solidFill>
                  <a:srgbClr val="AF1372"/>
                </a:solidFill>
                <a:latin typeface="Story" pitchFamily="50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20" name="Текст 7"/>
          <p:cNvSpPr>
            <a:spLocks noGrp="1"/>
          </p:cNvSpPr>
          <p:nvPr>
            <p:ph type="body" sz="quarter" idx="17"/>
          </p:nvPr>
        </p:nvSpPr>
        <p:spPr>
          <a:xfrm>
            <a:off x="2983754" y="1940012"/>
            <a:ext cx="1221715" cy="632271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4700">
                <a:latin typeface="Story" pitchFamily="50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1" name="Текст 5"/>
          <p:cNvSpPr>
            <a:spLocks noGrp="1"/>
          </p:cNvSpPr>
          <p:nvPr>
            <p:ph type="body" sz="quarter" idx="18"/>
          </p:nvPr>
        </p:nvSpPr>
        <p:spPr>
          <a:xfrm>
            <a:off x="4113845" y="1940545"/>
            <a:ext cx="1313392" cy="632271"/>
          </a:xfrm>
        </p:spPr>
        <p:txBody>
          <a:bodyPr lIns="0" tIns="0" rIns="0" bIns="78886" anchor="b">
            <a:normAutofit/>
          </a:bodyPr>
          <a:lstStyle>
            <a:lvl1pPr>
              <a:buNone/>
              <a:defRPr>
                <a:latin typeface="Story" pitchFamily="50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Текст 14"/>
          <p:cNvSpPr>
            <a:spLocks noGrp="1"/>
          </p:cNvSpPr>
          <p:nvPr>
            <p:ph type="body" sz="quarter" idx="19"/>
          </p:nvPr>
        </p:nvSpPr>
        <p:spPr>
          <a:xfrm>
            <a:off x="2983754" y="2571746"/>
            <a:ext cx="2504555" cy="242981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722"/>
              </a:lnSpc>
              <a:buNone/>
              <a:defRPr sz="1600">
                <a:latin typeface="Story" pitchFamily="50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Текст 7"/>
          <p:cNvSpPr>
            <a:spLocks noGrp="1"/>
          </p:cNvSpPr>
          <p:nvPr>
            <p:ph type="body" sz="quarter" idx="20"/>
          </p:nvPr>
        </p:nvSpPr>
        <p:spPr>
          <a:xfrm>
            <a:off x="6954400" y="2231588"/>
            <a:ext cx="2015875" cy="632271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4700">
                <a:latin typeface="Story" pitchFamily="50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4" name="Текст 14"/>
          <p:cNvSpPr>
            <a:spLocks noGrp="1"/>
          </p:cNvSpPr>
          <p:nvPr>
            <p:ph type="body" sz="quarter" idx="21"/>
          </p:nvPr>
        </p:nvSpPr>
        <p:spPr>
          <a:xfrm>
            <a:off x="6954398" y="2863322"/>
            <a:ext cx="1649352" cy="680333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722"/>
              </a:lnSpc>
              <a:buNone/>
              <a:defRPr sz="1600">
                <a:latin typeface="Story" pitchFamily="50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25" name="Текст 7"/>
          <p:cNvSpPr>
            <a:spLocks noGrp="1"/>
          </p:cNvSpPr>
          <p:nvPr>
            <p:ph type="body" sz="quarter" idx="22"/>
          </p:nvPr>
        </p:nvSpPr>
        <p:spPr>
          <a:xfrm>
            <a:off x="4083305" y="3009107"/>
            <a:ext cx="1221715" cy="632271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4700">
                <a:latin typeface="Story" pitchFamily="50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Текст 5"/>
          <p:cNvSpPr>
            <a:spLocks noGrp="1"/>
          </p:cNvSpPr>
          <p:nvPr>
            <p:ph type="body" sz="quarter" idx="23"/>
          </p:nvPr>
        </p:nvSpPr>
        <p:spPr>
          <a:xfrm>
            <a:off x="5213396" y="3009641"/>
            <a:ext cx="1313392" cy="632271"/>
          </a:xfrm>
        </p:spPr>
        <p:txBody>
          <a:bodyPr lIns="0" tIns="0" rIns="0" bIns="78886" anchor="b">
            <a:normAutofit/>
          </a:bodyPr>
          <a:lstStyle>
            <a:lvl1pPr>
              <a:buNone/>
              <a:defRPr>
                <a:latin typeface="Story" pitchFamily="50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7" name="Текст 14"/>
          <p:cNvSpPr>
            <a:spLocks noGrp="1"/>
          </p:cNvSpPr>
          <p:nvPr>
            <p:ph type="body" sz="quarter" idx="24"/>
          </p:nvPr>
        </p:nvSpPr>
        <p:spPr>
          <a:xfrm>
            <a:off x="4083305" y="3640840"/>
            <a:ext cx="2504555" cy="58368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722"/>
              </a:lnSpc>
              <a:buNone/>
              <a:defRPr sz="1600">
                <a:latin typeface="Story" pitchFamily="50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Текст 14"/>
          <p:cNvSpPr>
            <a:spLocks noGrp="1"/>
          </p:cNvSpPr>
          <p:nvPr>
            <p:ph type="body" sz="quarter" idx="25"/>
          </p:nvPr>
        </p:nvSpPr>
        <p:spPr>
          <a:xfrm>
            <a:off x="1334384" y="2814727"/>
            <a:ext cx="2015875" cy="825584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722"/>
              </a:lnSpc>
              <a:buNone/>
              <a:defRPr sz="1600">
                <a:solidFill>
                  <a:srgbClr val="AF1372"/>
                </a:solidFill>
                <a:latin typeface="Story" pitchFamily="50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30" name="Текст 14"/>
          <p:cNvSpPr>
            <a:spLocks noGrp="1"/>
          </p:cNvSpPr>
          <p:nvPr>
            <p:ph type="body" sz="quarter" idx="26"/>
          </p:nvPr>
        </p:nvSpPr>
        <p:spPr>
          <a:xfrm>
            <a:off x="3044822" y="4078203"/>
            <a:ext cx="4764796" cy="728929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722"/>
              </a:lnSpc>
              <a:buNone/>
              <a:defRPr sz="1600">
                <a:solidFill>
                  <a:srgbClr val="AF1372"/>
                </a:solidFill>
                <a:latin typeface="Story" pitchFamily="50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31" name="Текст 7"/>
          <p:cNvSpPr>
            <a:spLocks noGrp="1"/>
          </p:cNvSpPr>
          <p:nvPr>
            <p:ph type="body" sz="quarter" idx="27"/>
          </p:nvPr>
        </p:nvSpPr>
        <p:spPr>
          <a:xfrm>
            <a:off x="570815" y="3688909"/>
            <a:ext cx="824657" cy="632271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4700">
                <a:latin typeface="Story" pitchFamily="50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2" name="Текст 5"/>
          <p:cNvSpPr>
            <a:spLocks noGrp="1"/>
          </p:cNvSpPr>
          <p:nvPr>
            <p:ph type="body" sz="quarter" idx="28"/>
          </p:nvPr>
        </p:nvSpPr>
        <p:spPr>
          <a:xfrm>
            <a:off x="1395470" y="3689441"/>
            <a:ext cx="1313392" cy="632271"/>
          </a:xfrm>
        </p:spPr>
        <p:txBody>
          <a:bodyPr lIns="0" tIns="0" rIns="0" bIns="78886" anchor="b">
            <a:normAutofit/>
          </a:bodyPr>
          <a:lstStyle>
            <a:lvl1pPr>
              <a:buNone/>
              <a:defRPr sz="1600">
                <a:latin typeface="Story" pitchFamily="50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3" name="Текст 14"/>
          <p:cNvSpPr>
            <a:spLocks noGrp="1"/>
          </p:cNvSpPr>
          <p:nvPr>
            <p:ph type="body" sz="quarter" idx="29"/>
          </p:nvPr>
        </p:nvSpPr>
        <p:spPr>
          <a:xfrm>
            <a:off x="570813" y="4320642"/>
            <a:ext cx="2168574" cy="292109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722"/>
              </a:lnSpc>
              <a:buNone/>
              <a:defRPr sz="1600">
                <a:latin typeface="Story" pitchFamily="50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12683651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1505B89-007D-4BA9-8F7F-E86E18A1C9B1}" type="datetime4">
              <a:rPr lang="en-US" smtClean="0">
                <a:solidFill>
                  <a:prstClr val="black"/>
                </a:solidFill>
              </a:rPr>
              <a:pPr>
                <a:defRPr/>
              </a:pPr>
              <a:t>May 26, 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A21B6D4-1210-4F3D-AA05-6F6E7C11523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794784"/>
            <a:ext cx="7772400" cy="13716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198784"/>
            <a:ext cx="4572000" cy="1091166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30B4BD4-C0B9-4EC9-BAC2-B1F1BC4AE929}" type="datetime4">
              <a:rPr lang="en-US" smtClean="0">
                <a:solidFill>
                  <a:prstClr val="white"/>
                </a:solidFill>
              </a:rPr>
              <a:pPr>
                <a:defRPr/>
              </a:pPr>
              <a:t>May 26, 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6AAC581-4E68-4585-9FCF-86AA420C74A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3636680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2DF476E-1F30-4FC4-B82B-18F23330D12A}" type="datetime4">
              <a:rPr lang="en-US" smtClean="0">
                <a:solidFill>
                  <a:prstClr val="white"/>
                </a:solidFill>
              </a:rPr>
              <a:pPr>
                <a:defRPr/>
              </a:pPr>
              <a:t>May 26, 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860D285-6727-4509-8C40-D84D73F3999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4057650"/>
            <a:ext cx="4040188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7" y="4057650"/>
            <a:ext cx="4041775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083221"/>
            <a:ext cx="4040188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083221"/>
            <a:ext cx="4041775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239A591-929E-4666-BAAF-3D2FE61310ED}" type="datetime4">
              <a:rPr lang="en-US" smtClean="0">
                <a:solidFill>
                  <a:prstClr val="black"/>
                </a:solidFill>
              </a:rPr>
              <a:pPr>
                <a:defRPr/>
              </a:pPr>
              <a:t>May 26, 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3A379F2-45DB-4D86-94AB-CBA1FF7E43D2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E9167F1-D344-4A1D-8B7A-7A1D03184369}" type="datetime4">
              <a:rPr lang="en-US" smtClean="0">
                <a:solidFill>
                  <a:prstClr val="white"/>
                </a:solidFill>
              </a:rPr>
              <a:pPr>
                <a:defRPr/>
              </a:pPr>
              <a:t>May 26, 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4D8A5B0-4430-4AF5-B0F9-2F9412671E5F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4562FDC-F81F-48CA-B22E-3D615F5E8FBD}" type="datetime4">
              <a:rPr lang="en-US" smtClean="0">
                <a:solidFill>
                  <a:prstClr val="black"/>
                </a:solidFill>
              </a:rPr>
              <a:pPr>
                <a:defRPr/>
              </a:pPr>
              <a:t>May 26, 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D6DF987-2897-4BBE-9D29-B72BC12028FE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657600"/>
            <a:ext cx="7481776" cy="3429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4016327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05740"/>
            <a:ext cx="7479792" cy="3429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4805958"/>
            <a:ext cx="1920240" cy="274320"/>
          </a:xfrm>
        </p:spPr>
        <p:txBody>
          <a:bodyPr/>
          <a:lstStyle>
            <a:extLst/>
          </a:lstStyle>
          <a:p>
            <a:pPr>
              <a:defRPr/>
            </a:pPr>
            <a:fld id="{391DFB65-A1AC-44A9-BFC6-9E8B9B0AEF93}" type="datetime4">
              <a:rPr lang="en-US" smtClean="0">
                <a:solidFill>
                  <a:prstClr val="black"/>
                </a:solidFill>
              </a:rPr>
              <a:pPr>
                <a:defRPr/>
              </a:pPr>
              <a:t>May 26, 2026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A95D53A-2052-4B24-B961-D9B843F64B14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4082552"/>
            <a:ext cx="7162800" cy="486174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42476"/>
            <a:ext cx="8686800" cy="329184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1C60C93-4079-4BEB-99F5-81B0511038A1}" type="datetime4">
              <a:rPr lang="en-US" smtClean="0">
                <a:solidFill>
                  <a:prstClr val="white"/>
                </a:solidFill>
              </a:rPr>
              <a:pPr>
                <a:defRPr/>
              </a:pPr>
              <a:t>May 26, 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3" y="4805958"/>
            <a:ext cx="2350681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A73DD27-27C9-4C0D-875C-5F2B1809B5E7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648842"/>
            <a:ext cx="8075432" cy="422004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4458702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4454258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4343440"/>
            <a:ext cx="3402314" cy="810651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4340804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4458702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4454258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4343440"/>
            <a:ext cx="3402314" cy="810651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4340804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110997"/>
            <a:ext cx="8229600" cy="3394472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4805958"/>
            <a:ext cx="1920240" cy="27432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defTabSz="778971">
              <a:defRPr/>
            </a:pPr>
            <a:fld id="{CC2DADC6-C98B-40F8-A1EA-DE191C2F3960}" type="datetime4">
              <a:rPr lang="en-US" smtClean="0">
                <a:solidFill>
                  <a:prstClr val="black"/>
                </a:solidFill>
                <a:effectLst/>
                <a:latin typeface="Arial" charset="0"/>
              </a:rPr>
              <a:pPr defTabSz="778971">
                <a:defRPr/>
              </a:pPr>
              <a:t>May 26, 2026</a:t>
            </a:fld>
            <a:endParaRPr lang="en-US">
              <a:solidFill>
                <a:prstClr val="black"/>
              </a:solidFill>
              <a:effectLst/>
              <a:latin typeface="Arial" charset="0"/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3" y="4805958"/>
            <a:ext cx="2350681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defTabSz="778971">
              <a:defRPr/>
            </a:pPr>
            <a:endParaRPr lang="en-US">
              <a:solidFill>
                <a:prstClr val="black"/>
              </a:solidFill>
              <a:effectLst/>
              <a:latin typeface="Arial" charset="0"/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4805958"/>
            <a:ext cx="36576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defTabSz="778971">
              <a:defRPr/>
            </a:pPr>
            <a:fld id="{5DE1EFB4-23B0-428C-B787-98D3AC29769D}" type="slidenum">
              <a:rPr lang="en-US" smtClean="0">
                <a:solidFill>
                  <a:prstClr val="black"/>
                </a:solidFill>
                <a:effectLst/>
                <a:latin typeface="Arial" charset="0"/>
              </a:rPr>
              <a:pPr defTabSz="778971">
                <a:defRPr/>
              </a:pPr>
              <a:t>‹#›</a:t>
            </a:fld>
            <a:endParaRPr lang="en-US">
              <a:solidFill>
                <a:prstClr val="black"/>
              </a:solidFill>
              <a:effectLst/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70" r:id="rId12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627535"/>
            <a:ext cx="8136904" cy="2059238"/>
          </a:xfrm>
        </p:spPr>
        <p:txBody>
          <a:bodyPr>
            <a:noAutofit/>
          </a:bodyPr>
          <a:lstStyle/>
          <a:p>
            <a:pPr algn="ctr"/>
            <a:r>
              <a:rPr lang="ru-RU" sz="2600" dirty="0" smtClean="0">
                <a:solidFill>
                  <a:schemeClr val="accent2"/>
                </a:solidFill>
                <a:latin typeface="Candara" panose="020E0502030303020204" pitchFamily="34" charset="0"/>
              </a:rPr>
              <a:t/>
            </a:r>
            <a:br>
              <a:rPr lang="ru-RU" sz="2600" dirty="0" smtClean="0">
                <a:solidFill>
                  <a:schemeClr val="accent2"/>
                </a:solidFill>
                <a:latin typeface="Candara" panose="020E0502030303020204" pitchFamily="34" charset="0"/>
              </a:rPr>
            </a:br>
            <a:r>
              <a:rPr lang="ru-RU" sz="2600" dirty="0" smtClean="0">
                <a:solidFill>
                  <a:schemeClr val="accent2"/>
                </a:solidFill>
                <a:latin typeface="Candara" panose="020E0502030303020204" pitchFamily="34" charset="0"/>
              </a:rPr>
              <a:t/>
            </a:r>
            <a:br>
              <a:rPr lang="ru-RU" sz="2600" dirty="0" smtClean="0">
                <a:solidFill>
                  <a:schemeClr val="accent2"/>
                </a:solidFill>
                <a:latin typeface="Candara" panose="020E0502030303020204" pitchFamily="34" charset="0"/>
              </a:rPr>
            </a:br>
            <a:r>
              <a:rPr lang="ru-RU" sz="27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Конфликт интересов в медицинском учреждении:</a:t>
            </a:r>
            <a:br>
              <a:rPr lang="ru-RU" sz="27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</a:br>
            <a:r>
              <a:rPr lang="ru-RU" sz="27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ea typeface="Times New Roman"/>
              </a:rPr>
              <a:t>выявление, урегулирование, </a:t>
            </a:r>
            <a:r>
              <a:rPr lang="ru-RU" sz="27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ea typeface="Times New Roman"/>
              </a:rPr>
              <a:t/>
            </a:r>
            <a:br>
              <a:rPr lang="ru-RU" sz="27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ea typeface="Times New Roman"/>
              </a:rPr>
            </a:br>
            <a:r>
              <a:rPr lang="ru-RU" sz="27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ea typeface="Times New Roman"/>
              </a:rPr>
              <a:t>ответственность</a:t>
            </a:r>
            <a:r>
              <a:rPr lang="ru-RU" sz="27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ru-RU" sz="2800" dirty="0">
                <a:latin typeface="Candara" panose="020E0502030303020204" pitchFamily="34" charset="0"/>
              </a:rPr>
              <a:t/>
            </a:r>
            <a:br>
              <a:rPr lang="ru-RU" sz="2800" dirty="0">
                <a:latin typeface="Candara" panose="020E0502030303020204" pitchFamily="34" charset="0"/>
              </a:rPr>
            </a:br>
            <a:endParaRPr lang="ru-RU" sz="20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 bwMode="auto">
          <a:xfrm>
            <a:off x="5868144" y="3873929"/>
            <a:ext cx="2744688" cy="449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815" tIns="40815" rIns="40815" bIns="40815" numCol="1" anchor="t" anchorCtr="0" compatLnSpc="1">
            <a:prstTxWarp prst="textNoShape">
              <a:avLst/>
            </a:prstTxWarp>
          </a:bodyPr>
          <a:lstStyle>
            <a:lvl1pPr marL="0" marR="57141" indent="0" algn="r" rtl="0" eaLnBrk="0" fontAlgn="base" hangingPunct="0">
              <a:spcBef>
                <a:spcPts val="352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08148" indent="0" algn="ctr" rtl="0" eaLnBrk="0" fontAlgn="base" hangingPunct="0">
              <a:spcBef>
                <a:spcPts val="293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6296" indent="0" algn="ctr" rtl="0" eaLnBrk="0" fontAlgn="base" hangingPunct="0">
              <a:spcBef>
                <a:spcPts val="313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None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4443" indent="0" algn="ctr" rtl="0" eaLnBrk="0" fontAlgn="base" hangingPunct="0">
              <a:spcBef>
                <a:spcPts val="31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None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32591" indent="0" algn="ctr" rtl="0" eaLnBrk="0" fontAlgn="base" hangingPunct="0">
              <a:spcBef>
                <a:spcPts val="31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0739" indent="0" algn="ctr" rtl="0" eaLnBrk="1" latinLnBrk="0" hangingPunct="1">
              <a:spcBef>
                <a:spcPts val="312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8887" indent="0" algn="ctr" rtl="0" eaLnBrk="1" latinLnBrk="0" hangingPunct="1">
              <a:spcBef>
                <a:spcPts val="312"/>
              </a:spcBef>
              <a:buClr>
                <a:schemeClr val="accent3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57035" indent="0" algn="ctr" rtl="0" eaLnBrk="1" latinLnBrk="0" hangingPunct="1">
              <a:spcBef>
                <a:spcPts val="312"/>
              </a:spcBef>
              <a:buClr>
                <a:schemeClr val="accent3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65183" indent="0" algn="ctr" rtl="0" eaLnBrk="1" latinLnBrk="0" hangingPunct="1">
              <a:spcBef>
                <a:spcPts val="312"/>
              </a:spcBef>
              <a:buClr>
                <a:schemeClr val="accent3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ru-RU" sz="1800" dirty="0">
              <a:solidFill>
                <a:schemeClr val="bg1"/>
              </a:solidFill>
              <a:effectLst/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510185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131591"/>
            <a:ext cx="7704856" cy="28803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подчиненность или подконтрольность лиц, находящихся в отношениях родства  или свойства; </a:t>
            </a:r>
          </a:p>
          <a:p>
            <a:pPr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выполнение контрольных (надзорных) функций; </a:t>
            </a:r>
            <a:endParaRPr lang="ru-RU" sz="18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участие в заседаниях комиссий имеющихся в учреждении (в сфере закупок, врачебной комиссии и др.)</a:t>
            </a:r>
            <a:r>
              <a:rPr lang="ru-RU" sz="2800" dirty="0" smtClean="0">
                <a:latin typeface="Candara" panose="020E0502030303020204" pitchFamily="34" charset="0"/>
              </a:rPr>
              <a:t/>
            </a:r>
            <a:br>
              <a:rPr lang="ru-RU" sz="2800" dirty="0" smtClean="0">
                <a:latin typeface="Candara" panose="020E0502030303020204" pitchFamily="34" charset="0"/>
              </a:rPr>
            </a:br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Candara" panose="020E0502030303020204" pitchFamily="34" charset="0"/>
              </a:rPr>
              <a:t>Области возникновения конфликта  интересов у работника учреждения:</a:t>
            </a:r>
            <a:endParaRPr lang="ru-RU" sz="24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611560" y="4227934"/>
            <a:ext cx="8168824" cy="588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8215338" y="142859"/>
            <a:ext cx="72008" cy="4464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2074645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987575"/>
            <a:ext cx="7704856" cy="273630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1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установить информацию о лицах, с которыми связана личная заинтересованность; </a:t>
            </a:r>
          </a:p>
          <a:p>
            <a:pPr>
              <a:buFont typeface="Arial" pitchFamily="34" charset="0"/>
              <a:buChar char="•"/>
            </a:pPr>
            <a:r>
              <a:rPr lang="ru-RU" sz="1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установить наличие у должностного лица соответствующих полномочий; </a:t>
            </a:r>
          </a:p>
          <a:p>
            <a:pPr>
              <a:buFont typeface="Arial" pitchFamily="34" charset="0"/>
              <a:buChar char="•"/>
            </a:pPr>
            <a:r>
              <a:rPr lang="ru-RU" sz="1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проанализировать возможность влияния личной    заинтересованности на надлежащее исполнение  должностных обязанностей</a:t>
            </a:r>
            <a:endParaRPr lang="ru-RU" sz="19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9587"/>
          </a:xfrm>
        </p:spPr>
        <p:txBody>
          <a:bodyPr>
            <a:noAutofit/>
          </a:bodyPr>
          <a:lstStyle/>
          <a:p>
            <a:r>
              <a:rPr lang="ru-RU" sz="2400" i="1" dirty="0" smtClean="0">
                <a:solidFill>
                  <a:srgbClr val="C00000"/>
                </a:solidFill>
                <a:latin typeface="Candara" panose="020E0502030303020204" pitchFamily="34" charset="0"/>
              </a:rPr>
              <a:t>При квалификации ситуации в качестве конфликта</a:t>
            </a:r>
            <a:br>
              <a:rPr lang="ru-RU" sz="2400" i="1" dirty="0" smtClean="0">
                <a:solidFill>
                  <a:srgbClr val="C00000"/>
                </a:solidFill>
                <a:latin typeface="Candara" panose="020E0502030303020204" pitchFamily="34" charset="0"/>
              </a:rPr>
            </a:br>
            <a:r>
              <a:rPr lang="ru-RU" sz="2400" i="1" dirty="0" smtClean="0">
                <a:solidFill>
                  <a:srgbClr val="C00000"/>
                </a:solidFill>
                <a:latin typeface="Candara" panose="020E0502030303020204" pitchFamily="34" charset="0"/>
              </a:rPr>
              <a:t>                                   интересов необходимо: </a:t>
            </a:r>
            <a:endParaRPr lang="ru-RU" sz="2400" i="1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571472" y="4214824"/>
            <a:ext cx="8208912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8215338" y="142859"/>
            <a:ext cx="72008" cy="4464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6784066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110997"/>
            <a:ext cx="7704856" cy="339447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факт подачи уведомления о конфликте интересов;</a:t>
            </a:r>
          </a:p>
          <a:p>
            <a:pPr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наличие фактов ненадлежащего исполнения должностных   обязанностей, связанных с конфликтом интересов; </a:t>
            </a:r>
          </a:p>
          <a:p>
            <a:pPr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величина причиненного ущерба;</a:t>
            </a:r>
          </a:p>
          <a:p>
            <a:pPr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самостоятельное принятие мер по предотвращению или урегулированию конфликта интересов; </a:t>
            </a:r>
          </a:p>
          <a:p>
            <a:pPr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соблюдение других требований </a:t>
            </a:r>
            <a:r>
              <a:rPr lang="ru-RU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антикоррупционного</a:t>
            </a: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законодательства</a:t>
            </a:r>
            <a:endParaRPr lang="ru-RU" sz="1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05979"/>
            <a:ext cx="7715200" cy="857250"/>
          </a:xfrm>
        </p:spPr>
        <p:txBody>
          <a:bodyPr>
            <a:normAutofit/>
          </a:bodyPr>
          <a:lstStyle/>
          <a:p>
            <a:pPr algn="ctr"/>
            <a:r>
              <a:rPr lang="ru-RU" sz="2400" i="1" dirty="0" smtClean="0">
                <a:solidFill>
                  <a:srgbClr val="C00000"/>
                </a:solidFill>
                <a:latin typeface="Candara" panose="020E0502030303020204" pitchFamily="34" charset="0"/>
              </a:rPr>
              <a:t>При решении вопроса о привлечении к                              ответственности учитываются:</a:t>
            </a:r>
            <a:endParaRPr lang="ru-RU" sz="2400" i="1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571472" y="4214824"/>
            <a:ext cx="8208912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8215338" y="142859"/>
            <a:ext cx="72008" cy="4464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11560" y="4227934"/>
            <a:ext cx="8208912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3645778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5" y="555526"/>
            <a:ext cx="7776864" cy="3456384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ru-RU" sz="24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Примеры ситуаций конфликта интересов в учреждениях</a:t>
            </a: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</a:b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(на  основании Обзоров практики </a:t>
            </a:r>
            <a:r>
              <a:rPr lang="ru-RU" sz="16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правоприменения</a:t>
            </a: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 сфере конфликта </a:t>
            </a: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интересов Министерства </a:t>
            </a:r>
            <a:r>
              <a:rPr lang="ru-RU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труда и социальной защиты </a:t>
            </a: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Российской </a:t>
            </a:r>
            <a:r>
              <a:rPr lang="ru-RU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Федерации)</a:t>
            </a:r>
            <a:r>
              <a:rPr lang="ru-RU" sz="2000" dirty="0">
                <a:solidFill>
                  <a:srgbClr val="FF0000"/>
                </a:solidFill>
                <a:latin typeface="Candara" panose="020E0502030303020204" pitchFamily="34" charset="0"/>
              </a:rPr>
              <a:t/>
            </a:r>
            <a:br>
              <a:rPr lang="ru-RU" sz="2000" dirty="0">
                <a:solidFill>
                  <a:srgbClr val="FF0000"/>
                </a:solidFill>
                <a:latin typeface="Candara" panose="020E0502030303020204" pitchFamily="34" charset="0"/>
              </a:rPr>
            </a:br>
            <a:r>
              <a:rPr lang="ru-RU" sz="4000" dirty="0">
                <a:solidFill>
                  <a:srgbClr val="FF0000"/>
                </a:solidFill>
              </a:rPr>
              <a:t/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endParaRPr lang="ru-RU" sz="2000" dirty="0">
              <a:solidFill>
                <a:srgbClr val="FF0000"/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571472" y="4214824"/>
            <a:ext cx="8208912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8215338" y="142859"/>
            <a:ext cx="72008" cy="4464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611560" y="4227934"/>
            <a:ext cx="8208912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99870557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699543"/>
            <a:ext cx="7776864" cy="374441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98148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Участие в заседании врачебной комиссии по вопросу о продлении листка нетрудоспособности и т.п. в отношении пациента являющего родственником/свойственником одного из членов комиссии;</a:t>
            </a:r>
          </a:p>
          <a:p>
            <a:pPr marL="98148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участие в работе закупочной комиссии работника, лично заинтересованного в результатах закупки, либо на которого способны оказывать влияние участники закупки, а также непосредственно осуществляющих контроль в сфере осуществления закупок должностных лиц, уполномоченных на осуществление контроля в сфере закупок (подписание акта приема-передачи).</a:t>
            </a:r>
            <a:endParaRPr lang="ru-RU" sz="1800" b="1" i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marL="98148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8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По итогам проверки принято решение:</a:t>
            </a:r>
            <a:endParaRPr lang="en-US" sz="1800" b="1" i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pPr marL="98148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Отстранить работника временно от участия в обсуждении и процессе принятия решений по вопросам, которые находятся или могут оказаться под влиянием конфликта интересов.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5" y="267493"/>
            <a:ext cx="7776864" cy="360041"/>
          </a:xfrm>
        </p:spPr>
        <p:txBody>
          <a:bodyPr>
            <a:normAutofit fontScale="90000"/>
          </a:bodyPr>
          <a:lstStyle/>
          <a:p>
            <a:r>
              <a:rPr lang="ru-RU" sz="2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ru-RU" sz="2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</a:br>
            <a:r>
              <a:rPr lang="ru-RU" sz="2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Ситуация 1  </a:t>
            </a:r>
            <a:r>
              <a:rPr lang="ru-RU" sz="20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ru-RU" sz="20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</a:br>
            <a:endParaRPr lang="ru-RU" sz="2000" dirty="0">
              <a:solidFill>
                <a:srgbClr val="C00000"/>
              </a:solidFill>
              <a:latin typeface="Candara" panose="020E0502030303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8287346" y="123478"/>
            <a:ext cx="29070" cy="448387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67544" y="4227934"/>
            <a:ext cx="8116218" cy="997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88303215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8" y="699543"/>
            <a:ext cx="7920877" cy="3816423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98148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 государственном бюджетном учреждении здравоохранения  на должность участкового врача-терапевта принята супруга заместителя директора по административно-хозяйственным вопросам (завхоза).</a:t>
            </a:r>
          </a:p>
          <a:p>
            <a:pPr marL="98148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Заместитель по административно-хозяйственным вопросам представил уведомление о возможности возникновения конфликта интересов. </a:t>
            </a:r>
          </a:p>
          <a:p>
            <a:pPr marL="98148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6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По итогам проверки установлено:</a:t>
            </a:r>
          </a:p>
          <a:p>
            <a:pPr marL="98148" indent="0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45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 соответствии с должностной инструкцией участковый врач-терапевт осуществляет оказание медицинской помощи пациенту, проводит его обследование, назначает и контролирует лечение, ведет медицинскую документацию.</a:t>
            </a:r>
          </a:p>
          <a:p>
            <a:pPr marL="98148" indent="0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45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Согласно должностной инструкции заместитель директора по административно-хозяйственным вопросам осуществляет руководство хозяйственной деятельностью организации.</a:t>
            </a:r>
          </a:p>
          <a:p>
            <a:pPr marL="98148" indent="0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45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Исходя из должностных инструкций и содержания фактически исполняемых обязанностей установлено, что указанные лица не находятся в непосредственном подчинении друг у друга, не обладают властно-распорядительными или контрольно-надзорными полномочиями в отношении друг друга, таким образом, личная заинтересованность данного должностного лица не может повлиять на надлежащее, объективное и беспристрастное исполнение им своих служебных обязанностей, что в соответствии со  статьей 10 Федерального закона №273-ФЗ свидетельствует об отсутствии возможности возникновения конфликта интересов.</a:t>
            </a:r>
          </a:p>
          <a:p>
            <a:pPr marL="98148" indent="0">
              <a:lnSpc>
                <a:spcPct val="90000"/>
              </a:lnSpc>
              <a:spcBef>
                <a:spcPts val="0"/>
              </a:spcBef>
              <a:buNone/>
            </a:pPr>
            <a:endParaRPr lang="ru-RU" sz="1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9" y="206260"/>
            <a:ext cx="7848870" cy="565291"/>
          </a:xfrm>
        </p:spPr>
        <p:txBody>
          <a:bodyPr>
            <a:normAutofit/>
          </a:bodyPr>
          <a:lstStyle/>
          <a:p>
            <a:r>
              <a:rPr lang="ru-RU" sz="22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Ситуация </a:t>
            </a:r>
            <a:r>
              <a:rPr lang="ru-RU" sz="22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2</a:t>
            </a:r>
            <a:endParaRPr lang="ru-RU" sz="22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8244408" y="123478"/>
            <a:ext cx="42938" cy="448387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67544" y="4443958"/>
            <a:ext cx="8116218" cy="277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297326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10997"/>
            <a:ext cx="7643192" cy="3394472"/>
          </a:xfrm>
        </p:spPr>
        <p:txBody>
          <a:bodyPr>
            <a:normAutofit/>
          </a:bodyPr>
          <a:lstStyle/>
          <a:p>
            <a:pPr fontAlgn="base"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при принятии решений по деловым вопросам и выполнении своих трудовых обязанностей руководствоваться интересами организации — без учета своих личных интересов;</a:t>
            </a:r>
          </a:p>
          <a:p>
            <a:pPr fontAlgn="base"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избегать (по возможности) ситуаций и обстоятельств, которые могут привести к конфликту интересов;</a:t>
            </a:r>
          </a:p>
          <a:p>
            <a:pPr fontAlgn="base"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раскрывать возникший (реальный) или потенциальный конфликт интересов;</a:t>
            </a:r>
          </a:p>
          <a:p>
            <a:pPr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содействовать урегулированию возникшего конфликта интересов.</a:t>
            </a:r>
            <a:endParaRPr lang="ru-RU" sz="1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700" i="1" dirty="0" smtClean="0">
                <a:solidFill>
                  <a:srgbClr val="C00000"/>
                </a:solidFill>
                <a:latin typeface="Candara" pitchFamily="34" charset="0"/>
              </a:rPr>
              <a:t>Обязанности работников в связи с раскрытием и урегулированием конфликта интересов: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539552" y="4227934"/>
            <a:ext cx="8116218" cy="277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8244408" y="123478"/>
            <a:ext cx="42938" cy="448387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843558"/>
            <a:ext cx="7704856" cy="339447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7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     Для квалификации ситуации в качестве конфликта интересов необходимо установить одновременное наличие следующих обстоятельств: </a:t>
            </a:r>
          </a:p>
          <a:p>
            <a:pPr>
              <a:lnSpc>
                <a:spcPct val="8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17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наличие личной заинтересованности; </a:t>
            </a:r>
          </a:p>
          <a:p>
            <a:pPr>
              <a:lnSpc>
                <a:spcPct val="8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17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фактическое наличие у должностного лица полномочий для реализации личной заинтересованности; </a:t>
            </a:r>
          </a:p>
          <a:p>
            <a:pPr>
              <a:lnSpc>
                <a:spcPct val="8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17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наличие связи между получением (возможностью получения) доходов или выгод должностным лицом и (или) лицами, с которыми связана его личная заинтересованность, и реализацией (возможной реализацией) должностным лицом своих полномочий.</a:t>
            </a:r>
            <a:br>
              <a:rPr lang="ru-RU" sz="17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</a:br>
            <a:r>
              <a:rPr lang="ru-RU" sz="17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ru-RU" sz="17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</a:br>
            <a:r>
              <a:rPr lang="ru-RU" sz="17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 случае отсутствия у должностного лица одного из вышеперечисленных обстоятельств, конфликт интересов не возникает и направление уведомления о возможности его возникновения не требуется.</a:t>
            </a:r>
            <a:endParaRPr lang="ru-RU" sz="17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571472" y="4214824"/>
            <a:ext cx="8208912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8244408" y="123478"/>
            <a:ext cx="42938" cy="448387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39552" y="205979"/>
            <a:ext cx="8147248" cy="637579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Candara" panose="020E0502030303020204" pitchFamily="34" charset="0"/>
              </a:rPr>
              <a:t>ИТАК:</a:t>
            </a:r>
            <a:endParaRPr lang="ru-RU" sz="2400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611560" y="4227934"/>
            <a:ext cx="8208912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1894146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110997"/>
            <a:ext cx="7787208" cy="339447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7" y="267495"/>
            <a:ext cx="7776862" cy="468052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4400" dirty="0">
                <a:solidFill>
                  <a:srgbClr val="FF0000"/>
                </a:solidFill>
              </a:rPr>
              <a:t>    </a:t>
            </a:r>
            <a:br>
              <a:rPr lang="ru-RU" sz="4400" dirty="0">
                <a:solidFill>
                  <a:srgbClr val="FF0000"/>
                </a:solidFill>
              </a:rPr>
            </a:br>
            <a:r>
              <a:rPr lang="ru-RU" sz="4400" dirty="0">
                <a:solidFill>
                  <a:srgbClr val="FF0000"/>
                </a:solidFill>
              </a:rPr>
              <a:t/>
            </a:r>
            <a:br>
              <a:rPr lang="ru-RU" sz="4400" dirty="0">
                <a:solidFill>
                  <a:srgbClr val="FF0000"/>
                </a:solidFill>
              </a:rPr>
            </a:br>
            <a:r>
              <a:rPr lang="ru-RU" sz="4400" dirty="0">
                <a:solidFill>
                  <a:srgbClr val="FF0000"/>
                </a:solidFill>
              </a:rPr>
              <a:t/>
            </a:r>
            <a:br>
              <a:rPr lang="ru-RU" sz="4400" dirty="0">
                <a:solidFill>
                  <a:srgbClr val="FF0000"/>
                </a:solidFill>
              </a:rPr>
            </a:br>
            <a:r>
              <a:rPr lang="ru-RU" sz="3600" dirty="0">
                <a:solidFill>
                  <a:srgbClr val="FF0000"/>
                </a:solidFill>
              </a:rPr>
              <a:t/>
            </a:r>
            <a:br>
              <a:rPr lang="ru-RU" sz="3600" dirty="0">
                <a:solidFill>
                  <a:srgbClr val="FF0000"/>
                </a:solidFill>
              </a:rPr>
            </a:br>
            <a:r>
              <a:rPr lang="ru-RU" sz="4400" dirty="0">
                <a:effectLst/>
              </a:rPr>
              <a:t> </a:t>
            </a:r>
            <a:br>
              <a:rPr lang="ru-RU" sz="4400" dirty="0">
                <a:effectLst/>
              </a:rPr>
            </a:br>
            <a:r>
              <a:rPr lang="ru-RU" sz="4400" dirty="0">
                <a:solidFill>
                  <a:srgbClr val="FF0000"/>
                </a:solidFill>
              </a:rPr>
              <a:t/>
            </a:r>
            <a:br>
              <a:rPr lang="ru-RU" sz="4400" dirty="0">
                <a:solidFill>
                  <a:srgbClr val="FF0000"/>
                </a:solidFill>
              </a:rPr>
            </a:br>
            <a:r>
              <a:rPr lang="ru-RU" sz="4000" dirty="0">
                <a:solidFill>
                  <a:srgbClr val="FF0000"/>
                </a:solidFill>
              </a:rPr>
              <a:t/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>                     </a:t>
            </a:r>
            <a:r>
              <a:rPr lang="ru-RU" sz="2200" i="1" dirty="0" smtClean="0">
                <a:solidFill>
                  <a:schemeClr val="accent2"/>
                </a:solidFill>
                <a:effectLst/>
                <a:latin typeface="Candara" panose="020E0502030303020204" pitchFamily="34" charset="0"/>
              </a:rPr>
              <a:t>Выполнение </a:t>
            </a:r>
            <a:r>
              <a:rPr lang="ru-RU" sz="2200" i="1" dirty="0">
                <a:solidFill>
                  <a:schemeClr val="accent2"/>
                </a:solidFill>
                <a:effectLst/>
                <a:latin typeface="Candara" panose="020E0502030303020204" pitchFamily="34" charset="0"/>
              </a:rPr>
              <a:t>иной оплачиваемой работы </a:t>
            </a:r>
            <a:br>
              <a:rPr lang="ru-RU" sz="2200" i="1" dirty="0">
                <a:solidFill>
                  <a:schemeClr val="accent2"/>
                </a:solidFill>
                <a:effectLst/>
                <a:latin typeface="Candara" panose="020E0502030303020204" pitchFamily="34" charset="0"/>
              </a:rPr>
            </a:br>
            <a:r>
              <a:rPr lang="ru-RU" sz="2200" i="1" dirty="0" smtClean="0">
                <a:solidFill>
                  <a:schemeClr val="accent2"/>
                </a:solidFill>
                <a:effectLst/>
                <a:latin typeface="Candara" panose="020E0502030303020204" pitchFamily="34" charset="0"/>
              </a:rPr>
              <a:t>                                       руководителем </a:t>
            </a:r>
            <a:r>
              <a:rPr lang="ru-RU" sz="2200" i="1" dirty="0">
                <a:solidFill>
                  <a:schemeClr val="accent2"/>
                </a:solidFill>
                <a:effectLst/>
                <a:latin typeface="Candara" panose="020E0502030303020204" pitchFamily="34" charset="0"/>
              </a:rPr>
              <a:t>учреждения</a:t>
            </a:r>
            <a:br>
              <a:rPr lang="ru-RU" sz="2200" i="1" dirty="0">
                <a:solidFill>
                  <a:schemeClr val="accent2"/>
                </a:solidFill>
                <a:effectLst/>
                <a:latin typeface="Candara" panose="020E0502030303020204" pitchFamily="34" charset="0"/>
              </a:rPr>
            </a:br>
            <a:r>
              <a:rPr lang="ru-RU" sz="1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     </a:t>
            </a:r>
            <a:r>
              <a:rPr lang="ru-RU" sz="1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 соответствии со статьей 276 ТК РФ руководители учреждений могут работать по совместительству у другого работодателя, для чего </a:t>
            </a:r>
            <a:r>
              <a:rPr lang="ru-RU" sz="16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требуется  разрешение </a:t>
            </a:r>
            <a:r>
              <a:rPr lang="ru-RU" sz="16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представителя нанимателя (министра здравоохранения Ростовской области). </a:t>
            </a:r>
            <a:r>
              <a:rPr lang="ru-RU" sz="1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ru-RU" sz="1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</a:br>
            <a:r>
              <a:rPr lang="ru-RU" sz="1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      Таким образом, руководитель государственного учреждения, подведомственного </a:t>
            </a:r>
            <a:r>
              <a:rPr lang="ru-RU" sz="16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министерству здравоохранения, </a:t>
            </a:r>
            <a:r>
              <a:rPr lang="ru-RU" sz="16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обязан </a:t>
            </a:r>
            <a:r>
              <a:rPr lang="ru-RU" sz="1600" i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получить разрешение </a:t>
            </a:r>
            <a:r>
              <a:rPr lang="ru-RU" sz="16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министра здравоохранения </a:t>
            </a:r>
            <a:r>
              <a:rPr lang="ru-RU" sz="1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о намерении выполнять иную оплачиваемую работу </a:t>
            </a:r>
            <a:r>
              <a:rPr lang="ru-RU" sz="16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предварительно</a:t>
            </a:r>
            <a:r>
              <a:rPr lang="ru-RU" sz="1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, до начала ее выполнения.</a:t>
            </a:r>
            <a:br>
              <a:rPr lang="ru-RU" sz="1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</a:br>
            <a:r>
              <a:rPr lang="ru-RU" sz="1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     При выполнении иной оплачиваемой работы руководитель </a:t>
            </a:r>
            <a:r>
              <a:rPr lang="ru-RU" sz="16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государственного учреждения </a:t>
            </a:r>
            <a:r>
              <a:rPr lang="ru-RU" sz="1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обязан руководствоваться следующим:</a:t>
            </a:r>
            <a:r>
              <a:rPr lang="ru-RU" sz="1600" i="1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/>
            </a:r>
            <a:br>
              <a:rPr lang="ru-RU" sz="1600" i="1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r>
              <a:rPr lang="ru-RU" sz="1600" i="1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     </a:t>
            </a:r>
            <a:r>
              <a:rPr lang="ru-RU" sz="1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- выполнение иной оплачиваемой работы не должно приводить к возможному конфликту интересов и создавать ситуации, при которых личная заинтересованность руководителя </a:t>
            </a:r>
            <a:r>
              <a:rPr lang="ru-RU" sz="16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государственного </a:t>
            </a:r>
            <a:r>
              <a:rPr lang="ru-RU" sz="1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учреждения может повлиять на объективное исполнение им своих обязанностей;</a:t>
            </a:r>
            <a:br>
              <a:rPr lang="ru-RU" sz="1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</a:br>
            <a:r>
              <a:rPr lang="ru-RU" sz="1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     - выполнение иной оплачиваемой работы должно осуществляться с соблюдением должностных (трудовых) обязанностей по замещаемой должности.</a:t>
            </a:r>
            <a:r>
              <a:rPr lang="ru-RU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/>
            </a:r>
            <a:br>
              <a:rPr lang="ru-RU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</a:br>
            <a:r>
              <a:rPr lang="ru-RU" sz="1400" dirty="0">
                <a:solidFill>
                  <a:schemeClr val="tx1"/>
                </a:solidFill>
              </a:rPr>
              <a:t/>
            </a:r>
            <a:br>
              <a:rPr lang="ru-RU" sz="14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endParaRPr lang="ru-RU" sz="2000" dirty="0">
              <a:solidFill>
                <a:srgbClr val="FF0000"/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611560" y="4286832"/>
            <a:ext cx="8168824" cy="131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8244408" y="195486"/>
            <a:ext cx="42938" cy="44118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8952141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275606"/>
            <a:ext cx="7776864" cy="3096344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cs typeface="Aharoni" pitchFamily="2" charset="-79"/>
              </a:rPr>
              <a:t>Перечень ограничений закреплен статьей 74 Федерального закона от 21.11.2011 N 323-ФЗ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cs typeface="Aharoni" pitchFamily="2" charset="-79"/>
              </a:rPr>
              <a:t>Медицинские работники не вправе: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cs typeface="Aharoni" pitchFamily="2" charset="-79"/>
              </a:rPr>
              <a:t>Заключать с компанией, представителем компании соглашения о назначении или рекомендации пациентам лекарственных препаратов, медицинских изделий; 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cs typeface="Aharoni" pitchFamily="2" charset="-79"/>
              </a:rPr>
              <a:t>Получать от компании, представителя компании образцы лекарственных препаратов, медицинских изделий для вручения пациентам;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Принимать от организаций подарки, денежные средства, в том числе на оплату развлечений, отдыха, проезда к месту отдыха, а также участвовать в развлекательных мероприятиях, проводимых за счет средств компаний, представителей компаний;</a:t>
            </a:r>
            <a:endParaRPr lang="ru-RU" sz="1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  <a:cs typeface="Aharoni" pitchFamily="2" charset="-79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31" y="195486"/>
            <a:ext cx="7920878" cy="1080120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Ограничения, налагаемые  на медицинских работников при осуществлении ими своей профессиональной деятельности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8244408" y="195486"/>
            <a:ext cx="42938" cy="44118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611560" y="4299942"/>
            <a:ext cx="806489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28596" y="267495"/>
            <a:ext cx="7786742" cy="3312368"/>
          </a:xfrm>
        </p:spPr>
        <p:txBody>
          <a:bodyPr vert="horz" lIns="81630" tIns="40815" rIns="81630" bIns="40815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8148" indent="0">
              <a:spcBef>
                <a:spcPct val="0"/>
              </a:spcBef>
              <a:buNone/>
            </a:pPr>
            <a:r>
              <a:rPr lang="ru-RU" sz="2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Меры по предупреждению коррупции в организации могут </a:t>
            </a:r>
            <a:r>
              <a:rPr lang="ru-RU" sz="2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включать…</a:t>
            </a:r>
            <a:endParaRPr lang="ru-RU" sz="2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pPr marL="98148" lvl="0" indent="0" algn="r" eaLnBrk="1" hangingPunct="1">
              <a:spcBef>
                <a:spcPct val="0"/>
              </a:spcBef>
              <a:buClrTx/>
              <a:buSzTx/>
              <a:buNone/>
            </a:pPr>
            <a:r>
              <a:rPr lang="ru-RU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-  предотвращение </a:t>
            </a:r>
            <a:r>
              <a: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и урегулирование конфликта </a:t>
            </a:r>
            <a:r>
              <a:rPr lang="ru-RU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интересов..</a:t>
            </a:r>
            <a:r>
              <a:rPr lang="ru-RU" sz="2200" b="1" i="1" dirty="0">
                <a:solidFill>
                  <a:prstClr val="black"/>
                </a:solidFill>
                <a:latin typeface="Candara" panose="020E0502030303020204" pitchFamily="34" charset="0"/>
              </a:rPr>
              <a:t> </a:t>
            </a:r>
            <a:endParaRPr lang="ru-RU" sz="2200" b="1" i="1" dirty="0" smtClean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98148" lvl="0" indent="0" algn="r" eaLnBrk="1" hangingPunct="1">
              <a:spcBef>
                <a:spcPct val="0"/>
              </a:spcBef>
              <a:buClrTx/>
              <a:buSzTx/>
              <a:buNone/>
            </a:pPr>
            <a:endParaRPr lang="ru-RU" sz="2000" b="1" i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98148" lvl="0" indent="0" algn="r" eaLnBrk="1" hangingPunct="1">
              <a:spcBef>
                <a:spcPct val="0"/>
              </a:spcBef>
              <a:buClrTx/>
              <a:buSzTx/>
              <a:buNone/>
            </a:pPr>
            <a:r>
              <a:rPr lang="ru-RU" sz="1800" b="1" i="1" dirty="0" smtClean="0">
                <a:solidFill>
                  <a:prstClr val="black"/>
                </a:solidFill>
                <a:latin typeface="Candara" pitchFamily="34" charset="0"/>
              </a:rPr>
              <a:t>Статья </a:t>
            </a:r>
            <a:r>
              <a:rPr lang="ru-RU" sz="1800" b="1" i="1" dirty="0">
                <a:solidFill>
                  <a:prstClr val="black"/>
                </a:solidFill>
                <a:latin typeface="Candara" pitchFamily="34" charset="0"/>
              </a:rPr>
              <a:t>13.3 Федерального </a:t>
            </a:r>
            <a:r>
              <a:rPr lang="ru-RU" sz="1800" b="1" i="1" dirty="0" smtClean="0">
                <a:solidFill>
                  <a:prstClr val="black"/>
                </a:solidFill>
                <a:latin typeface="Candara" pitchFamily="34" charset="0"/>
              </a:rPr>
              <a:t>закона </a:t>
            </a:r>
            <a:r>
              <a:rPr lang="ru-RU" sz="18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273 - ФЗ </a:t>
            </a:r>
            <a:endParaRPr lang="ru-RU" sz="18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marL="98148" lvl="0" indent="0" algn="r" eaLnBrk="1" hangingPunct="1">
              <a:spcBef>
                <a:spcPct val="0"/>
              </a:spcBef>
              <a:buClrTx/>
              <a:buSzTx/>
              <a:buNone/>
            </a:pPr>
            <a:r>
              <a:rPr lang="ru-RU" sz="1800" b="1" i="1" dirty="0" smtClean="0">
                <a:solidFill>
                  <a:prstClr val="black"/>
                </a:solidFill>
                <a:latin typeface="Candara" pitchFamily="34" charset="0"/>
              </a:rPr>
              <a:t>от 25.12.2008 «О </a:t>
            </a:r>
            <a:r>
              <a:rPr lang="ru-RU" sz="1800" b="1" i="1" dirty="0">
                <a:solidFill>
                  <a:prstClr val="black"/>
                </a:solidFill>
                <a:latin typeface="Candara" pitchFamily="34" charset="0"/>
              </a:rPr>
              <a:t>противодействии коррупции»</a:t>
            </a:r>
          </a:p>
          <a:p>
            <a:endParaRPr lang="ru-RU" sz="23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10" name="Объект 1"/>
          <p:cNvSpPr txBox="1">
            <a:spLocks/>
          </p:cNvSpPr>
          <p:nvPr/>
        </p:nvSpPr>
        <p:spPr bwMode="auto">
          <a:xfrm>
            <a:off x="714348" y="4286263"/>
            <a:ext cx="7344816" cy="681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t" anchorCtr="0" compatLnSpc="1">
            <a:prstTxWarp prst="textNoShape">
              <a:avLst/>
            </a:prstTxWarp>
          </a:bodyPr>
          <a:lstStyle>
            <a:lvl1pPr marL="325503" indent="-227355" algn="l" rtl="0" eaLnBrk="0" fontAlgn="base" hangingPunct="0">
              <a:spcBef>
                <a:spcPts val="352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4100" indent="-203750" algn="l" rtl="0" eaLnBrk="0" fontAlgn="base" hangingPunct="0">
              <a:spcBef>
                <a:spcPts val="293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6547" indent="-203750" algn="l" rtl="0" eaLnBrk="0" fontAlgn="base" hangingPunct="0">
              <a:spcBef>
                <a:spcPts val="313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9992" indent="-203750" algn="l" rtl="0" eaLnBrk="0" fontAlgn="base" hangingPunct="0">
              <a:spcBef>
                <a:spcPts val="31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23742" indent="-203750" algn="l" rtl="0" eaLnBrk="0" fontAlgn="base" hangingPunct="0">
              <a:spcBef>
                <a:spcPts val="31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28517" indent="-204074" algn="l" rtl="0" eaLnBrk="1" latinLnBrk="0" hangingPunct="1">
              <a:spcBef>
                <a:spcPts val="312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32591" indent="-204074" algn="l" rtl="0" eaLnBrk="1" latinLnBrk="0" hangingPunct="1">
              <a:spcBef>
                <a:spcPts val="312"/>
              </a:spcBef>
              <a:buClr>
                <a:schemeClr val="accent3"/>
              </a:buClr>
              <a:buFont typeface="Wingdings 2"/>
              <a:buChar char="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36665" indent="-204074" algn="l" rtl="0" eaLnBrk="1" latinLnBrk="0" hangingPunct="1">
              <a:spcBef>
                <a:spcPts val="312"/>
              </a:spcBef>
              <a:buClr>
                <a:schemeClr val="accent3"/>
              </a:buClr>
              <a:buFont typeface="Wingdings 2"/>
              <a:buChar char="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0739" indent="-204074" algn="l" rtl="0" eaLnBrk="1" latinLnBrk="0" hangingPunct="1">
              <a:spcBef>
                <a:spcPts val="312"/>
              </a:spcBef>
              <a:buClr>
                <a:schemeClr val="accent3"/>
              </a:buClr>
              <a:buFont typeface="Wingdings 2"/>
              <a:buChar char="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98148" indent="0" algn="r">
              <a:buNone/>
            </a:pPr>
            <a:endParaRPr lang="ru-RU" b="1" i="1" dirty="0">
              <a:effectLst/>
              <a:latin typeface="Candara" panose="020E0502030303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28596" y="4143387"/>
            <a:ext cx="8208912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6200000" flipH="1">
            <a:off x="5965041" y="2464593"/>
            <a:ext cx="4714908" cy="714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4631860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500"/>
                            </p:stCondLst>
                            <p:childTnLst>
                              <p:par>
                                <p:cTn id="21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267494"/>
            <a:ext cx="7776864" cy="388843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Выдавать рецепты на лекарственные препараты, медицинские изделия на бланках, содержащих информацию рекламного характера, а также на рецептурных бланках, на которых заранее напечатано наименование лекарственного препарата, медицинского изделия;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Осуществлять прием представителей компаний, за исключением случаев, связанных с проведением клинических исследований лекарственных препаратов, клинических испытаний медицинских изделий, участия в собраниях медицинских работников и иных мероприятиях, направленных на повышение их профессионального уровня или на предоставление информации, связанной с осуществлением мониторинга безопасности лекарственных препаратов и мониторинга безопасности медицинских изделий.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algn="ctr">
              <a:buNone/>
            </a:pPr>
            <a:r>
              <a:rPr lang="ru-RU" sz="1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За несоблюдение требований </a:t>
            </a:r>
            <a:r>
              <a:rPr lang="ru-RU" sz="19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антикоррупционного</a:t>
            </a:r>
            <a:r>
              <a:rPr lang="ru-RU" sz="1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законодательства </a:t>
            </a:r>
            <a:r>
              <a:rPr lang="ru-RU" sz="1900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работник учреждения несет </a:t>
            </a:r>
            <a:r>
              <a:rPr lang="ru-RU" sz="1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уголовную, административную, гражданско-правовую и дисциплинарную ответственность в соответствии с действующим законодательством.</a:t>
            </a:r>
          </a:p>
          <a:p>
            <a:pPr>
              <a:lnSpc>
                <a:spcPct val="80000"/>
              </a:lnSpc>
              <a:buNone/>
            </a:pPr>
            <a:endParaRPr lang="ru-RU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>
              <a:buFont typeface="Arial" pitchFamily="34" charset="0"/>
              <a:buChar char="•"/>
            </a:pPr>
            <a:endParaRPr lang="ru-RU" sz="1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algn="just"/>
            <a:endParaRPr lang="ru-RU" sz="1800" dirty="0" smtClean="0">
              <a:latin typeface="Candara" pitchFamily="34" charset="0"/>
            </a:endParaRPr>
          </a:p>
          <a:p>
            <a:pPr>
              <a:buNone/>
            </a:pP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8244408" y="195486"/>
            <a:ext cx="42938" cy="44118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611560" y="4299942"/>
            <a:ext cx="806489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Прямая соединительная линия 11"/>
          <p:cNvCxnSpPr/>
          <p:nvPr/>
        </p:nvCxnSpPr>
        <p:spPr>
          <a:xfrm>
            <a:off x="8215338" y="142859"/>
            <a:ext cx="72008" cy="4464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71472" y="4214824"/>
            <a:ext cx="8208912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2843808" y="843558"/>
            <a:ext cx="5400600" cy="2174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8148"/>
            <a:r>
              <a:rPr lang="ru-RU" b="1" i="1" dirty="0">
                <a:solidFill>
                  <a:srgbClr val="C00000"/>
                </a:solidFill>
                <a:latin typeface="Candara" panose="020E0502030303020204" pitchFamily="34" charset="0"/>
                <a:cs typeface="Lucida Sans Unicode" panose="020B0602030504020204" pitchFamily="34" charset="0"/>
              </a:rPr>
              <a:t>Положение о конфликте интересов </a:t>
            </a:r>
            <a:r>
              <a:rPr lang="ru-RU" sz="2000" b="1" i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– </a:t>
            </a:r>
          </a:p>
          <a:p>
            <a:pPr marL="98148">
              <a:lnSpc>
                <a:spcPct val="90000"/>
              </a:lnSpc>
              <a:spcBef>
                <a:spcPts val="400"/>
              </a:spcBef>
            </a:pPr>
            <a:r>
              <a:rPr lang="ru-RU" sz="2000" b="1" i="1" dirty="0">
                <a:latin typeface="Candara" panose="020E0502030303020204" pitchFamily="34" charset="0"/>
                <a:cs typeface="Lucida Sans Unicode" panose="020B0602030504020204" pitchFamily="34" charset="0"/>
              </a:rPr>
              <a:t>это </a:t>
            </a:r>
            <a:r>
              <a:rPr lang="ru-RU" sz="20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 внутренний </a:t>
            </a:r>
            <a:r>
              <a:rPr lang="ru-RU" sz="2000" b="1" i="1" dirty="0">
                <a:latin typeface="Candara" panose="020E0502030303020204" pitchFamily="34" charset="0"/>
                <a:cs typeface="Lucida Sans Unicode" panose="020B0602030504020204" pitchFamily="34" charset="0"/>
              </a:rPr>
              <a:t>документ организации, устанавливающий порядок выявления и урегулирования конфликтов интересов, возникающих у работников организации в ходе выполнения ими </a:t>
            </a:r>
            <a:r>
              <a:rPr lang="ru-RU" sz="20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профессиональных обязанностей. </a:t>
            </a:r>
            <a:endParaRPr lang="ru-RU" sz="2000" b="1" i="1" dirty="0">
              <a:solidFill>
                <a:srgbClr val="FF0000"/>
              </a:solidFill>
              <a:latin typeface="Candara" panose="020E0502030303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843558"/>
            <a:ext cx="2388964" cy="216024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59011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Прямая соединительная линия 11"/>
          <p:cNvCxnSpPr/>
          <p:nvPr/>
        </p:nvCxnSpPr>
        <p:spPr>
          <a:xfrm>
            <a:off x="8215338" y="142859"/>
            <a:ext cx="72008" cy="4464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71472" y="4214824"/>
            <a:ext cx="8208912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251520" y="411511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8148" algn="ctr"/>
            <a:r>
              <a:rPr lang="ru-RU" b="1" i="1" dirty="0">
                <a:solidFill>
                  <a:srgbClr val="C00000"/>
                </a:solidFill>
                <a:latin typeface="Candara" panose="020E0502030303020204" pitchFamily="34" charset="0"/>
                <a:cs typeface="Lucida Sans Unicode" panose="020B0602030504020204" pitchFamily="34" charset="0"/>
              </a:rPr>
              <a:t>Положение о конфликте интересов </a:t>
            </a:r>
            <a:r>
              <a:rPr lang="ru-RU" b="1" i="1" dirty="0" smtClean="0">
                <a:solidFill>
                  <a:srgbClr val="C00000"/>
                </a:solidFill>
                <a:latin typeface="Candara" panose="020E0502030303020204" pitchFamily="34" charset="0"/>
                <a:cs typeface="Lucida Sans Unicode" panose="020B0602030504020204" pitchFamily="34" charset="0"/>
              </a:rPr>
              <a:t>включает в себя:</a:t>
            </a:r>
            <a:endParaRPr lang="ru-RU" b="1" i="1" dirty="0">
              <a:solidFill>
                <a:srgbClr val="C00000"/>
              </a:solidFill>
              <a:latin typeface="Candara" panose="020E0502030303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3" y="699543"/>
            <a:ext cx="7618313" cy="245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1500" b="1" dirty="0" smtClean="0"/>
          </a:p>
          <a:p>
            <a:pPr lvl="0"/>
            <a:endParaRPr lang="ru-RU" sz="1500" b="1" dirty="0"/>
          </a:p>
          <a:p>
            <a:pPr marL="285750" lvl="0" indent="-285750">
              <a:lnSpc>
                <a:spcPct val="90000"/>
              </a:lnSpc>
              <a:spcBef>
                <a:spcPts val="400"/>
              </a:spcBef>
              <a:buClr>
                <a:schemeClr val="bg2">
                  <a:lumMod val="50000"/>
                </a:schemeClr>
              </a:buClr>
              <a:buFont typeface="Arial" pitchFamily="34" charset="0"/>
              <a:buChar char="•"/>
            </a:pPr>
            <a:r>
              <a:rPr lang="ru-RU" sz="18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порядок </a:t>
            </a:r>
            <a:r>
              <a:rPr lang="ru-RU" sz="1800" b="1" i="1" dirty="0">
                <a:latin typeface="Candara" panose="020E0502030303020204" pitchFamily="34" charset="0"/>
                <a:cs typeface="Lucida Sans Unicode" panose="020B0602030504020204" pitchFamily="34" charset="0"/>
              </a:rPr>
              <a:t>раскрытия конфликта интересов работником организации и порядок его урегулирования, в том числе возможные способы разрешения возникшего конфликта интересов</a:t>
            </a:r>
            <a:r>
              <a:rPr lang="ru-RU" sz="18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;</a:t>
            </a:r>
          </a:p>
          <a:p>
            <a:pPr marL="285750" lvl="0" indent="-285750">
              <a:lnSpc>
                <a:spcPct val="90000"/>
              </a:lnSpc>
              <a:spcBef>
                <a:spcPts val="400"/>
              </a:spcBef>
              <a:buClr>
                <a:schemeClr val="bg2">
                  <a:lumMod val="50000"/>
                </a:schemeClr>
              </a:buClr>
              <a:buFont typeface="Arial" pitchFamily="34" charset="0"/>
              <a:buChar char="•"/>
            </a:pPr>
            <a:r>
              <a:rPr lang="ru-RU" sz="18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определение </a:t>
            </a:r>
            <a:r>
              <a:rPr lang="ru-RU" sz="1800" b="1" i="1" dirty="0">
                <a:latin typeface="Candara" panose="020E0502030303020204" pitchFamily="34" charset="0"/>
                <a:cs typeface="Lucida Sans Unicode" panose="020B0602030504020204" pitchFamily="34" charset="0"/>
              </a:rPr>
              <a:t>лиц, ответственных за прием сведений о возникшем конфликте интересов и рассмотрение этих сведений</a:t>
            </a:r>
            <a:r>
              <a:rPr lang="ru-RU" sz="18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;</a:t>
            </a:r>
          </a:p>
          <a:p>
            <a:pPr marL="285750" lvl="0" indent="-285750">
              <a:lnSpc>
                <a:spcPct val="90000"/>
              </a:lnSpc>
              <a:spcBef>
                <a:spcPts val="400"/>
              </a:spcBef>
              <a:buClr>
                <a:schemeClr val="bg2">
                  <a:lumMod val="50000"/>
                </a:schemeClr>
              </a:buClr>
              <a:buFont typeface="Arial" pitchFamily="34" charset="0"/>
              <a:buChar char="•"/>
            </a:pPr>
            <a:r>
              <a:rPr lang="ru-RU" sz="18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ответственность </a:t>
            </a:r>
            <a:r>
              <a:rPr lang="ru-RU" sz="1800" b="1" i="1" dirty="0">
                <a:latin typeface="Candara" panose="020E0502030303020204" pitchFamily="34" charset="0"/>
                <a:cs typeface="Lucida Sans Unicode" panose="020B0602030504020204" pitchFamily="34" charset="0"/>
              </a:rPr>
              <a:t>работников за несоблюдение положения о конфликте </a:t>
            </a:r>
            <a:r>
              <a:rPr lang="ru-RU" sz="18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интересов.</a:t>
            </a:r>
            <a:endParaRPr lang="ru-RU" sz="1800" b="1" i="1" dirty="0">
              <a:latin typeface="Candara" panose="020E0502030303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03318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Прямая соединительная линия 11"/>
          <p:cNvCxnSpPr/>
          <p:nvPr/>
        </p:nvCxnSpPr>
        <p:spPr>
          <a:xfrm>
            <a:off x="8244408" y="123478"/>
            <a:ext cx="42938" cy="448387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67544" y="4227934"/>
            <a:ext cx="8208912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251521" y="339503"/>
            <a:ext cx="77913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8148" algn="ctr"/>
            <a:r>
              <a:rPr lang="ru-RU" b="1" i="1" dirty="0">
                <a:solidFill>
                  <a:srgbClr val="C00000"/>
                </a:solidFill>
                <a:latin typeface="Candara" panose="020E0502030303020204" pitchFamily="34" charset="0"/>
                <a:cs typeface="Lucida Sans Unicode" panose="020B0602030504020204" pitchFamily="34" charset="0"/>
              </a:rPr>
              <a:t>Способы разрешения конфликта интересов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771550"/>
            <a:ext cx="754630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Clr>
                <a:schemeClr val="bg2">
                  <a:lumMod val="50000"/>
                </a:schemeClr>
              </a:buClr>
              <a:buFont typeface="Arial" pitchFamily="34" charset="0"/>
              <a:buChar char="•"/>
            </a:pPr>
            <a:r>
              <a:rPr lang="ru-RU" sz="1800" b="1" i="1" dirty="0">
                <a:latin typeface="Candara" panose="020E0502030303020204" pitchFamily="34" charset="0"/>
                <a:cs typeface="Lucida Sans Unicode" panose="020B0602030504020204" pitchFamily="34" charset="0"/>
              </a:rPr>
              <a:t>ограничение доступа работника к конкретной информации, которая может затрагивать личные интересы работника</a:t>
            </a:r>
            <a:r>
              <a:rPr lang="ru-RU" sz="18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; </a:t>
            </a:r>
          </a:p>
          <a:p>
            <a:pPr marL="285750" indent="-285750">
              <a:buClr>
                <a:schemeClr val="bg2">
                  <a:lumMod val="50000"/>
                </a:schemeClr>
              </a:buClr>
              <a:buFont typeface="Arial" pitchFamily="34" charset="0"/>
              <a:buChar char="•"/>
            </a:pPr>
            <a:r>
              <a:rPr lang="ru-RU" sz="18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добровольный </a:t>
            </a:r>
            <a:r>
              <a:rPr lang="ru-RU" sz="1800" b="1" i="1" dirty="0">
                <a:latin typeface="Candara" panose="020E0502030303020204" pitchFamily="34" charset="0"/>
                <a:cs typeface="Lucida Sans Unicode" panose="020B0602030504020204" pitchFamily="34" charset="0"/>
              </a:rPr>
              <a:t>отказ работника организации или его отстранение </a:t>
            </a:r>
            <a:r>
              <a:rPr lang="ru-RU" sz="18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 </a:t>
            </a:r>
            <a:r>
              <a:rPr lang="ru-RU" sz="1800" b="1" i="1" dirty="0">
                <a:latin typeface="Candara" panose="020E0502030303020204" pitchFamily="34" charset="0"/>
                <a:cs typeface="Lucida Sans Unicode" panose="020B0602030504020204" pitchFamily="34" charset="0"/>
              </a:rPr>
              <a:t>от участия в принятии решений по вопросам, которые  </a:t>
            </a:r>
            <a:r>
              <a:rPr lang="ru-RU" sz="18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связаны с возникновением </a:t>
            </a:r>
            <a:r>
              <a:rPr lang="ru-RU" sz="1800" b="1" i="1" dirty="0">
                <a:latin typeface="Candara" panose="020E0502030303020204" pitchFamily="34" charset="0"/>
                <a:cs typeface="Lucida Sans Unicode" panose="020B0602030504020204" pitchFamily="34" charset="0"/>
              </a:rPr>
              <a:t>конфликта интересов</a:t>
            </a:r>
            <a:r>
              <a:rPr lang="ru-RU" sz="18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; </a:t>
            </a:r>
          </a:p>
          <a:p>
            <a:pPr marL="285750" indent="-285750">
              <a:buClr>
                <a:schemeClr val="bg2">
                  <a:lumMod val="50000"/>
                </a:schemeClr>
              </a:buClr>
              <a:buFont typeface="Arial" pitchFamily="34" charset="0"/>
              <a:buChar char="•"/>
            </a:pPr>
            <a:r>
              <a:rPr lang="ru-RU" sz="18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пересмотр </a:t>
            </a:r>
            <a:r>
              <a:rPr lang="ru-RU" sz="1800" b="1" i="1" dirty="0">
                <a:latin typeface="Candara" panose="020E0502030303020204" pitchFamily="34" charset="0"/>
                <a:cs typeface="Lucida Sans Unicode" panose="020B0602030504020204" pitchFamily="34" charset="0"/>
              </a:rPr>
              <a:t>и изменение функциональных обязанностей </a:t>
            </a:r>
            <a:r>
              <a:rPr lang="ru-RU" sz="18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работника;</a:t>
            </a:r>
          </a:p>
          <a:p>
            <a:pPr marL="285750" indent="-285750">
              <a:buClr>
                <a:schemeClr val="bg2">
                  <a:lumMod val="50000"/>
                </a:schemeClr>
              </a:buClr>
              <a:buFont typeface="Arial" pitchFamily="34" charset="0"/>
              <a:buChar char="•"/>
            </a:pPr>
            <a:r>
              <a:rPr lang="ru-RU" sz="18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перевод его </a:t>
            </a:r>
            <a:r>
              <a:rPr lang="ru-RU" sz="1800" b="1" i="1" dirty="0">
                <a:latin typeface="Candara" panose="020E0502030303020204" pitchFamily="34" charset="0"/>
                <a:cs typeface="Lucida Sans Unicode" panose="020B0602030504020204" pitchFamily="34" charset="0"/>
              </a:rPr>
              <a:t>на </a:t>
            </a:r>
            <a:r>
              <a:rPr lang="ru-RU" sz="18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другую должность</a:t>
            </a:r>
            <a:r>
              <a:rPr lang="ru-RU" sz="1800" b="1" i="1" dirty="0">
                <a:latin typeface="Candara" panose="020E0502030303020204" pitchFamily="34" charset="0"/>
                <a:cs typeface="Lucida Sans Unicode" panose="020B0602030504020204" pitchFamily="34" charset="0"/>
              </a:rPr>
              <a:t>, </a:t>
            </a:r>
            <a:r>
              <a:rPr lang="ru-RU" sz="18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 </a:t>
            </a:r>
            <a:r>
              <a:rPr lang="ru-RU" sz="1800" b="1" i="1" dirty="0">
                <a:latin typeface="Candara" panose="020E0502030303020204" pitchFamily="34" charset="0"/>
                <a:cs typeface="Lucida Sans Unicode" panose="020B0602030504020204" pitchFamily="34" charset="0"/>
              </a:rPr>
              <a:t>не </a:t>
            </a:r>
            <a:r>
              <a:rPr lang="ru-RU" sz="18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связанную </a:t>
            </a:r>
            <a:r>
              <a:rPr lang="ru-RU" sz="1800" b="1" i="1" dirty="0">
                <a:latin typeface="Candara" panose="020E0502030303020204" pitchFamily="34" charset="0"/>
                <a:cs typeface="Lucida Sans Unicode" panose="020B0602030504020204" pitchFamily="34" charset="0"/>
              </a:rPr>
              <a:t>с конфликтом интересов</a:t>
            </a:r>
            <a:r>
              <a:rPr lang="ru-RU" sz="18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; </a:t>
            </a:r>
          </a:p>
          <a:p>
            <a:pPr marL="285750" indent="-285750">
              <a:buClr>
                <a:schemeClr val="bg2">
                  <a:lumMod val="50000"/>
                </a:schemeClr>
              </a:buClr>
              <a:buFont typeface="Arial" pitchFamily="34" charset="0"/>
              <a:buChar char="•"/>
            </a:pPr>
            <a:r>
              <a:rPr lang="ru-RU" sz="1800" b="1" i="1" dirty="0" smtClean="0">
                <a:latin typeface="Candara" pitchFamily="34" charset="0"/>
              </a:rPr>
              <a:t>отказ работника от своего личного интереса, порождающего конфликт с интересами организации;</a:t>
            </a:r>
            <a:endParaRPr lang="ru-RU" sz="1800" b="1" i="1" dirty="0" smtClean="0">
              <a:latin typeface="Candara" pitchFamily="34" charset="0"/>
              <a:cs typeface="Lucida Sans Unicode" panose="020B0602030504020204" pitchFamily="34" charset="0"/>
            </a:endParaRPr>
          </a:p>
          <a:p>
            <a:pPr marL="285750" indent="-285750">
              <a:buClr>
                <a:schemeClr val="bg2">
                  <a:lumMod val="50000"/>
                </a:schemeClr>
              </a:buClr>
              <a:buFont typeface="Arial" pitchFamily="34" charset="0"/>
              <a:buChar char="•"/>
            </a:pPr>
            <a:r>
              <a:rPr lang="ru-RU" sz="1800" b="1" i="1" dirty="0" smtClean="0">
                <a:latin typeface="Candara" pitchFamily="34" charset="0"/>
                <a:cs typeface="Lucida Sans Unicode" panose="020B0602030504020204" pitchFamily="34" charset="0"/>
              </a:rPr>
              <a:t>увольнение </a:t>
            </a:r>
            <a:r>
              <a:rPr lang="ru-RU" sz="1800" b="1" i="1" dirty="0">
                <a:latin typeface="Candara" panose="020E0502030303020204" pitchFamily="34" charset="0"/>
                <a:cs typeface="Lucida Sans Unicode" panose="020B0602030504020204" pitchFamily="34" charset="0"/>
              </a:rPr>
              <a:t>работника из организации по инициативе работника   </a:t>
            </a:r>
            <a:r>
              <a:rPr lang="ru-RU" sz="1800" b="1" i="1" dirty="0" smtClean="0">
                <a:latin typeface="Candara" panose="020E0502030303020204" pitchFamily="34" charset="0"/>
                <a:cs typeface="Lucida Sans Unicode" panose="020B0602030504020204" pitchFamily="34" charset="0"/>
              </a:rPr>
              <a:t>или по инициативе работодателя т.д</a:t>
            </a:r>
            <a:r>
              <a:rPr lang="ru-RU" sz="1800" b="1" i="1" dirty="0">
                <a:latin typeface="Candara" panose="020E0502030303020204" pitchFamily="34" charset="0"/>
                <a:cs typeface="Lucida Sans Unicode" panose="020B06020305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8105065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571472" y="4214824"/>
            <a:ext cx="8208912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8215338" y="142859"/>
            <a:ext cx="72008" cy="4464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67544" y="915567"/>
            <a:ext cx="7787208" cy="3373879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ru-RU" sz="1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    « конфликт интересов медицинского работника </a:t>
            </a: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– </a:t>
            </a:r>
            <a:b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</a:b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ситуация, при которой </a:t>
            </a: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ea typeface="Calibri"/>
              </a:rPr>
              <a:t>у медицинского работника при осуществлении им профессиональной деятельности возникает личная заинтересованность в получении лично либо через представителя компании материальной выгоды или иного преимущества, которое влияет или может повлиять на надлежащее исполнение им профессиональных обязанностей вследствие противоречия между личной заинтересованностью медицинского работника и интересами пациента</a:t>
            </a: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»</a:t>
            </a:r>
            <a:r>
              <a:rPr lang="ru-RU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/>
            </a:r>
            <a:br>
              <a:rPr lang="ru-RU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</a:br>
            <a:r>
              <a:rPr lang="ru-RU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/>
            </a:r>
            <a:br>
              <a:rPr lang="ru-RU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</a:br>
            <a:r>
              <a:rPr lang="ru-RU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                                                         часть 1 статьи 75 </a:t>
            </a:r>
            <a:r>
              <a:rPr lang="ru-RU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ea typeface="Calibri"/>
              </a:rPr>
              <a:t>Федерального закона от 21.11.2011</a:t>
            </a:r>
          </a:p>
          <a:p>
            <a:pPr>
              <a:lnSpc>
                <a:spcPct val="80000"/>
              </a:lnSpc>
              <a:buNone/>
            </a:pPr>
            <a:r>
              <a:rPr lang="ru-RU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ea typeface="Calibri"/>
              </a:rPr>
              <a:t>                                                                              323-ФЗ «Об основах охраны здоровья граждан </a:t>
            </a:r>
          </a:p>
          <a:p>
            <a:pPr>
              <a:lnSpc>
                <a:spcPct val="80000"/>
              </a:lnSpc>
              <a:buNone/>
            </a:pPr>
            <a:r>
              <a:rPr lang="ru-RU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ea typeface="Calibri"/>
              </a:rPr>
              <a:t>                                                                                                                         в Российской Федерации</a:t>
            </a:r>
            <a:endParaRPr lang="ru-RU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05980"/>
            <a:ext cx="7787208" cy="637579"/>
          </a:xfrm>
        </p:spPr>
        <p:txBody>
          <a:bodyPr>
            <a:normAutofit/>
          </a:bodyPr>
          <a:lstStyle/>
          <a:p>
            <a:pPr algn="ctr"/>
            <a:r>
              <a:rPr lang="ru-RU" sz="2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Конфликт интересов в медицинском учреждении</a:t>
            </a:r>
            <a:endParaRPr lang="ru-RU" sz="24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275812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339502"/>
            <a:ext cx="7776864" cy="339447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4400" i="1" dirty="0" smtClean="0">
                <a:solidFill>
                  <a:srgbClr val="C00000"/>
                </a:solidFill>
                <a:latin typeface="Candara" panose="020E0502030303020204" pitchFamily="34" charset="0"/>
              </a:rPr>
              <a:t>     </a:t>
            </a:r>
            <a:r>
              <a:rPr lang="ru-RU" sz="55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Ситуации возникновения конфликта  интересов у медицинского работника с участием </a:t>
            </a:r>
            <a:r>
              <a:rPr lang="ru-RU" sz="55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ea typeface="Times New Roman"/>
              </a:rPr>
              <a:t>организаций, занимающихся производством и реализацией лекарств и медицинских изделий</a:t>
            </a:r>
            <a:r>
              <a:rPr lang="ru-RU" sz="55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3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ea typeface="Times New Roman"/>
              </a:rPr>
              <a:t>при принятии работником от такой организации подарков, денежных средств, в том числе на оплату развлечений, отдыха, проезда к месту отдыха;</a:t>
            </a:r>
          </a:p>
          <a:p>
            <a:pPr>
              <a:buFont typeface="Arial" pitchFamily="34" charset="0"/>
              <a:buChar char="•"/>
            </a:pPr>
            <a:r>
              <a:rPr lang="ru-RU" sz="3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ea typeface="Times New Roman"/>
              </a:rPr>
              <a:t>при заключении с организацией (ее представителем) соглашения о назначении или рекомендации пациентам учреждения лекарств, медицинских изделий;</a:t>
            </a:r>
          </a:p>
          <a:p>
            <a:pPr>
              <a:buFont typeface="Arial" pitchFamily="34" charset="0"/>
              <a:buChar char="•"/>
            </a:pPr>
            <a:r>
              <a:rPr lang="ru-RU" sz="3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ea typeface="Times New Roman"/>
              </a:rPr>
              <a:t>при выписке лекарств, медицинских изделий на бланках, содержащих </a:t>
            </a:r>
          </a:p>
          <a:p>
            <a:pPr>
              <a:buNone/>
            </a:pPr>
            <a:r>
              <a:rPr lang="ru-RU" sz="3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ea typeface="Times New Roman"/>
              </a:rPr>
              <a:t>      информацию рекламного характера, а также на рецептурных бланках, на которых заранее напечатано наименование лекарства.</a:t>
            </a:r>
            <a:endParaRPr lang="ru-RU" sz="3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571472" y="4214824"/>
            <a:ext cx="8208912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8215338" y="142859"/>
            <a:ext cx="72008" cy="4464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447300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339502"/>
            <a:ext cx="7704856" cy="37444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i="1" dirty="0" smtClean="0">
                <a:solidFill>
                  <a:srgbClr val="C00000"/>
                </a:solidFill>
                <a:latin typeface="Candara" pitchFamily="34" charset="0"/>
              </a:rPr>
              <a:t>    </a:t>
            </a:r>
            <a:r>
              <a:rPr lang="ru-RU" sz="2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Ситуации возникновения конфликта интересов  у медицинского работника: 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ea typeface="Times New Roman"/>
              </a:rPr>
              <a:t>берет за оказание услуги деньги у пациента (его родственника), минуя установленный порядок приема денежных средств через кассу и бухгалтерию учреждения; 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ea typeface="Times New Roman"/>
              </a:rPr>
              <a:t>оказывает в </a:t>
            </a:r>
            <a:r>
              <a:rPr lang="ru-RU" sz="1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ea typeface="Times New Roman"/>
              </a:rPr>
              <a:t>рабочее время</a:t>
            </a: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ea typeface="Times New Roman"/>
              </a:rPr>
              <a:t> платные услуги пациентам; 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ea typeface="Times New Roman"/>
              </a:rPr>
              <a:t>небескорыстно использует возможности пациентов учреждения и их родственников; 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ea typeface="Times New Roman"/>
              </a:rPr>
              <a:t>рекламирует пациентам иные организации и физических лиц, оказывающих любые платные услуги; 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ea typeface="Times New Roman"/>
              </a:rPr>
              <a:t>участвует в принятии решений, которые могут принести материальную или нематериальную выгоду его родственникам, друзьями, или иным лицам, с которыми связана его личная заинтересованность.</a:t>
            </a:r>
            <a:endParaRPr lang="ru-RU" sz="1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571472" y="4214824"/>
            <a:ext cx="8208912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8215338" y="142859"/>
            <a:ext cx="72008" cy="4464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05712833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771550"/>
            <a:ext cx="7776864" cy="324036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1450" b="1" i="1" u="sng" dirty="0" smtClean="0">
                <a:solidFill>
                  <a:srgbClr val="000000"/>
                </a:solidFill>
                <a:latin typeface="Candara" pitchFamily="34" charset="0"/>
                <a:ea typeface="Times New Roman"/>
              </a:rPr>
              <a:t>дисциплинарная ответственность</a:t>
            </a:r>
            <a:r>
              <a:rPr lang="ru-RU" sz="1450" b="1" i="1" dirty="0" smtClean="0">
                <a:solidFill>
                  <a:srgbClr val="000000"/>
                </a:solidFill>
                <a:latin typeface="Candara" pitchFamily="34" charset="0"/>
                <a:ea typeface="Times New Roman"/>
              </a:rPr>
              <a:t/>
            </a:r>
            <a:br>
              <a:rPr lang="ru-RU" sz="1450" b="1" i="1" dirty="0" smtClean="0">
                <a:solidFill>
                  <a:srgbClr val="000000"/>
                </a:solidFill>
                <a:latin typeface="Candara" pitchFamily="34" charset="0"/>
                <a:ea typeface="Times New Roman"/>
              </a:rPr>
            </a:br>
            <a:r>
              <a:rPr lang="ru-RU" sz="1450" b="1" i="1" dirty="0" smtClean="0">
                <a:solidFill>
                  <a:srgbClr val="000000"/>
                </a:solidFill>
                <a:latin typeface="Candara" pitchFamily="34" charset="0"/>
                <a:ea typeface="Times New Roman"/>
              </a:rPr>
              <a:t>в том числе увольнение по инициативе работодателя за непринятие работником мер по предотвращению или урегулированию конфликта интересов, если эти действия дают основание для утраты доверия к работнику со стороны работодателя </a:t>
            </a:r>
          </a:p>
          <a:p>
            <a:pPr algn="r">
              <a:lnSpc>
                <a:spcPct val="80000"/>
              </a:lnSpc>
              <a:spcBef>
                <a:spcPts val="0"/>
              </a:spcBef>
              <a:buNone/>
            </a:pPr>
            <a:endParaRPr lang="ru-RU" sz="1450" b="1" i="1" dirty="0" smtClean="0">
              <a:solidFill>
                <a:srgbClr val="000000"/>
              </a:solidFill>
              <a:latin typeface="Candara" pitchFamily="34" charset="0"/>
              <a:ea typeface="Times New Roman"/>
            </a:endParaRPr>
          </a:p>
          <a:p>
            <a:pPr algn="r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i="1" dirty="0" smtClean="0">
                <a:solidFill>
                  <a:srgbClr val="000000"/>
                </a:solidFill>
                <a:latin typeface="Candara" pitchFamily="34" charset="0"/>
                <a:ea typeface="Times New Roman"/>
              </a:rPr>
              <a:t>пункт 7.1 статьи 81 Трудового Кодекса РФ</a:t>
            </a:r>
          </a:p>
          <a:p>
            <a:pPr algn="r">
              <a:lnSpc>
                <a:spcPct val="80000"/>
              </a:lnSpc>
              <a:spcBef>
                <a:spcPts val="0"/>
              </a:spcBef>
              <a:buNone/>
            </a:pPr>
            <a:endParaRPr lang="ru-RU" sz="1450" b="1" i="1" dirty="0" smtClean="0">
              <a:solidFill>
                <a:srgbClr val="000000"/>
              </a:solidFill>
              <a:latin typeface="Candara" pitchFamily="34" charset="0"/>
              <a:ea typeface="Times New Roman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1450" b="1" i="1" u="sng" dirty="0" smtClean="0">
                <a:solidFill>
                  <a:srgbClr val="000000"/>
                </a:solidFill>
                <a:latin typeface="Candara" pitchFamily="34" charset="0"/>
                <a:ea typeface="Times New Roman"/>
              </a:rPr>
              <a:t>административная ответственность</a:t>
            </a:r>
            <a:r>
              <a:rPr lang="ru-RU" sz="1450" b="1" i="1" dirty="0" smtClean="0">
                <a:solidFill>
                  <a:srgbClr val="000000"/>
                </a:solidFill>
                <a:latin typeface="Candara" pitchFamily="34" charset="0"/>
                <a:ea typeface="Times New Roman"/>
              </a:rPr>
              <a:t/>
            </a:r>
            <a:br>
              <a:rPr lang="ru-RU" sz="1450" b="1" i="1" dirty="0" smtClean="0">
                <a:solidFill>
                  <a:srgbClr val="000000"/>
                </a:solidFill>
                <a:latin typeface="Candara" pitchFamily="34" charset="0"/>
                <a:ea typeface="Times New Roman"/>
              </a:rPr>
            </a:br>
            <a:r>
              <a:rPr lang="ru-RU" sz="1450" b="1" i="1" dirty="0" smtClean="0">
                <a:solidFill>
                  <a:srgbClr val="000000"/>
                </a:solidFill>
                <a:latin typeface="Candara" pitchFamily="34" charset="0"/>
                <a:ea typeface="Times New Roman"/>
              </a:rPr>
              <a:t>- н</a:t>
            </a:r>
            <a:r>
              <a:rPr lang="ru-RU" sz="1450" b="1" i="1" dirty="0" smtClean="0">
                <a:solidFill>
                  <a:srgbClr val="000000"/>
                </a:solidFill>
                <a:latin typeface="Candara" pitchFamily="34" charset="0"/>
              </a:rPr>
              <a:t>епредставление медицинским работником информации о возникновении конфликта интересов руководителю медицинской организации, в которой он работает,… -</a:t>
            </a:r>
            <a:br>
              <a:rPr lang="ru-RU" sz="1450" b="1" i="1" dirty="0" smtClean="0">
                <a:solidFill>
                  <a:srgbClr val="000000"/>
                </a:solidFill>
                <a:latin typeface="Candara" pitchFamily="34" charset="0"/>
              </a:rPr>
            </a:br>
            <a:r>
              <a:rPr lang="ru-RU" sz="1450" b="1" i="1" dirty="0" smtClean="0">
                <a:solidFill>
                  <a:srgbClr val="000000"/>
                </a:solidFill>
                <a:latin typeface="Candara" pitchFamily="34" charset="0"/>
              </a:rPr>
              <a:t>влечет наложение административного штрафа в размере от трех тысяч до пяти тысяч рублей…</a:t>
            </a:r>
            <a:br>
              <a:rPr lang="ru-RU" sz="1450" b="1" i="1" dirty="0" smtClean="0">
                <a:solidFill>
                  <a:srgbClr val="000000"/>
                </a:solidFill>
                <a:latin typeface="Candara" pitchFamily="34" charset="0"/>
              </a:rPr>
            </a:br>
            <a:r>
              <a:rPr lang="ru-RU" sz="1450" b="1" i="1" dirty="0" smtClean="0">
                <a:solidFill>
                  <a:srgbClr val="000000"/>
                </a:solidFill>
                <a:latin typeface="Candara" pitchFamily="34" charset="0"/>
              </a:rPr>
              <a:t>- </a:t>
            </a:r>
            <a:r>
              <a:rPr lang="ru-RU" sz="1450" b="1" i="1" dirty="0" smtClean="0">
                <a:latin typeface="Candara" pitchFamily="34" charset="0"/>
              </a:rPr>
              <a:t>совершение административного правонарушения … лицом, ранее подвергнутым административному наказанию за аналогичное административное правонарушение, -</a:t>
            </a:r>
            <a:br>
              <a:rPr lang="ru-RU" sz="1450" b="1" i="1" dirty="0" smtClean="0">
                <a:latin typeface="Candara" pitchFamily="34" charset="0"/>
              </a:rPr>
            </a:br>
            <a:r>
              <a:rPr lang="ru-RU" sz="1450" b="1" i="1" dirty="0" smtClean="0">
                <a:latin typeface="Candara" pitchFamily="34" charset="0"/>
                <a:cs typeface="Times New Roman" panose="02020603050405020304" pitchFamily="18" charset="0"/>
              </a:rPr>
              <a:t>влечет наложение административного штрафа в размере от десяти тысяч до двадцати тысяч рублей либо дисквалификацию сроком на шесть месяцев</a:t>
            </a:r>
          </a:p>
          <a:p>
            <a:pPr algn="r">
              <a:lnSpc>
                <a:spcPct val="80000"/>
              </a:lnSpc>
              <a:spcBef>
                <a:spcPts val="0"/>
              </a:spcBef>
              <a:buFontTx/>
              <a:buChar char="-"/>
            </a:pPr>
            <a:r>
              <a:rPr lang="ru-RU" sz="1450" b="1" i="1" dirty="0" smtClean="0">
                <a:latin typeface="Candara" pitchFamily="34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1450" b="1" i="1" dirty="0" smtClean="0">
                <a:latin typeface="Candara" pitchFamily="34" charset="0"/>
                <a:ea typeface="Times New Roman"/>
                <a:cs typeface="Times New Roman" panose="02020603050405020304" pitchFamily="18" charset="0"/>
              </a:rPr>
            </a:br>
            <a:r>
              <a:rPr lang="ru-RU" sz="1450" b="1" i="1" dirty="0" smtClean="0">
                <a:latin typeface="Candara" pitchFamily="34" charset="0"/>
                <a:ea typeface="Times New Roman"/>
              </a:rPr>
              <a:t>			</a:t>
            </a:r>
            <a:r>
              <a:rPr lang="ru-RU" sz="1400" b="1" i="1" dirty="0" smtClean="0">
                <a:latin typeface="Candara" pitchFamily="34" charset="0"/>
                <a:ea typeface="Times New Roman"/>
              </a:rPr>
              <a:t>                                       статья 6.29 </a:t>
            </a:r>
            <a:r>
              <a:rPr lang="ru-RU" sz="1400" b="1" i="1" dirty="0" err="1" smtClean="0">
                <a:latin typeface="Candara" pitchFamily="34" charset="0"/>
                <a:ea typeface="Times New Roman"/>
              </a:rPr>
              <a:t>КоАП</a:t>
            </a:r>
            <a:r>
              <a:rPr lang="ru-RU" sz="1400" b="1" i="1" dirty="0" smtClean="0">
                <a:latin typeface="Candara" pitchFamily="34" charset="0"/>
                <a:ea typeface="Times New Roman"/>
              </a:rPr>
              <a:t> РФ</a:t>
            </a:r>
            <a:r>
              <a:rPr lang="ru-RU" sz="1450" dirty="0" smtClean="0">
                <a:latin typeface="Candara" panose="020E0502030303020204" pitchFamily="34" charset="0"/>
              </a:rPr>
              <a:t/>
            </a:r>
            <a:br>
              <a:rPr lang="ru-RU" sz="1450" dirty="0" smtClean="0">
                <a:latin typeface="Candara" panose="020E0502030303020204" pitchFamily="34" charset="0"/>
              </a:rPr>
            </a:br>
            <a:endParaRPr lang="ru-RU" sz="1450" b="1" i="1" dirty="0">
              <a:latin typeface="Candara" pitchFamily="34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67544" y="123479"/>
            <a:ext cx="7787208" cy="576063"/>
          </a:xfrm>
        </p:spPr>
        <p:txBody>
          <a:bodyPr>
            <a:noAutofit/>
          </a:bodyPr>
          <a:lstStyle/>
          <a:p>
            <a:pPr algn="ctr"/>
            <a:r>
              <a:rPr lang="ru-RU" sz="2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Ответственность медицинского работника за</a:t>
            </a:r>
            <a:br>
              <a:rPr lang="ru-RU" sz="2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</a:br>
            <a:r>
              <a:rPr lang="ru-RU" sz="2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                      допущение конфликта интересов 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571472" y="4214824"/>
            <a:ext cx="8208912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8215338" y="142859"/>
            <a:ext cx="72008" cy="4464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6797323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4400</TotalTime>
  <Words>1050</Words>
  <Application>Microsoft Office PowerPoint</Application>
  <PresentationFormat>Экран (16:9)</PresentationFormat>
  <Paragraphs>93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Открытая</vt:lpstr>
      <vt:lpstr>  Конфликт интересов в медицинском учреждении: выявление, урегулирование,  ответственность  </vt:lpstr>
      <vt:lpstr>Слайд 2</vt:lpstr>
      <vt:lpstr>Слайд 3</vt:lpstr>
      <vt:lpstr>Слайд 4</vt:lpstr>
      <vt:lpstr>Слайд 5</vt:lpstr>
      <vt:lpstr>Конфликт интересов в медицинском учреждении</vt:lpstr>
      <vt:lpstr>Слайд 7</vt:lpstr>
      <vt:lpstr>Слайд 8</vt:lpstr>
      <vt:lpstr>Ответственность медицинского работника за                        допущение конфликта интересов </vt:lpstr>
      <vt:lpstr>Области возникновения конфликта  интересов у работника учреждения:</vt:lpstr>
      <vt:lpstr>При квалификации ситуации в качестве конфликта                                    интересов необходимо: </vt:lpstr>
      <vt:lpstr>При решении вопроса о привлечении к                              ответственности учитываются:</vt:lpstr>
      <vt:lpstr>Примеры ситуаций конфликта интересов в учреждениях  (на  основании Обзоров практики правоприменения в сфере конфликта интересов Министерства труда и социальной защиты Российской Федерации)   </vt:lpstr>
      <vt:lpstr> Ситуация 1   </vt:lpstr>
      <vt:lpstr>Ситуация 2</vt:lpstr>
      <vt:lpstr> Обязанности работников в связи с раскрытием и урегулированием конфликта интересов: </vt:lpstr>
      <vt:lpstr>ИТАК:</vt:lpstr>
      <vt:lpstr>                                            Выполнение иной оплачиваемой работы                                         руководителем учреждения       В соответствии со статьей 276 ТК РФ руководители учреждений могут работать по совместительству у другого работодателя, для чего требуется  разрешение  представителя нанимателя (министра здравоохранения Ростовской области).        Таким образом, руководитель государственного учреждения, подведомственного министерству здравоохранения, обязан получить разрешение министра здравоохранения о намерении выполнять иную оплачиваемую работу предварительно, до начала ее выполнения.       При выполнении иной оплачиваемой работы руководитель государственного учреждения обязан руководствоваться следующим:       - выполнение иной оплачиваемой работы не должно приводить к возможному конфликту интересов и создавать ситуации, при которых личная заинтересованность руководителя государственного учреждения может повлиять на объективное исполнение им своих обязанностей;       - выполнение иной оплачиваемой работы должно осуществляться с соблюдением должностных (трудовых) обязанностей по замещаемой должности.                             </vt:lpstr>
      <vt:lpstr>  Ограничения, налагаемые  на медицинских работников при осуществлении ими своей профессиональной деятельности  </vt:lpstr>
      <vt:lpstr>Слайд 20</vt:lpstr>
    </vt:vector>
  </TitlesOfParts>
  <Company>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Proskurnin</dc:creator>
  <cp:lastModifiedBy>p276</cp:lastModifiedBy>
  <cp:revision>336</cp:revision>
  <cp:lastPrinted>2024-02-01T06:43:33Z</cp:lastPrinted>
  <dcterms:created xsi:type="dcterms:W3CDTF">2003-01-16T13:15:37Z</dcterms:created>
  <dcterms:modified xsi:type="dcterms:W3CDTF">2026-05-26T10:46:31Z</dcterms:modified>
</cp:coreProperties>
</file>