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5" r:id="rId6"/>
    <p:sldId id="263" r:id="rId7"/>
    <p:sldId id="264" r:id="rId8"/>
    <p:sldId id="282" r:id="rId9"/>
    <p:sldId id="283" r:id="rId10"/>
    <p:sldId id="269" r:id="rId11"/>
    <p:sldId id="271" r:id="rId12"/>
    <p:sldId id="272" r:id="rId13"/>
    <p:sldId id="273" r:id="rId14"/>
    <p:sldId id="286" r:id="rId15"/>
    <p:sldId id="274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0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10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07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014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ftr" idx="5"/>
          </p:nvPr>
        </p:nvSpPr>
        <p:spPr>
          <a:xfrm>
            <a:off x="3028950" y="6356383"/>
            <a:ext cx="3086100" cy="365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6"/>
          </p:nvPr>
        </p:nvSpPr>
        <p:spPr>
          <a:xfrm>
            <a:off x="628650" y="6356383"/>
            <a:ext cx="2057400" cy="365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3"/>
          </p:nvPr>
        </p:nvSpPr>
        <p:spPr>
          <a:xfrm>
            <a:off x="6457950" y="6356383"/>
            <a:ext cx="2057400" cy="365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  <a:endParaRPr sz="9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8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bg>
      <p:bgPr>
        <a:gradFill>
          <a:gsLst>
            <a:gs pos="0">
              <a:schemeClr val="accent5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633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bg>
      <p:bgPr>
        <a:solidFill>
          <a:srgbClr val="F0F0FF"/>
        </a:solidFill>
        <a:effectLst/>
      </p:bgPr>
    </p:bg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143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rgbClr val="F0FFFE"/>
        </a:solidFill>
        <a:effectLst/>
      </p:bgPr>
    </p:bg>
    <p:spTree>
      <p:nvGrpSpPr>
        <p:cNvPr id="1" name="Group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8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575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0F0FF"/>
        </a:solidFill>
        <a:effectLst/>
      </p:bgPr>
    </p:bg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/>
          <p:nvPr/>
        </p:nvPicPr>
        <p:blipFill>
          <a:blip r:embed="rId2"/>
          <a:srcRect l="5045" t="1442" r="3546" b="8394"/>
          <a:stretch/>
        </p:blipFill>
        <p:spPr>
          <a:xfrm>
            <a:off x="0" y="1"/>
            <a:ext cx="9143996" cy="68580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78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_NUMBER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/>
          <p:nvPr/>
        </p:nvPicPr>
        <p:blipFill>
          <a:blip r:embed="rId2"/>
          <a:srcRect l="-10260" t="680" r="10259" b="680"/>
          <a:stretch/>
        </p:blipFill>
        <p:spPr>
          <a:xfrm>
            <a:off x="0" y="1"/>
            <a:ext cx="9143996" cy="68580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804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">
    <p:bg>
      <p:bgPr>
        <a:gradFill>
          <a:gsLst>
            <a:gs pos="0">
              <a:schemeClr val="accent1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029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870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/>
          <p:nvPr/>
        </p:nvPicPr>
        <p:blipFill>
          <a:blip r:embed="rId2"/>
          <a:srcRect l="7230" t="72966" r="-7381" b="-394"/>
          <a:stretch/>
        </p:blipFill>
        <p:spPr>
          <a:xfrm rot="10800000">
            <a:off x="3110339" y="-1"/>
            <a:ext cx="9158301" cy="1907033"/>
          </a:xfrm>
          <a:prstGeom prst="rect">
            <a:avLst/>
          </a:prstGeom>
          <a:ln>
            <a:noFill/>
          </a:ln>
        </p:spPr>
      </p:pic>
      <p:pic>
        <p:nvPicPr>
          <p:cNvPr id="47" name="Shape 47"/>
          <p:cNvPicPr/>
          <p:nvPr/>
        </p:nvPicPr>
        <p:blipFill>
          <a:blip r:embed="rId2"/>
          <a:srcRect l="-70" t="1360" r="-80" b="38187"/>
          <a:stretch/>
        </p:blipFill>
        <p:spPr>
          <a:xfrm rot="10800000">
            <a:off x="-159552" y="3772464"/>
            <a:ext cx="9158302" cy="4203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679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_POINT">
    <p:bg>
      <p:bgPr>
        <a:solidFill>
          <a:srgbClr val="FFF9E5"/>
        </a:solidFill>
        <a:effectLst/>
      </p:bgPr>
    </p:bg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7689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">
    <p:bg>
      <p:bgPr>
        <a:solidFill>
          <a:srgbClr val="F0F0FF"/>
        </a:solidFill>
        <a:effectLst/>
      </p:bgPr>
    </p:bg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3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">
    <p:bg>
      <p:bgPr>
        <a:solidFill>
          <a:srgbClr val="FBF0FF"/>
        </a:solidFill>
        <a:effectLst/>
      </p:bgPr>
    </p:bg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3534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">
    <p:bg>
      <p:bgPr>
        <a:gradFill>
          <a:gsLst>
            <a:gs pos="0">
              <a:srgbClr val="F0FFFE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/>
          <p:nvPr/>
        </p:nvPicPr>
        <p:blipFill>
          <a:blip r:embed="rId2" cstate="print"/>
          <a:stretch/>
        </p:blipFill>
        <p:spPr>
          <a:xfrm>
            <a:off x="360000" y="378400"/>
            <a:ext cx="360000" cy="4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5833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2"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 idx="7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  <a:defRPr>
                <a:latin typeface="Raleway Thin"/>
                <a:ea typeface="Raleway Thin"/>
                <a:cs typeface="Raleway Thin"/>
              </a:defRPr>
            </a:lvl1pPr>
          </a:lstStyle>
          <a:p>
            <a:pPr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8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3"/>
          </p:nvPr>
        </p:nvSpPr>
        <p:spPr>
          <a:xfrm>
            <a:off x="8472507" y="6217623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6645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 idx="7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lvl="0">
              <a:spcBef>
                <a:spcPts val="0"/>
              </a:spcBef>
              <a:spcAft>
                <a:spcPts val="0"/>
              </a:spcAft>
              <a:buSzPts val="1700"/>
              <a:buFont typeface="Raleway Thin"/>
              <a:buChar char="●"/>
              <a:defRPr sz="1700">
                <a:latin typeface="Raleway Thin"/>
                <a:ea typeface="Raleway Thin"/>
                <a:cs typeface="Raleway Thin"/>
              </a:defRPr>
            </a:lvl1pPr>
          </a:lstStyle>
          <a:p>
            <a:pPr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8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3"/>
          </p:nvPr>
        </p:nvSpPr>
        <p:spPr>
          <a:xfrm>
            <a:off x="8472507" y="6217623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9569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79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9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8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8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1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B56E-A6C3-4021-9114-BC87A673DC9A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42A-FCD6-4B68-9545-5F2F1269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29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99655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</p:titleStyle>
    <p:body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31900" y="495267"/>
            <a:ext cx="8680200" cy="313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3200">
                <a:solidFill>
                  <a:srgbClr val="FFFFFF"/>
                </a:solidFill>
                <a:latin typeface="Raleway"/>
                <a:ea typeface="Raleway"/>
                <a:cs typeface="Raleway"/>
              </a:rPr>
              <a:t>Информационно-коммуникационная платформа «Сферум» — цифровой инструмент поддержки учителя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483768" y="6741401"/>
            <a:ext cx="2222400" cy="570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latin typeface="Montserrat Light"/>
              <a:ea typeface="Montserrat Light"/>
              <a:cs typeface="Montserrat Light"/>
            </a:endParaRPr>
          </a:p>
        </p:txBody>
      </p:sp>
      <p:pic>
        <p:nvPicPr>
          <p:cNvPr id="108" name="Shape 108"/>
          <p:cNvPicPr/>
          <p:nvPr/>
        </p:nvPicPr>
        <p:blipFill>
          <a:blip r:embed="rId2"/>
          <a:stretch/>
        </p:blipFill>
        <p:spPr>
          <a:xfrm>
            <a:off x="360049" y="6017033"/>
            <a:ext cx="1539879" cy="420867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371" y="0"/>
            <a:ext cx="9209459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69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lang="ru-RU" sz="2400" b="1" dirty="0" smtClean="0">
                <a:latin typeface="Times New Roman" pitchFamily="18" charset="0"/>
                <a:ea typeface="Raleway"/>
                <a:cs typeface="Times New Roman" pitchFamily="18" charset="0"/>
              </a:rPr>
              <a:t>Личный кабинет </a:t>
            </a:r>
            <a:r>
              <a:rPr lang="ru-RU" sz="2400" b="1" dirty="0" err="1" smtClean="0">
                <a:latin typeface="Times New Roman" pitchFamily="18" charset="0"/>
                <a:ea typeface="Raleway"/>
                <a:cs typeface="Times New Roman" pitchFamily="18" charset="0"/>
              </a:rPr>
              <a:t>Сферум</a:t>
            </a:r>
            <a:r>
              <a:rPr lang="ru-RU" sz="2400" b="1" dirty="0" smtClean="0">
                <a:latin typeface="Times New Roman" pitchFamily="18" charset="0"/>
                <a:ea typeface="Raleway"/>
                <a:cs typeface="Times New Roman" pitchFamily="18" charset="0"/>
              </a:rPr>
              <a:t> преподавателя</a:t>
            </a:r>
            <a:endParaRPr sz="2200" b="1">
              <a:latin typeface="Times New Roman" pitchFamily="18" charset="0"/>
              <a:ea typeface="Raleway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" name="Shape 415"/>
          <p:cNvSpPr/>
          <p:nvPr/>
        </p:nvSpPr>
        <p:spPr>
          <a:xfrm>
            <a:off x="2428860" y="1857364"/>
            <a:ext cx="2089200" cy="41119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" name="Shape 415"/>
          <p:cNvSpPr/>
          <p:nvPr/>
        </p:nvSpPr>
        <p:spPr>
          <a:xfrm>
            <a:off x="6072198" y="3286124"/>
            <a:ext cx="2089200" cy="78581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069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Трансляции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4402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3" name="Shape 433"/>
          <p:cNvSpPr/>
          <p:nvPr/>
        </p:nvSpPr>
        <p:spPr>
          <a:xfrm>
            <a:off x="2643174" y="5572140"/>
            <a:ext cx="3643338" cy="100013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27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Трансляции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44021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2" name="Shape 442"/>
          <p:cNvSpPr/>
          <p:nvPr/>
        </p:nvSpPr>
        <p:spPr>
          <a:xfrm>
            <a:off x="3643306" y="1928802"/>
            <a:ext cx="1714512" cy="64294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880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Трансляции</a:t>
            </a:r>
            <a:endParaRPr sz="2200">
              <a:latin typeface="Raleway"/>
              <a:ea typeface="Raleway"/>
              <a:cs typeface="Raleway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3071802" y="3000372"/>
            <a:ext cx="4000528" cy="328614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27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Запуск трансляции</a:t>
            </a:r>
            <a:endParaRPr sz="2200">
              <a:latin typeface="Raleway"/>
              <a:ea typeface="Raleway"/>
              <a:cs typeface="Raleway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4071934" y="428604"/>
            <a:ext cx="2436299" cy="225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9" name="Shape 479"/>
          <p:cNvSpPr/>
          <p:nvPr/>
        </p:nvSpPr>
        <p:spPr>
          <a:xfrm>
            <a:off x="2214546" y="3071810"/>
            <a:ext cx="4143404" cy="2000264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788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Статьи школы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7" name="Shape 597"/>
          <p:cNvSpPr/>
          <p:nvPr/>
        </p:nvSpPr>
        <p:spPr>
          <a:xfrm>
            <a:off x="3286116" y="4357694"/>
            <a:ext cx="3500462" cy="17145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0164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Создание чата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687" name="Shape 687"/>
          <p:cNvPicPr/>
          <p:nvPr/>
        </p:nvPicPr>
        <p:blipFill>
          <a:blip r:embed="rId2" cstate="print"/>
          <a:srcRect b="5177"/>
          <a:stretch/>
        </p:blipFill>
        <p:spPr>
          <a:xfrm>
            <a:off x="1642111" y="1080000"/>
            <a:ext cx="5815951" cy="540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217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Работа с чатом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697" name="Shape 697"/>
          <p:cNvPicPr/>
          <p:nvPr/>
        </p:nvPicPr>
        <p:blipFill>
          <a:blip r:embed="rId2"/>
          <a:srcRect t="6296" r="28361"/>
          <a:stretch/>
        </p:blipFill>
        <p:spPr>
          <a:xfrm>
            <a:off x="2527925" y="1080000"/>
            <a:ext cx="4166550" cy="5336165"/>
          </a:xfrm>
          <a:prstGeom prst="rect">
            <a:avLst/>
          </a:prstGeom>
          <a:ln>
            <a:noFill/>
          </a:ln>
        </p:spPr>
      </p:pic>
      <p:sp>
        <p:nvSpPr>
          <p:cNvPr id="698" name="Shape 698"/>
          <p:cNvSpPr/>
          <p:nvPr/>
        </p:nvSpPr>
        <p:spPr>
          <a:xfrm>
            <a:off x="3989958" y="6000000"/>
            <a:ext cx="370799" cy="480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105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/>
        </p:nvSpPr>
        <p:spPr>
          <a:xfrm>
            <a:off x="1142976" y="2857496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lang="ru-RU" sz="4400" b="1" dirty="0" smtClean="0">
                <a:latin typeface="Raleway"/>
                <a:ea typeface="Raleway"/>
                <a:cs typeface="Raleway"/>
              </a:rPr>
              <a:t>Спасибо за внимание!</a:t>
            </a:r>
            <a:endParaRPr sz="4400" b="1"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8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0" y="0"/>
            <a:ext cx="9068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540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04050" y="1775833"/>
            <a:ext cx="2810400" cy="37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720000" y="393533"/>
            <a:ext cx="6716100" cy="4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2200">
                <a:solidFill>
                  <a:srgbClr val="F0FFFE"/>
                </a:solidFill>
                <a:latin typeface="Raleway"/>
                <a:ea typeface="Raleway"/>
                <a:cs typeface="Raleway"/>
              </a:rPr>
              <a:t>Нормативная база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443225" y="2657600"/>
            <a:ext cx="5376900" cy="20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ct val="115000"/>
              </a:lnSpc>
              <a:buSzPts val="1500"/>
            </a:pPr>
            <a:r>
              <a:rPr sz="1800">
                <a:solidFill>
                  <a:srgbClr val="F0FFFE"/>
                </a:solidFill>
                <a:latin typeface="Roboto Light"/>
                <a:ea typeface="Roboto Light"/>
                <a:cs typeface="Roboto Light"/>
              </a:rPr>
              <a:t>Постановление Правительства РФ №2040</a:t>
            </a:r>
          </a:p>
          <a:p>
            <a:pPr>
              <a:lnSpc>
                <a:spcPct val="115000"/>
              </a:lnSpc>
              <a:buSzPts val="1500"/>
            </a:pPr>
            <a:r>
              <a:rPr sz="1800">
                <a:solidFill>
                  <a:srgbClr val="F0FFFE"/>
                </a:solidFill>
                <a:latin typeface="Roboto Light"/>
                <a:ea typeface="Roboto Light"/>
                <a:cs typeface="Roboto Light"/>
              </a:rPr>
              <a:t>от 7 декабря 2020 года</a:t>
            </a:r>
          </a:p>
          <a:p>
            <a:pPr>
              <a:lnSpc>
                <a:spcPct val="115000"/>
              </a:lnSpc>
              <a:spcBef>
                <a:spcPts val="1000"/>
              </a:spcBef>
              <a:buSzPts val="1500"/>
            </a:pPr>
            <a:r>
              <a:rPr sz="1800">
                <a:solidFill>
                  <a:srgbClr val="F0FFFE"/>
                </a:solidFill>
                <a:latin typeface="Roboto"/>
                <a:ea typeface="Roboto"/>
                <a:cs typeface="Roboto"/>
              </a:rPr>
              <a:t>«О проведении эксперимента по внедрению  цифровой образовательной среды»</a:t>
            </a:r>
          </a:p>
        </p:txBody>
      </p:sp>
      <p:pic>
        <p:nvPicPr>
          <p:cNvPr id="136" name="Shape 136"/>
          <p:cNvPicPr/>
          <p:nvPr/>
        </p:nvPicPr>
        <p:blipFill>
          <a:blip r:embed="rId2"/>
          <a:srcRect l="62200" t="18305" r="13804" b="45694"/>
          <a:stretch/>
        </p:blipFill>
        <p:spPr>
          <a:xfrm>
            <a:off x="404050" y="1775833"/>
            <a:ext cx="2810400" cy="3747200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276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Group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2200">
                <a:latin typeface="Raleway"/>
                <a:ea typeface="Raleway"/>
                <a:cs typeface="Raleway"/>
              </a:rPr>
              <a:t>Основная информация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28596" y="2643182"/>
            <a:ext cx="8501122" cy="3781411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216000" bIns="360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Сферум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-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российская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информационно-коммуникационная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образовательная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платформа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.</a:t>
            </a:r>
          </a:p>
          <a:p>
            <a:pPr>
              <a:spcBef>
                <a:spcPts val="1000"/>
              </a:spcBef>
              <a:buSzPts val="1100"/>
            </a:pP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Создана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и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развивается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ООО “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Цифровое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образование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”, СП ПАО “</a:t>
            </a:r>
            <a:r>
              <a:rPr sz="1800" dirty="0" err="1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Ростелеком</a:t>
            </a:r>
            <a:r>
              <a:rPr sz="1800" dirty="0">
                <a:solidFill>
                  <a:srgbClr val="961CC7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” и Mail.ru Group</a:t>
            </a:r>
          </a:p>
          <a:p>
            <a:pPr marR="360000">
              <a:spcBef>
                <a:spcPts val="1000"/>
              </a:spcBef>
              <a:buSzPts val="1100"/>
            </a:pPr>
            <a:r>
              <a:rPr sz="1800" b="1" u="sng" dirty="0" err="1">
                <a:latin typeface="Times New Roman" pitchFamily="18" charset="0"/>
                <a:ea typeface="Roboto"/>
                <a:cs typeface="Times New Roman" pitchFamily="18" charset="0"/>
              </a:rPr>
              <a:t>Основные</a:t>
            </a:r>
            <a:r>
              <a:rPr sz="1800" b="1" u="sng" dirty="0"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b="1" u="sng" dirty="0" err="1">
                <a:latin typeface="Times New Roman" pitchFamily="18" charset="0"/>
                <a:ea typeface="Roboto"/>
                <a:cs typeface="Times New Roman" pitchFamily="18" charset="0"/>
              </a:rPr>
              <a:t>сценарии</a:t>
            </a:r>
            <a:r>
              <a:rPr sz="1800" b="1" u="sng" dirty="0">
                <a:latin typeface="Times New Roman" pitchFamily="18" charset="0"/>
                <a:ea typeface="Roboto"/>
                <a:cs typeface="Times New Roman" pitchFamily="18" charset="0"/>
              </a:rPr>
              <a:t> </a:t>
            </a:r>
            <a:r>
              <a:rPr sz="1800" b="1" u="sng" dirty="0" err="1">
                <a:latin typeface="Times New Roman" pitchFamily="18" charset="0"/>
                <a:ea typeface="Roboto"/>
                <a:cs typeface="Times New Roman" pitchFamily="18" charset="0"/>
              </a:rPr>
              <a:t>использования</a:t>
            </a:r>
            <a:r>
              <a:rPr sz="1800" b="1" u="sng" dirty="0">
                <a:latin typeface="Times New Roman" pitchFamily="18" charset="0"/>
                <a:ea typeface="Roboto"/>
                <a:cs typeface="Times New Roman" pitchFamily="18" charset="0"/>
              </a:rPr>
              <a:t>:</a:t>
            </a:r>
          </a:p>
          <a:p>
            <a:pPr marL="179999" marR="30974" indent="-158750">
              <a:spcBef>
                <a:spcPts val="1000"/>
              </a:spcBef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Проведение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онлайн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или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err="1">
                <a:latin typeface="Times New Roman" pitchFamily="18" charset="0"/>
                <a:ea typeface="Roboto Light"/>
                <a:cs typeface="Times New Roman" pitchFamily="18" charset="0"/>
              </a:rPr>
              <a:t>гибридного</a:t>
            </a:r>
            <a:r>
              <a:rPr sz="180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smtClean="0">
                <a:latin typeface="Times New Roman" pitchFamily="18" charset="0"/>
                <a:ea typeface="Roboto Light"/>
                <a:cs typeface="Times New Roman" pitchFamily="18" charset="0"/>
              </a:rPr>
              <a:t>обучения</a:t>
            </a:r>
            <a:r>
              <a:rPr lang="ru-RU" sz="1800" dirty="0" smtClean="0">
                <a:latin typeface="Times New Roman" pitchFamily="18" charset="0"/>
                <a:ea typeface="Roboto Light"/>
                <a:cs typeface="Times New Roman" pitchFamily="18" charset="0"/>
              </a:rPr>
              <a:t> в ОО</a:t>
            </a:r>
            <a:r>
              <a:rPr sz="1800" smtClean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endParaRPr sz="1800" dirty="0">
              <a:latin typeface="Times New Roman" pitchFamily="18" charset="0"/>
              <a:ea typeface="Roboto Light"/>
              <a:cs typeface="Times New Roman" pitchFamily="18" charset="0"/>
            </a:endParaRPr>
          </a:p>
          <a:p>
            <a:pPr marL="179999" marR="30974" indent="-158750"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Мессенджер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,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соцсеть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и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каналы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err="1">
                <a:latin typeface="Times New Roman" pitchFamily="18" charset="0"/>
                <a:ea typeface="Roboto Light"/>
                <a:cs typeface="Times New Roman" pitchFamily="18" charset="0"/>
              </a:rPr>
              <a:t>для</a:t>
            </a:r>
            <a:r>
              <a:rPr sz="180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Roboto Light"/>
                <a:cs typeface="Times New Roman" pitchFamily="18" charset="0"/>
              </a:rPr>
              <a:t>ОО</a:t>
            </a:r>
            <a:endParaRPr sz="1800" dirty="0">
              <a:latin typeface="Times New Roman" pitchFamily="18" charset="0"/>
              <a:ea typeface="Roboto Light"/>
              <a:cs typeface="Times New Roman" pitchFamily="18" charset="0"/>
            </a:endParaRPr>
          </a:p>
          <a:p>
            <a:pPr marL="179999" marR="30974" indent="-158750"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Сопровождение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внеклассной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и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воспитательной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работы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в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онлайн-форматах</a:t>
            </a:r>
            <a:endParaRPr sz="1800" dirty="0">
              <a:latin typeface="Times New Roman" pitchFamily="18" charset="0"/>
              <a:ea typeface="Roboto Light"/>
              <a:cs typeface="Times New Roman" pitchFamily="18" charset="0"/>
            </a:endParaRPr>
          </a:p>
          <a:p>
            <a:pPr marL="179999" marR="30974" indent="-158750"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Сетевое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взаимодействие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и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профессиональное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развитие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учителей</a:t>
            </a:r>
            <a:endParaRPr sz="1800" dirty="0">
              <a:solidFill>
                <a:srgbClr val="FF0000"/>
              </a:solidFill>
              <a:latin typeface="Times New Roman" pitchFamily="18" charset="0"/>
              <a:ea typeface="Roboto Light"/>
              <a:cs typeface="Times New Roman" pitchFamily="18" charset="0"/>
            </a:endParaRPr>
          </a:p>
          <a:p>
            <a:pPr marL="179999" marR="30974" indent="-158750"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Свободный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переход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между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устройствами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во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время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работы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на</a:t>
            </a:r>
            <a:r>
              <a:rPr sz="1800" dirty="0"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ea typeface="Roboto Light"/>
                <a:cs typeface="Times New Roman" pitchFamily="18" charset="0"/>
              </a:rPr>
              <a:t>платформе</a:t>
            </a:r>
            <a:endParaRPr sz="1800" dirty="0">
              <a:latin typeface="Times New Roman" pitchFamily="18" charset="0"/>
              <a:ea typeface="Roboto Light"/>
              <a:cs typeface="Times New Roman" pitchFamily="18" charset="0"/>
            </a:endParaRPr>
          </a:p>
          <a:p>
            <a:pPr marL="179999" marR="30974" indent="-158750">
              <a:buClr>
                <a:srgbClr val="961CC7"/>
              </a:buClr>
              <a:buSzPts val="1000"/>
              <a:buFont typeface="Roboto Light"/>
              <a:buChar char="●"/>
            </a:pP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Организация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совещаний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внутри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школы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,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муниципальных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,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региональных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и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федеральных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органов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управления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FF0000"/>
                </a:solidFill>
                <a:latin typeface="Times New Roman" pitchFamily="18" charset="0"/>
                <a:ea typeface="Roboto Light"/>
                <a:cs typeface="Times New Roman" pitchFamily="18" charset="0"/>
              </a:rPr>
              <a:t>образованием</a:t>
            </a:r>
            <a:endParaRPr sz="1800" dirty="0">
              <a:solidFill>
                <a:srgbClr val="FF0000"/>
              </a:solidFill>
              <a:latin typeface="Times New Roman" pitchFamily="18" charset="0"/>
              <a:ea typeface="Roboto Light"/>
              <a:cs typeface="Times New Roman" pitchFamily="18" charset="0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429224" y="214290"/>
            <a:ext cx="3714776" cy="2038838"/>
            <a:chOff x="0" y="0"/>
            <a:chExt cx="5950702" cy="3511515"/>
          </a:xfrm>
        </p:grpSpPr>
        <p:pic>
          <p:nvPicPr>
            <p:cNvPr id="191" name="Shape 191"/>
            <p:cNvPicPr/>
            <p:nvPr/>
          </p:nvPicPr>
          <p:blipFill>
            <a:blip r:embed="rId2" cstate="print"/>
            <a:stretch/>
          </p:blipFill>
          <p:spPr>
            <a:xfrm>
              <a:off x="705158" y="69612"/>
              <a:ext cx="4833176" cy="3155236"/>
            </a:xfrm>
            <a:prstGeom prst="round2SameRect">
              <a:avLst>
                <a:gd name="adj1" fmla="val 5280"/>
                <a:gd name="adj2" fmla="val 0"/>
              </a:avLst>
            </a:prstGeom>
            <a:ln>
              <a:noFill/>
            </a:ln>
          </p:spPr>
        </p:pic>
        <p:pic>
          <p:nvPicPr>
            <p:cNvPr id="193" name="Shape 193"/>
            <p:cNvPicPr/>
            <p:nvPr/>
          </p:nvPicPr>
          <p:blipFill>
            <a:blip r:embed="rId3" cstate="print"/>
            <a:srcRect l="-5596"/>
            <a:stretch/>
          </p:blipFill>
          <p:spPr>
            <a:xfrm>
              <a:off x="0" y="0"/>
              <a:ext cx="5950702" cy="351151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0"/>
                <a:gd name="ODFBottom" fmla="val 6030254"/>
                <a:gd name="ODFWidth" fmla="val 6096000"/>
                <a:gd name="ODFHeight" fmla="val 6030254"/>
              </a:gdLst>
              <a:ahLst/>
              <a:cxnLst/>
              <a:rect l="OXMLTextRectL" t="OXMLTextRectT" r="OXMLTextRectR" b="OXMLTextRectB"/>
              <a:pathLst>
                <a:path w="6096000" h="6030254">
                  <a:moveTo>
                    <a:pt x="0" y="0"/>
                  </a:moveTo>
                  <a:lnTo>
                    <a:pt x="6096000" y="0"/>
                  </a:lnTo>
                  <a:lnTo>
                    <a:pt x="6096000" y="6030254"/>
                  </a:lnTo>
                  <a:lnTo>
                    <a:pt x="0" y="6030254"/>
                  </a:lnTo>
                  <a:close/>
                </a:path>
              </a:pathLst>
            </a:cu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69922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2200">
                <a:latin typeface="Raleway"/>
                <a:ea typeface="Raleway"/>
                <a:cs typeface="Raleway"/>
              </a:rPr>
              <a:t>Что есть в Сферуме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359925" y="1737433"/>
            <a:ext cx="2015499" cy="3523616"/>
            <a:chOff x="0" y="0"/>
            <a:chExt cx="2015499" cy="2642712"/>
          </a:xfrm>
        </p:grpSpPr>
        <p:sp>
          <p:nvSpPr>
            <p:cNvPr id="153" name="Shape 153"/>
            <p:cNvSpPr/>
            <p:nvPr/>
          </p:nvSpPr>
          <p:spPr>
            <a:xfrm>
              <a:off x="0" y="0"/>
              <a:ext cx="2013798" cy="2642712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u="sng" smtClean="0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Сообщество</a:t>
              </a:r>
              <a:endParaRPr dirty="0">
                <a:latin typeface="Roboto"/>
                <a:ea typeface="Roboto"/>
                <a:cs typeface="Roboto"/>
              </a:endParaRPr>
            </a:p>
            <a:p>
              <a:pPr>
                <a:lnSpc>
                  <a:spcPct val="115000"/>
                </a:lnSpc>
              </a:pPr>
              <a:r>
                <a:rPr dirty="0" err="1">
                  <a:latin typeface="Roboto Light"/>
                  <a:ea typeface="Roboto Light"/>
                  <a:cs typeface="Roboto Light"/>
                </a:rPr>
                <a:t>Сообщество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объединяет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учащихся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преподавателей</a:t>
              </a:r>
              <a:endParaRPr dirty="0">
                <a:latin typeface="Roboto Light"/>
                <a:ea typeface="Roboto Light"/>
                <a:cs typeface="Roboto Light"/>
              </a:endParaRPr>
            </a:p>
            <a:p>
              <a:pPr>
                <a:lnSpc>
                  <a:spcPct val="115000"/>
                </a:lnSpc>
              </a:pPr>
              <a:r>
                <a:rPr dirty="0">
                  <a:latin typeface="Roboto Light"/>
                  <a:ea typeface="Roboto Light"/>
                  <a:cs typeface="Roboto Light"/>
                </a:rPr>
                <a:t> и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родителей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—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легко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связаться</a:t>
              </a:r>
              <a:endParaRPr dirty="0">
                <a:latin typeface="Roboto Light"/>
                <a:ea typeface="Roboto Light"/>
                <a:cs typeface="Roboto Light"/>
              </a:endParaRPr>
            </a:p>
            <a:p>
              <a:pPr>
                <a:lnSpc>
                  <a:spcPct val="115000"/>
                </a:lnSpc>
              </a:pPr>
              <a:r>
                <a:rPr dirty="0">
                  <a:latin typeface="Roboto Light"/>
                  <a:ea typeface="Roboto Light"/>
                  <a:cs typeface="Roboto Light"/>
                </a:rPr>
                <a:t>с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нужным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человеком</a:t>
              </a:r>
              <a:endParaRPr dirty="0">
                <a:solidFill>
                  <a:srgbClr val="222222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700" y="23"/>
              <a:ext cx="2013798" cy="95828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endParaRPr sz="1000">
                <a:solidFill>
                  <a:srgbClr val="222222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55" name="Shape 155"/>
          <p:cNvGrpSpPr/>
          <p:nvPr/>
        </p:nvGrpSpPr>
        <p:grpSpPr>
          <a:xfrm>
            <a:off x="6804510" y="1737433"/>
            <a:ext cx="2015499" cy="3523616"/>
            <a:chOff x="0" y="0"/>
            <a:chExt cx="2015499" cy="2642712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2013798" cy="2642712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sz="1200" u="sng" dirty="0" err="1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Документы</a:t>
              </a:r>
              <a:endParaRPr sz="1200" u="sng" dirty="0">
                <a:latin typeface="Roboto"/>
                <a:ea typeface="Roboto"/>
                <a:cs typeface="Roboto"/>
              </a:endParaRPr>
            </a:p>
            <a:p>
              <a:pPr>
                <a:lnSpc>
                  <a:spcPct val="115000"/>
                </a:lnSpc>
              </a:pPr>
              <a:r>
                <a:rPr sz="1200" dirty="0" err="1">
                  <a:latin typeface="Roboto Light"/>
                  <a:ea typeface="Roboto Light"/>
                  <a:cs typeface="Roboto Light"/>
                </a:rPr>
                <a:t>Храните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в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профиле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на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Сферуме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презентации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статьи</a:t>
              </a:r>
              <a:endParaRPr sz="1200" dirty="0">
                <a:latin typeface="Roboto Light"/>
                <a:ea typeface="Roboto Light"/>
                <a:cs typeface="Roboto Light"/>
              </a:endParaRPr>
            </a:p>
            <a:p>
              <a:pPr>
                <a:lnSpc>
                  <a:spcPct val="115000"/>
                </a:lnSpc>
              </a:pPr>
              <a:r>
                <a:rPr sz="1200" dirty="0">
                  <a:latin typeface="Roboto Light"/>
                  <a:ea typeface="Roboto Light"/>
                  <a:cs typeface="Roboto Light"/>
                </a:rPr>
                <a:t>и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изображения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.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Все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файлы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находятся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в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облаке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и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доступны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как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с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компьютера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так</a:t>
              </a:r>
              <a:endParaRPr sz="1200" dirty="0">
                <a:latin typeface="Roboto Light"/>
                <a:ea typeface="Roboto Light"/>
                <a:cs typeface="Roboto Light"/>
              </a:endParaRPr>
            </a:p>
            <a:p>
              <a:pPr>
                <a:lnSpc>
                  <a:spcPct val="115000"/>
                </a:lnSpc>
              </a:pPr>
              <a:r>
                <a:rPr sz="1200" dirty="0">
                  <a:latin typeface="Roboto Light"/>
                  <a:ea typeface="Roboto Light"/>
                  <a:cs typeface="Roboto Light"/>
                </a:rPr>
                <a:t>и с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телефона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.</a:t>
              </a:r>
            </a:p>
            <a:p>
              <a:pPr>
                <a:lnSpc>
                  <a:spcPct val="115000"/>
                </a:lnSpc>
              </a:pPr>
              <a:r>
                <a:rPr sz="1200" dirty="0" err="1">
                  <a:latin typeface="Roboto Light"/>
                  <a:ea typeface="Roboto Light"/>
                  <a:cs typeface="Roboto Light"/>
                </a:rPr>
                <a:t>Делитесь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материалами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в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чатах</a:t>
              </a:r>
              <a:endParaRPr sz="1200" dirty="0">
                <a:latin typeface="Roboto Light"/>
                <a:ea typeface="Roboto Light"/>
                <a:cs typeface="Roboto Light"/>
              </a:endParaRPr>
            </a:p>
            <a:p>
              <a:pPr>
                <a:lnSpc>
                  <a:spcPct val="115000"/>
                </a:lnSpc>
              </a:pPr>
              <a:r>
                <a:rPr sz="1200" dirty="0">
                  <a:latin typeface="Roboto Light"/>
                  <a:ea typeface="Roboto Light"/>
                  <a:cs typeface="Roboto Light"/>
                </a:rPr>
                <a:t>и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показывайте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их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во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время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звонков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.</a:t>
              </a:r>
              <a:endParaRPr sz="1200" dirty="0">
                <a:solidFill>
                  <a:srgbClr val="222222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00" y="23"/>
              <a:ext cx="2013799" cy="958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endParaRPr sz="1000">
                <a:solidFill>
                  <a:srgbClr val="222222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2508155" y="1737433"/>
            <a:ext cx="2015499" cy="3523616"/>
            <a:chOff x="0" y="0"/>
            <a:chExt cx="2015499" cy="2642712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2013798" cy="2642712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u="sng" dirty="0" err="1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Чаты</a:t>
              </a:r>
              <a:endParaRPr u="sng" dirty="0">
                <a:latin typeface="Roboto"/>
                <a:ea typeface="Roboto"/>
                <a:cs typeface="Roboto"/>
              </a:endParaRPr>
            </a:p>
            <a:p>
              <a:pPr>
                <a:lnSpc>
                  <a:spcPct val="115000"/>
                </a:lnSpc>
              </a:pPr>
              <a:r>
                <a:rPr dirty="0" err="1">
                  <a:latin typeface="Roboto Light"/>
                  <a:ea typeface="Roboto Light"/>
                  <a:cs typeface="Roboto Light"/>
                </a:rPr>
                <a:t>Удобно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обсуждать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школьные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вопросы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планировать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мероприятия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обмениваться</a:t>
              </a:r>
              <a:r>
                <a:rPr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dirty="0" err="1">
                  <a:latin typeface="Roboto Light"/>
                  <a:ea typeface="Roboto Light"/>
                  <a:cs typeface="Roboto Light"/>
                </a:rPr>
                <a:t>файлами</a:t>
              </a:r>
              <a:r>
                <a:rPr sz="1000" dirty="0">
                  <a:latin typeface="Roboto Light"/>
                  <a:ea typeface="Roboto Light"/>
                  <a:cs typeface="Roboto Light"/>
                </a:rPr>
                <a:t>.</a:t>
              </a:r>
              <a:endParaRPr sz="900" dirty="0">
                <a:solidFill>
                  <a:srgbClr val="222222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700" y="23"/>
              <a:ext cx="2013798" cy="958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endParaRPr sz="1000">
                <a:solidFill>
                  <a:srgbClr val="222222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4656308" y="1737433"/>
            <a:ext cx="2015498" cy="3523616"/>
            <a:chOff x="0" y="0"/>
            <a:chExt cx="2015498" cy="2642712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2013798" cy="2642712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sz="1200" u="sng" dirty="0" err="1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Звонки</a:t>
              </a:r>
              <a:r>
                <a:rPr sz="1200" u="sng" dirty="0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 и </a:t>
              </a:r>
              <a:r>
                <a:rPr sz="1200" u="sng" dirty="0" err="1">
                  <a:solidFill>
                    <a:srgbClr val="222222"/>
                  </a:solidFill>
                  <a:latin typeface="Roboto"/>
                  <a:ea typeface="Roboto"/>
                  <a:cs typeface="Roboto"/>
                </a:rPr>
                <a:t>трансляции</a:t>
              </a:r>
              <a:endParaRPr sz="1200" u="sng" dirty="0">
                <a:latin typeface="Roboto"/>
                <a:ea typeface="Roboto"/>
                <a:cs typeface="Roboto"/>
              </a:endParaRPr>
            </a:p>
            <a:p>
              <a:pPr>
                <a:buSzPts val="1100"/>
              </a:pPr>
              <a:r>
                <a:rPr sz="1200" dirty="0" err="1">
                  <a:latin typeface="Roboto Light"/>
                  <a:ea typeface="Roboto Light"/>
                  <a:cs typeface="Roboto Light"/>
                </a:rPr>
                <a:t>Звонить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можно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с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видео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и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без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,</a:t>
              </a:r>
            </a:p>
            <a:p>
              <a:pPr>
                <a:buSzPts val="1100"/>
              </a:pPr>
              <a:r>
                <a:rPr sz="1200" dirty="0">
                  <a:latin typeface="Roboto Light"/>
                  <a:ea typeface="Roboto Light"/>
                  <a:cs typeface="Roboto Light"/>
                </a:rPr>
                <a:t>а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время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общения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не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 smtClean="0">
                  <a:latin typeface="Roboto Light"/>
                  <a:ea typeface="Roboto Light"/>
                  <a:cs typeface="Roboto Light"/>
                </a:rPr>
                <a:t>ограничено.Чтобы</a:t>
              </a:r>
              <a:r>
                <a:rPr sz="1200" dirty="0" smtClean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привлечь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внимание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учителя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школьники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«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поднимают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руку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». А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преподаватель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даёт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им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слово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,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включая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 smtClean="0">
                  <a:latin typeface="Roboto Light"/>
                  <a:ea typeface="Roboto Light"/>
                  <a:cs typeface="Roboto Light"/>
                </a:rPr>
                <a:t>микрофоны</a:t>
              </a:r>
              <a:r>
                <a:rPr sz="1200" dirty="0" smtClean="0">
                  <a:latin typeface="Roboto Light"/>
                  <a:ea typeface="Roboto Light"/>
                  <a:cs typeface="Roboto Light"/>
                </a:rPr>
                <a:t>.</a:t>
              </a:r>
              <a:r>
                <a:rPr lang="ru-RU" sz="1200" dirty="0" smtClean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 smtClean="0">
                  <a:latin typeface="Roboto Light"/>
                  <a:ea typeface="Roboto Light"/>
                  <a:cs typeface="Roboto Light"/>
                </a:rPr>
                <a:t>Доступна</a:t>
              </a:r>
              <a:r>
                <a:rPr sz="1200" dirty="0" smtClean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демонстрация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экрана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.</a:t>
              </a:r>
            </a:p>
            <a:p>
              <a:pPr>
                <a:buSzPts val="1100"/>
              </a:pPr>
              <a:r>
                <a:rPr sz="1200" dirty="0" err="1">
                  <a:latin typeface="Roboto Light"/>
                  <a:ea typeface="Roboto Light"/>
                  <a:cs typeface="Roboto Light"/>
                </a:rPr>
                <a:t>Трансляция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доступна</a:t>
              </a:r>
              <a:endParaRPr sz="1200" dirty="0">
                <a:latin typeface="Roboto Light"/>
                <a:ea typeface="Roboto Light"/>
                <a:cs typeface="Roboto Light"/>
              </a:endParaRPr>
            </a:p>
            <a:p>
              <a:pPr>
                <a:buSzPts val="1100"/>
              </a:pPr>
              <a:r>
                <a:rPr sz="1200" dirty="0" err="1">
                  <a:latin typeface="Roboto Light"/>
                  <a:ea typeface="Roboto Light"/>
                  <a:cs typeface="Roboto Light"/>
                </a:rPr>
                <a:t>для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массовых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 </a:t>
              </a:r>
              <a:r>
                <a:rPr sz="1200" dirty="0" err="1">
                  <a:latin typeface="Roboto Light"/>
                  <a:ea typeface="Roboto Light"/>
                  <a:cs typeface="Roboto Light"/>
                </a:rPr>
                <a:t>мероприятий</a:t>
              </a:r>
              <a:r>
                <a:rPr sz="1200" dirty="0">
                  <a:latin typeface="Roboto Light"/>
                  <a:ea typeface="Roboto Light"/>
                  <a:cs typeface="Roboto Light"/>
                </a:rPr>
                <a:t>.</a:t>
              </a:r>
              <a:endParaRPr sz="1200" dirty="0">
                <a:solidFill>
                  <a:srgbClr val="222222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00" y="23"/>
              <a:ext cx="2013798" cy="95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251975" tIns="324000" rIns="180000" bIns="45700" anchor="t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lnSpc>
                  <a:spcPct val="130000"/>
                </a:lnSpc>
              </a:pPr>
              <a:endParaRPr sz="1000">
                <a:solidFill>
                  <a:srgbClr val="222222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id="164" name="Shape 164"/>
          <p:cNvSpPr txBox="1"/>
          <p:nvPr/>
        </p:nvSpPr>
        <p:spPr>
          <a:xfrm>
            <a:off x="360000" y="6138400"/>
            <a:ext cx="885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endParaRPr sz="800">
              <a:solidFill>
                <a:srgbClr val="FF0000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39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3470683" y="3429000"/>
            <a:ext cx="5495087" cy="3019141"/>
            <a:chOff x="0" y="0"/>
            <a:chExt cx="5495087" cy="3242656"/>
          </a:xfrm>
        </p:grpSpPr>
        <p:sp>
          <p:nvSpPr>
            <p:cNvPr id="167" name="Shape 167"/>
            <p:cNvSpPr/>
            <p:nvPr/>
          </p:nvSpPr>
          <p:spPr>
            <a:xfrm>
              <a:off x="682807" y="60365"/>
              <a:ext cx="4404219" cy="2913655"/>
            </a:xfrm>
            <a:prstGeom prst="round2SameRect">
              <a:avLst>
                <a:gd name="adj1" fmla="val 55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>
              <a:defPPr/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endParaRPr/>
            </a:p>
          </p:txBody>
        </p:sp>
        <p:pic>
          <p:nvPicPr>
            <p:cNvPr id="169" name="Shape 169"/>
            <p:cNvPicPr/>
            <p:nvPr/>
          </p:nvPicPr>
          <p:blipFill>
            <a:blip r:embed="rId2" cstate="print"/>
            <a:srcRect l="-5596"/>
            <a:stretch/>
          </p:blipFill>
          <p:spPr>
            <a:xfrm>
              <a:off x="0" y="0"/>
              <a:ext cx="5495087" cy="3242656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0"/>
                <a:gd name="ODFBottom" fmla="val 6030254"/>
                <a:gd name="ODFWidth" fmla="val 6096000"/>
                <a:gd name="ODFHeight" fmla="val 6030254"/>
              </a:gdLst>
              <a:ahLst/>
              <a:cxnLst/>
              <a:rect l="OXMLTextRectL" t="OXMLTextRectT" r="OXMLTextRectR" b="OXMLTextRectB"/>
              <a:pathLst>
                <a:path w="6096000" h="6030254">
                  <a:moveTo>
                    <a:pt x="0" y="0"/>
                  </a:moveTo>
                  <a:lnTo>
                    <a:pt x="6096000" y="0"/>
                  </a:lnTo>
                  <a:lnTo>
                    <a:pt x="6096000" y="6030254"/>
                  </a:lnTo>
                  <a:lnTo>
                    <a:pt x="0" y="6030254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171" name="Shape 171"/>
            <p:cNvPicPr/>
            <p:nvPr/>
          </p:nvPicPr>
          <p:blipFill>
            <a:blip r:embed="rId3"/>
            <a:stretch/>
          </p:blipFill>
          <p:spPr>
            <a:xfrm>
              <a:off x="760053" y="199595"/>
              <a:ext cx="4249729" cy="2774425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noFill/>
            </a:ln>
          </p:spPr>
        </p:pic>
      </p:grpSp>
      <p:sp>
        <p:nvSpPr>
          <p:cNvPr id="172" name="Shape 172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2200">
                <a:solidFill>
                  <a:srgbClr val="FBFBFB"/>
                </a:solidFill>
                <a:latin typeface="Raleway"/>
                <a:ea typeface="Raleway"/>
                <a:cs typeface="Raleway"/>
              </a:rPr>
              <a:t>Веб-версия и приложения для всех платформ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45306" y="1723702"/>
            <a:ext cx="367889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200"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Мобильные приложения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45275" y="4040167"/>
            <a:ext cx="226290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200"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Приложение “Сферум.Звонки” для звонков с ПК или ноутбука</a:t>
            </a:r>
          </a:p>
        </p:txBody>
      </p:sp>
      <p:pic>
        <p:nvPicPr>
          <p:cNvPr id="176" name="Shape 176"/>
          <p:cNvPicPr/>
          <p:nvPr/>
        </p:nvPicPr>
        <p:blipFill>
          <a:blip r:embed="rId4"/>
          <a:srcRect l="58885" t="32451" r="21218" b="56768"/>
          <a:stretch/>
        </p:blipFill>
        <p:spPr>
          <a:xfrm>
            <a:off x="360000" y="2264229"/>
            <a:ext cx="1571099" cy="555999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178" name="Shape 178"/>
          <p:cNvPicPr/>
          <p:nvPr/>
        </p:nvPicPr>
        <p:blipFill>
          <a:blip r:embed="rId4"/>
          <a:srcRect l="58884" t="76247" r="8546" b="11174"/>
          <a:stretch/>
        </p:blipFill>
        <p:spPr>
          <a:xfrm>
            <a:off x="360000" y="4821700"/>
            <a:ext cx="2572200" cy="648800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pic>
        <p:nvPicPr>
          <p:cNvPr id="180" name="Shape 180"/>
          <p:cNvPicPr/>
          <p:nvPr/>
        </p:nvPicPr>
        <p:blipFill>
          <a:blip r:embed="rId4"/>
          <a:srcRect l="79656" t="31990" r="447" b="57229"/>
          <a:stretch/>
        </p:blipFill>
        <p:spPr>
          <a:xfrm>
            <a:off x="360000" y="3016329"/>
            <a:ext cx="1571099" cy="555999"/>
          </a:xfrm>
          <a:prstGeom prst="roundRect">
            <a:avLst>
              <a:gd name="adj" fmla="val 16667"/>
            </a:avLst>
          </a:prstGeom>
          <a:ln>
            <a:noFill/>
          </a:ln>
        </p:spPr>
      </p:pic>
      <p:grpSp>
        <p:nvGrpSpPr>
          <p:cNvPr id="181" name="Shape 181"/>
          <p:cNvGrpSpPr/>
          <p:nvPr/>
        </p:nvGrpSpPr>
        <p:grpSpPr>
          <a:xfrm>
            <a:off x="3470770" y="2428868"/>
            <a:ext cx="2101362" cy="3965525"/>
            <a:chOff x="0" y="0"/>
            <a:chExt cx="1177473" cy="2354927"/>
          </a:xfrm>
        </p:grpSpPr>
        <p:pic>
          <p:nvPicPr>
            <p:cNvPr id="183" name="Shape 183"/>
            <p:cNvPicPr/>
            <p:nvPr/>
          </p:nvPicPr>
          <p:blipFill>
            <a:blip r:embed="rId5"/>
            <a:stretch/>
          </p:blipFill>
          <p:spPr>
            <a:xfrm>
              <a:off x="60463" y="51923"/>
              <a:ext cx="1063486" cy="2247898"/>
            </a:xfrm>
            <a:prstGeom prst="roundRect">
              <a:avLst>
                <a:gd name="adj" fmla="val 10279"/>
              </a:avLst>
            </a:prstGeom>
            <a:ln>
              <a:noFill/>
            </a:ln>
          </p:spPr>
        </p:pic>
        <p:pic>
          <p:nvPicPr>
            <p:cNvPr id="185" name="Shape 185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177473" cy="235492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7383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dk2"/>
            </a:gs>
          </a:gsLst>
        </a:gradFill>
        <a:effectLst/>
      </p:bgPr>
    </p:bg>
    <p:spTree>
      <p:nvGrpSpPr>
        <p:cNvPr id="1" name="Group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SzPts val="1100"/>
            </a:pPr>
            <a:r>
              <a:rPr sz="2200">
                <a:solidFill>
                  <a:srgbClr val="FBFBFB"/>
                </a:solidFill>
                <a:latin typeface="Raleway"/>
                <a:ea typeface="Raleway"/>
                <a:cs typeface="Raleway"/>
              </a:rPr>
              <a:t>Скачать приложение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436900" y="2340102"/>
            <a:ext cx="5033400" cy="1614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Участники образовательной среды могут получать информацию и общаться между собой как со стационарного компьютера, так и с мобильного телефона</a:t>
            </a:r>
          </a:p>
          <a:p>
            <a:pPr>
              <a:lnSpc>
                <a:spcPct val="115000"/>
              </a:lnSpc>
              <a:spcBef>
                <a:spcPts val="1000"/>
              </a:spcBef>
              <a:buSzPts val="1100"/>
            </a:pPr>
            <a:r>
              <a:rPr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1. Зайти в App Store или Play Market;</a:t>
            </a:r>
          </a:p>
          <a:p>
            <a:pPr>
              <a:lnSpc>
                <a:spcPct val="115000"/>
              </a:lnSpc>
              <a:buSzPts val="1100"/>
            </a:pPr>
            <a:r>
              <a:rPr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2. Скачать приложение «Сферум»;</a:t>
            </a:r>
          </a:p>
          <a:p>
            <a:pPr>
              <a:lnSpc>
                <a:spcPct val="115000"/>
              </a:lnSpc>
            </a:pPr>
            <a:r>
              <a:rPr>
                <a:solidFill>
                  <a:srgbClr val="FBFBFB"/>
                </a:solidFill>
                <a:latin typeface="Roboto Light"/>
                <a:ea typeface="Roboto Light"/>
                <a:cs typeface="Roboto Light"/>
              </a:rPr>
              <a:t>3. Войти на платформу через приложение.</a:t>
            </a:r>
          </a:p>
        </p:txBody>
      </p:sp>
      <p:sp>
        <p:nvSpPr>
          <p:cNvPr id="300" name="Shape 300"/>
          <p:cNvSpPr/>
          <p:nvPr/>
        </p:nvSpPr>
        <p:spPr>
          <a:xfrm>
            <a:off x="403425" y="1667333"/>
            <a:ext cx="2810400" cy="3747200"/>
          </a:xfrm>
          <a:prstGeom prst="ellipse">
            <a:avLst/>
          </a:prstGeom>
          <a:solidFill>
            <a:srgbClr val="F0FFFE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endParaRPr/>
          </a:p>
        </p:txBody>
      </p:sp>
      <p:pic>
        <p:nvPicPr>
          <p:cNvPr id="302" name="Shape 302"/>
          <p:cNvPicPr/>
          <p:nvPr/>
        </p:nvPicPr>
        <p:blipFill>
          <a:blip r:embed="rId2" cstate="print"/>
          <a:stretch/>
        </p:blipFill>
        <p:spPr>
          <a:xfrm>
            <a:off x="872403" y="2262183"/>
            <a:ext cx="1918125" cy="2557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774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Администратор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              Учитель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                                Ученик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97128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Group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720000" y="393533"/>
            <a:ext cx="7626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Aft>
                <a:spcPts val="1000"/>
              </a:spcAft>
              <a:buSzPts val="1100"/>
            </a:pPr>
            <a:r>
              <a:rPr sz="2400">
                <a:latin typeface="Raleway"/>
                <a:ea typeface="Raleway"/>
                <a:cs typeface="Raleway"/>
              </a:rPr>
              <a:t>Работа с платформой</a:t>
            </a:r>
            <a:endParaRPr sz="2200">
              <a:latin typeface="Raleway"/>
              <a:ea typeface="Raleway"/>
              <a:cs typeface="Raleway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2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7" name="Shape 397"/>
          <p:cNvSpPr/>
          <p:nvPr/>
        </p:nvSpPr>
        <p:spPr>
          <a:xfrm>
            <a:off x="2571736" y="1571612"/>
            <a:ext cx="2089200" cy="411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0"/>
            <a:ext cx="5572132" cy="5000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https://sferum.ru/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83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BFBFB"/>
      </a:lt1>
      <a:dk2>
        <a:srgbClr val="595CED"/>
      </a:dk2>
      <a:lt2>
        <a:srgbClr val="EF5DA8"/>
      </a:lt2>
      <a:accent1>
        <a:srgbClr val="4BF9E8"/>
      </a:accent1>
      <a:accent2>
        <a:srgbClr val="0000C9"/>
      </a:accent2>
      <a:accent3>
        <a:srgbClr val="961CC7"/>
      </a:accent3>
      <a:accent4>
        <a:srgbClr val="5D5DF4"/>
      </a:accent4>
      <a:accent5>
        <a:srgbClr val="AC48D4"/>
      </a:accent5>
      <a:accent6>
        <a:srgbClr val="FFD852"/>
      </a:accent6>
      <a:hlink>
        <a:srgbClr val="16E0C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321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Роли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Т.В.</dc:creator>
  <cp:lastModifiedBy>admin</cp:lastModifiedBy>
  <cp:revision>15</cp:revision>
  <dcterms:created xsi:type="dcterms:W3CDTF">2021-09-27T12:51:48Z</dcterms:created>
  <dcterms:modified xsi:type="dcterms:W3CDTF">2024-01-10T07:27:40Z</dcterms:modified>
</cp:coreProperties>
</file>