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66" r:id="rId8"/>
    <p:sldId id="263" r:id="rId9"/>
    <p:sldId id="274" r:id="rId10"/>
    <p:sldId id="275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CA"/>
          </a:solidFill>
        </a:fill>
      </a:tcStyle>
    </a:wholeTbl>
    <a:band2H>
      <a:tcTxStyle/>
      <a:tcStyle>
        <a:tcBdr/>
        <a:fill>
          <a:solidFill>
            <a:srgbClr val="F2E7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E5CB"/>
          </a:solidFill>
        </a:fill>
      </a:tcStyle>
    </a:wholeTbl>
    <a:band2H>
      <a:tcTxStyle/>
      <a:tcStyle>
        <a:tcBdr/>
        <a:fill>
          <a:solidFill>
            <a:srgbClr val="FAF3E7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1DE"/>
          </a:solidFill>
        </a:fill>
      </a:tcStyle>
    </a:wholeTbl>
    <a:band2H>
      <a:tcTxStyle/>
      <a:tcStyle>
        <a:tcBdr/>
        <a:fill>
          <a:solidFill>
            <a:srgbClr val="EFE9E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2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9909" y="2895600"/>
            <a:ext cx="17651318" cy="66591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4400"/>
            </a:lvl1pPr>
          </a:lstStyle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09909" y="9554760"/>
            <a:ext cx="17651318" cy="17228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1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9913" y="9601173"/>
            <a:ext cx="17651314" cy="11334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15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09909" y="1371599"/>
            <a:ext cx="17651318" cy="7281334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09911" y="10734650"/>
            <a:ext cx="17651313" cy="9874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400"/>
            </a:lvl1pPr>
            <a:lvl2pPr marL="0" indent="914400">
              <a:buClrTx/>
              <a:buSzTx/>
              <a:buNone/>
              <a:defRPr sz="2400"/>
            </a:lvl2pPr>
            <a:lvl3pPr marL="0" indent="1828800">
              <a:buClrTx/>
              <a:buSzTx/>
              <a:buNone/>
              <a:defRPr sz="2400"/>
            </a:lvl3pPr>
            <a:lvl4pPr marL="0" indent="2743200">
              <a:buClrTx/>
              <a:buSzTx/>
              <a:buNone/>
              <a:defRPr sz="2400"/>
            </a:lvl4pPr>
            <a:lvl5pPr marL="0" indent="3657600">
              <a:buClrTx/>
              <a:buSz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16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1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9909" y="2895600"/>
            <a:ext cx="17651318" cy="3962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/>
            </a:lvl1pPr>
          </a:lstStyle>
          <a:p>
            <a:r>
              <a:t>Текст заголовка</a:t>
            </a:r>
          </a:p>
        </p:txBody>
      </p:sp>
      <p:sp>
        <p:nvSpPr>
          <p:cNvPr id="16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09909" y="7315200"/>
            <a:ext cx="17651318" cy="4724400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3600"/>
            </a:lvl1pPr>
            <a:lvl2pPr marL="0" indent="914400">
              <a:buClrTx/>
              <a:buSzTx/>
              <a:buNone/>
              <a:defRPr sz="3600"/>
            </a:lvl2pPr>
            <a:lvl3pPr marL="0" indent="1828800">
              <a:buClrTx/>
              <a:buSzTx/>
              <a:buNone/>
              <a:defRPr sz="3600"/>
            </a:lvl3pPr>
            <a:lvl4pPr marL="0" indent="2743200">
              <a:buClrTx/>
              <a:buSzTx/>
              <a:buNone/>
              <a:defRPr sz="3600"/>
            </a:lvl4pPr>
            <a:lvl5pPr marL="0" indent="3657600">
              <a:buClrTx/>
              <a:buSzTx/>
              <a:buNone/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18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1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49602" y="2895600"/>
            <a:ext cx="15998631" cy="46467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600"/>
            </a:lvl1pPr>
          </a:lstStyle>
          <a:p>
            <a:r>
              <a:t>Текст заголовка</a:t>
            </a:r>
          </a:p>
        </p:txBody>
      </p:sp>
      <p:sp>
        <p:nvSpPr>
          <p:cNvPr id="1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860801" y="7542348"/>
            <a:ext cx="14559298" cy="68434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800" cap="small"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 sz="2800" cap="small"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 sz="2800" cap="small"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 sz="2800" cap="small"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 sz="2800" cap="small"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309909" y="8701313"/>
            <a:ext cx="17651318" cy="3352801"/>
          </a:xfrm>
          <a:prstGeom prst="rect">
            <a:avLst/>
          </a:prstGeom>
        </p:spPr>
        <p:txBody>
          <a:bodyPr anchor="ctr"/>
          <a:lstStyle/>
          <a:p>
            <a:pPr marL="0" indent="0">
              <a:buClrTx/>
              <a:buSzTx/>
              <a:buNone/>
              <a:defRPr sz="3600"/>
            </a:pPr>
            <a:endParaRPr/>
          </a:p>
        </p:txBody>
      </p:sp>
      <p:sp>
        <p:nvSpPr>
          <p:cNvPr id="186" name="TextBox 11"/>
          <p:cNvSpPr txBox="1"/>
          <p:nvPr/>
        </p:nvSpPr>
        <p:spPr>
          <a:xfrm>
            <a:off x="1842310" y="1942507"/>
            <a:ext cx="1512385" cy="355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44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187" name="TextBox 14"/>
          <p:cNvSpPr txBox="1"/>
          <p:nvPr/>
        </p:nvSpPr>
        <p:spPr>
          <a:xfrm>
            <a:off x="18706700" y="5227575"/>
            <a:ext cx="1512385" cy="3558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24400">
                <a:solidFill>
                  <a:srgbClr val="8AD0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1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19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2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9908" y="6248401"/>
            <a:ext cx="17651320" cy="330636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t>Текст заголовка</a:t>
            </a:r>
          </a:p>
        </p:txBody>
      </p:sp>
      <p:sp>
        <p:nvSpPr>
          <p:cNvPr id="20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09909" y="9554761"/>
            <a:ext cx="17651318" cy="17208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21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2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65893" y="3962400"/>
            <a:ext cx="5893734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 sz="4800"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 sz="4800"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 sz="4800"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 sz="4800"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304925" y="5334000"/>
            <a:ext cx="5854701" cy="717867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21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7767318" y="3962400"/>
            <a:ext cx="5872484" cy="1152525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2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746211" y="5334000"/>
            <a:ext cx="5893589" cy="717867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221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14249401" y="3962400"/>
            <a:ext cx="5864227" cy="1152525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22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4249401" y="5334000"/>
            <a:ext cx="5864227" cy="7178676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223" name="Straight Connector 16"/>
          <p:cNvSpPr/>
          <p:nvPr/>
        </p:nvSpPr>
        <p:spPr>
          <a:xfrm flipH="1">
            <a:off x="7452283" y="4267200"/>
            <a:ext cx="1" cy="7924800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traight Connector 17"/>
          <p:cNvSpPr/>
          <p:nvPr/>
        </p:nvSpPr>
        <p:spPr>
          <a:xfrm flipH="1">
            <a:off x="13924453" y="4267200"/>
            <a:ext cx="1" cy="7933764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23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2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04925" y="8501898"/>
            <a:ext cx="5880101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 sz="4800"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 sz="4800"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 sz="4800"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 sz="4800"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304925" y="4419600"/>
            <a:ext cx="5880101" cy="3048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1304925" y="9654423"/>
            <a:ext cx="5880101" cy="131837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242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7778750" y="8501898"/>
            <a:ext cx="5861051" cy="1152525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4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778749" y="4419600"/>
            <a:ext cx="5861051" cy="3048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7776043" y="9654420"/>
            <a:ext cx="5868813" cy="131837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245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14249401" y="8501898"/>
            <a:ext cx="5864227" cy="1152525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24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249398" y="4419600"/>
            <a:ext cx="5864227" cy="3048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7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14249150" y="9654416"/>
            <a:ext cx="5871995" cy="131837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248" name="Straight Connector 18"/>
          <p:cNvSpPr/>
          <p:nvPr/>
        </p:nvSpPr>
        <p:spPr>
          <a:xfrm flipH="1">
            <a:off x="7452283" y="4267200"/>
            <a:ext cx="1" cy="7924800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traight Connector 19"/>
          <p:cNvSpPr/>
          <p:nvPr/>
        </p:nvSpPr>
        <p:spPr>
          <a:xfrm flipH="1">
            <a:off x="13924453" y="4267200"/>
            <a:ext cx="1" cy="7933764"/>
          </a:xfrm>
          <a:prstGeom prst="line">
            <a:avLst/>
          </a:prstGeom>
          <a:ln w="12700" cap="rnd">
            <a:solidFill>
              <a:srgbClr val="8AD0D6">
                <a:alpha val="40000"/>
              </a:srgb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26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263" name="Стулья для свадебной церемонии, украшенные голубыми лентами"/>
          <p:cNvSpPr>
            <a:spLocks noGrp="1"/>
          </p:cNvSpPr>
          <p:nvPr>
            <p:ph type="pic" sz="half" idx="21"/>
          </p:nvPr>
        </p:nvSpPr>
        <p:spPr>
          <a:xfrm>
            <a:off x="12128500" y="4064000"/>
            <a:ext cx="10414000" cy="78105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524000" y="3937000"/>
            <a:ext cx="10731500" cy="80645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4600"/>
              </a:spcBef>
              <a:buClrTx/>
              <a:defRPr sz="4600"/>
            </a:lvl1pPr>
            <a:lvl2pPr marL="1016000" indent="-508000">
              <a:spcBef>
                <a:spcPts val="4600"/>
              </a:spcBef>
              <a:buClrTx/>
              <a:defRPr sz="4600"/>
            </a:lvl2pPr>
            <a:lvl3pPr marL="1524000" indent="-508000">
              <a:spcBef>
                <a:spcPts val="4600"/>
              </a:spcBef>
              <a:buClrTx/>
              <a:defRPr sz="4600"/>
            </a:lvl3pPr>
            <a:lvl4pPr marL="2032000" indent="-508000">
              <a:spcBef>
                <a:spcPts val="4600"/>
              </a:spcBef>
              <a:buClrTx/>
              <a:defRPr sz="4600"/>
            </a:lvl4pPr>
            <a:lvl5pPr marL="2540000" indent="-508000">
              <a:spcBef>
                <a:spcPts val="4600"/>
              </a:spcBef>
              <a:buClrTx/>
              <a:defRPr sz="4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27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27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3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206625" y="4105836"/>
            <a:ext cx="17893082" cy="839096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5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9913" y="5723466"/>
            <a:ext cx="17651314" cy="383129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t>Текст заголовка</a:t>
            </a:r>
          </a:p>
        </p:txBody>
      </p:sp>
      <p:sp>
        <p:nvSpPr>
          <p:cNvPr id="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09909" y="9554761"/>
            <a:ext cx="17651318" cy="17208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cap="all"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 cap="all"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 cap="all"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 cap="all"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 cap="all"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65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206625" y="4121151"/>
            <a:ext cx="8792679" cy="839152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 marL="1557337" indent="-642937">
              <a:defRPr sz="3600"/>
            </a:lvl2pPr>
            <a:lvl3pPr marL="2416628" indent="-587828">
              <a:defRPr sz="3600"/>
            </a:lvl3pPr>
            <a:lvl4pPr marL="3429000" indent="-685800">
              <a:defRPr sz="3600"/>
            </a:lvl4pPr>
            <a:lvl5pPr marL="4343400" indent="-685800"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8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206625" y="3810000"/>
            <a:ext cx="8792677" cy="1152525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lvl1pPr>
            <a:lvl2pPr marL="0" indent="914400">
              <a:buClrTx/>
              <a:buSzTx/>
              <a:buNone/>
              <a:defRPr sz="4800">
                <a:solidFill>
                  <a:srgbClr val="8AD0D6"/>
                </a:solidFill>
              </a:defRPr>
            </a:lvl2pPr>
            <a:lvl3pPr marL="0" indent="1828800">
              <a:buClrTx/>
              <a:buSzTx/>
              <a:buNone/>
              <a:defRPr sz="4800">
                <a:solidFill>
                  <a:srgbClr val="8AD0D6"/>
                </a:solidFill>
              </a:defRPr>
            </a:lvl3pPr>
            <a:lvl4pPr marL="0" indent="2743200">
              <a:buClrTx/>
              <a:buSzTx/>
              <a:buNone/>
              <a:defRPr sz="4800">
                <a:solidFill>
                  <a:srgbClr val="8AD0D6"/>
                </a:solidFill>
              </a:defRPr>
            </a:lvl4pPr>
            <a:lvl5pPr marL="0" indent="3657600">
              <a:buClrTx/>
              <a:buSzTx/>
              <a:buNone/>
              <a:defRPr sz="4800">
                <a:solidFill>
                  <a:srgbClr val="8AD0D6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1308991" y="3810000"/>
            <a:ext cx="8792679" cy="1152525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None/>
              <a:defRPr sz="4800">
                <a:solidFill>
                  <a:srgbClr val="8AD0D6"/>
                </a:solidFill>
              </a:defRPr>
            </a:pPr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9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92222" y="905436"/>
            <a:ext cx="18809447" cy="28010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11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1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9905" y="2895600"/>
            <a:ext cx="6802130" cy="2895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12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69232" y="2895600"/>
            <a:ext cx="10391996" cy="9144000"/>
          </a:xfrm>
          <a:prstGeom prst="rect">
            <a:avLst/>
          </a:prstGeom>
        </p:spPr>
        <p:txBody>
          <a:bodyPr anchor="ctr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309907" y="6258561"/>
            <a:ext cx="6802126" cy="579119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2800"/>
            </a:pPr>
            <a:endParaRPr/>
          </a:p>
        </p:txBody>
      </p:sp>
      <p:sp>
        <p:nvSpPr>
          <p:cNvPr id="1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13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07813" y="3708384"/>
            <a:ext cx="10185814" cy="314961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t>Текст заголовка</a:t>
            </a:r>
          </a:p>
        </p:txBody>
      </p:sp>
      <p:sp>
        <p:nvSpPr>
          <p:cNvPr id="13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3899092" y="2286000"/>
            <a:ext cx="6400801" cy="9144000"/>
          </a:xfrm>
          <a:prstGeom prst="rect">
            <a:avLst/>
          </a:prstGeom>
          <a:effectLst>
            <a:outerShdw blurRad="50800" dist="50800" dir="5400000" rotWithShape="0">
              <a:srgbClr val="000000">
                <a:alpha val="43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09909" y="7315200"/>
            <a:ext cx="10169959" cy="274320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800"/>
            </a:lvl1pPr>
            <a:lvl2pPr marL="0" indent="914400">
              <a:buClrTx/>
              <a:buSzTx/>
              <a:buNone/>
              <a:defRPr sz="2800"/>
            </a:lvl2pPr>
            <a:lvl3pPr marL="0" indent="1828800">
              <a:buClrTx/>
              <a:buSzTx/>
              <a:buNone/>
              <a:defRPr sz="2800"/>
            </a:lvl3pPr>
            <a:lvl4pPr marL="0" indent="2743200">
              <a:buClrTx/>
              <a:buSzTx/>
              <a:buNone/>
              <a:defRPr sz="2800"/>
            </a:lvl4pPr>
            <a:lvl5pPr marL="0" indent="3657600">
              <a:buClrTx/>
              <a:buSz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20">
            <a:extLst/>
          </a:blip>
          <a:srcRect l="3613"/>
          <a:stretch>
            <a:fillRect/>
          </a:stretch>
        </p:blipFill>
        <p:spPr>
          <a:xfrm>
            <a:off x="0" y="5339370"/>
            <a:ext cx="8074025" cy="8376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6" descr="Picture 6"/>
          <p:cNvPicPr>
            <a:picLocks noChangeAspect="1"/>
          </p:cNvPicPr>
          <p:nvPr/>
        </p:nvPicPr>
        <p:blipFill>
          <a:blip r:embed="rId21">
            <a:extLst/>
          </a:blip>
          <a:srcRect l="35640"/>
          <a:stretch>
            <a:fillRect/>
          </a:stretch>
        </p:blipFill>
        <p:spPr>
          <a:xfrm>
            <a:off x="-1" y="5784694"/>
            <a:ext cx="3044826" cy="473090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Oval 15"/>
          <p:cNvSpPr/>
          <p:nvPr/>
        </p:nvSpPr>
        <p:spPr>
          <a:xfrm>
            <a:off x="17218023" y="3352800"/>
            <a:ext cx="5638801" cy="5638800"/>
          </a:xfrm>
          <a:prstGeom prst="ellipse">
            <a:avLst/>
          </a:prstGeom>
          <a:gradFill>
            <a:gsLst>
              <a:gs pos="0">
                <a:srgbClr val="50B9C1">
                  <a:alpha val="7000"/>
                </a:srgbClr>
              </a:gs>
              <a:gs pos="36000">
                <a:srgbClr val="50B9C1">
                  <a:alpha val="6000"/>
                </a:srgbClr>
              </a:gs>
              <a:gs pos="69000">
                <a:srgbClr val="50B9C1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pic>
        <p:nvPicPr>
          <p:cNvPr id="5" name="Picture 8" descr="Picture 8"/>
          <p:cNvPicPr>
            <a:picLocks noChangeAspect="1"/>
          </p:cNvPicPr>
          <p:nvPr/>
        </p:nvPicPr>
        <p:blipFill>
          <a:blip r:embed="rId22">
            <a:extLst/>
          </a:blip>
          <a:srcRect t="28812"/>
          <a:stretch>
            <a:fillRect/>
          </a:stretch>
        </p:blipFill>
        <p:spPr>
          <a:xfrm>
            <a:off x="15998825" y="1"/>
            <a:ext cx="3206775" cy="228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9" descr="Picture 9"/>
          <p:cNvPicPr>
            <a:picLocks noChangeAspect="1"/>
          </p:cNvPicPr>
          <p:nvPr/>
        </p:nvPicPr>
        <p:blipFill>
          <a:blip r:embed="rId23">
            <a:extLst/>
          </a:blip>
          <a:srcRect b="23320"/>
          <a:stretch>
            <a:fillRect/>
          </a:stretch>
        </p:blipFill>
        <p:spPr>
          <a:xfrm>
            <a:off x="17211755" y="12192000"/>
            <a:ext cx="1987469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13"/>
          <p:cNvSpPr/>
          <p:nvPr/>
        </p:nvSpPr>
        <p:spPr>
          <a:xfrm>
            <a:off x="20875623" y="0"/>
            <a:ext cx="1371601" cy="2286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515151"/>
                </a:solidFill>
              </a:defRPr>
            </a:pPr>
            <a:endParaRPr/>
          </a:p>
        </p:txBody>
      </p:sp>
      <p:sp>
        <p:nvSpPr>
          <p:cNvPr id="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Текст заголовка</a:t>
            </a:r>
          </a:p>
        </p:txBody>
      </p:sp>
      <p:sp>
        <p:nvSpPr>
          <p:cNvPr id="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1097062" y="1171793"/>
            <a:ext cx="892434" cy="9550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EBEBEB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1549400" marR="0" indent="-6350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2400300" marR="0" indent="-5715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3396342" marR="0" indent="-653142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4310742" marR="0" indent="-653142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5207942" marR="0" indent="-653142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6139542" marR="0" indent="-653142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7053943" marR="0" indent="-65314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7968343" marR="0" indent="-653143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8AD0D6"/>
        </a:buClr>
        <a:buSzPct val="80000"/>
        <a:buFontTx/>
        <a:buChar char=""/>
        <a:tabLst/>
        <a:defRPr sz="40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0976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КАЛИНИГРАД"/>
          <p:cNvSpPr txBox="1">
            <a:spLocks noGrp="1"/>
          </p:cNvSpPr>
          <p:nvPr>
            <p:ph type="ctrTitle"/>
          </p:nvPr>
        </p:nvSpPr>
        <p:spPr>
          <a:xfrm>
            <a:off x="1524000" y="535096"/>
            <a:ext cx="21336002" cy="2705195"/>
          </a:xfrm>
          <a:prstGeom prst="rect">
            <a:avLst/>
          </a:prstGeom>
        </p:spPr>
        <p:txBody>
          <a:bodyPr/>
          <a:lstStyle>
            <a:lvl1pPr>
              <a:defRPr sz="14500" b="1">
                <a:solidFill>
                  <a:srgbClr val="FFFFFF"/>
                </a:solidFill>
              </a:defRPr>
            </a:lvl1pPr>
          </a:lstStyle>
          <a:p>
            <a:r>
              <a:t>КАЛИНИНГРАД</a:t>
            </a:r>
          </a:p>
        </p:txBody>
      </p:sp>
      <p:sp>
        <p:nvSpPr>
          <p:cNvPr id="290" name="Приятно познакомиться!"/>
          <p:cNvSpPr txBox="1">
            <a:spLocks noGrp="1"/>
          </p:cNvSpPr>
          <p:nvPr>
            <p:ph type="subTitle" sz="quarter" idx="1"/>
          </p:nvPr>
        </p:nvSpPr>
        <p:spPr>
          <a:xfrm>
            <a:off x="1814915" y="11763643"/>
            <a:ext cx="21336002" cy="2146302"/>
          </a:xfrm>
          <a:prstGeom prst="rect">
            <a:avLst/>
          </a:prstGeom>
        </p:spPr>
        <p:txBody>
          <a:bodyPr/>
          <a:lstStyle>
            <a:lvl1pPr>
              <a:defRPr sz="7400">
                <a:solidFill>
                  <a:srgbClr val="FFFFFF"/>
                </a:solidFill>
              </a:defRPr>
            </a:lvl1pPr>
          </a:lstStyle>
          <a:p>
            <a:r>
              <a:t>Приятно познакомиться!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27287" y="733594"/>
            <a:ext cx="15859107" cy="290456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/>
              <a:t>отделение </a:t>
            </a:r>
            <a:r>
              <a:rPr lang="ru-RU" sz="5400" b="1" dirty="0" err="1"/>
              <a:t>неонатологического</a:t>
            </a:r>
            <a:r>
              <a:rPr lang="ru-RU" sz="5400" b="1" dirty="0"/>
              <a:t> профиля,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отделение </a:t>
            </a:r>
            <a:r>
              <a:rPr lang="ru-RU" sz="5400" b="1" dirty="0"/>
              <a:t>анестезиологии-реаниматологии</a:t>
            </a:r>
            <a:r>
              <a:rPr lang="ru-RU" sz="5400" dirty="0"/>
              <a:t>,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b="1" dirty="0" smtClean="0"/>
              <a:t>клинико-диагностическую </a:t>
            </a:r>
            <a:r>
              <a:rPr lang="ru-RU" sz="5400" b="1" dirty="0"/>
              <a:t>лабораторию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5" y="5248052"/>
            <a:ext cx="14379282" cy="6315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656" y="2725479"/>
            <a:ext cx="7375450" cy="5531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656" y="7962013"/>
            <a:ext cx="7375450" cy="55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970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1162493" y="2147776"/>
            <a:ext cx="21825096" cy="34529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 typeface="Wingdings 3"/>
              <a:buNone/>
            </a:lvl1pPr>
          </a:lstStyle>
          <a:p>
            <a:r>
              <a:t>Роддом № 4 оснащен современным медицинским оборудованием, в команде Роддома работают высококвалифицированные специалисты в области акушерства и гинекологии, неонатологии, анестезиологии-реаниматологии, которые с удовольствием передадут свой опыт.</a:t>
            </a:r>
          </a:p>
        </p:txBody>
      </p:sp>
      <p:pic>
        <p:nvPicPr>
          <p:cNvPr id="328" name="Рисунок 5" descr="Рисунок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17351170" y="5158992"/>
            <a:ext cx="5535667" cy="774490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29" name="Рисунок 7" descr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>
            <a:off x="1467387" y="4973830"/>
            <a:ext cx="5554069" cy="809683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30" name="Рисунок 12" descr="Рисунок 1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9492657" y="5320100"/>
            <a:ext cx="5554070" cy="744109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1163781" y="2805546"/>
            <a:ext cx="10307219" cy="826866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 typeface="Wingdings 3"/>
              <a:buNone/>
              <a:defRPr sz="6000"/>
            </a:lvl1pPr>
          </a:lstStyle>
          <a:p>
            <a:r>
              <a:t>Администрация Роддома постоянно осуществляет поддержу специалистов в совершенствовании навыков и знаний, а также организовывает симуляционные циклы для сотрудников.</a:t>
            </a:r>
          </a:p>
        </p:txBody>
      </p:sp>
      <p:pic>
        <p:nvPicPr>
          <p:cNvPr id="333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6657" y="1153632"/>
            <a:ext cx="7335499" cy="550162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34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6657" y="7793665"/>
            <a:ext cx="7335499" cy="5050467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Стулья для свадебной церемонии, украшенные голубыми лентами" descr="Стулья для свадебной церемонии, украшенные голубыми лентами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2395200" y="4244819"/>
            <a:ext cx="10414000" cy="7810501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341" name="В работу родильного дома внедрена лабораторная информационная система (ЛИС).…"/>
          <p:cNvSpPr txBox="1">
            <a:spLocks noGrp="1"/>
          </p:cNvSpPr>
          <p:nvPr>
            <p:ph type="body" sz="half" idx="1"/>
          </p:nvPr>
        </p:nvSpPr>
        <p:spPr>
          <a:xfrm>
            <a:off x="1002670" y="1714500"/>
            <a:ext cx="10731501" cy="102870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100"/>
            </a:pPr>
            <a:r>
              <a:t>В работу родильного дома внедрена лабораторная информационная система (ЛИС). </a:t>
            </a:r>
          </a:p>
          <a:p>
            <a:pPr marL="0" indent="0">
              <a:buSzTx/>
              <a:buNone/>
              <a:defRPr sz="4100"/>
            </a:pPr>
            <a:r>
              <a:t>В результате внедрения системы на 10-15% сократились общие финансовые затраты за счет исключения повторного проведения исследований, оптимизации штата лабораторий и загрузки оборудования. Уменьшилось количество недочетов при заборе биоматериала, проведении исследований и выдаче результатов как в электронном виде, так и на бумажных носителях.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Текст 3"/>
          <p:cNvSpPr txBox="1">
            <a:spLocks noGrp="1"/>
          </p:cNvSpPr>
          <p:nvPr>
            <p:ph type="body" sz="quarter" idx="1"/>
          </p:nvPr>
        </p:nvSpPr>
        <p:spPr>
          <a:xfrm>
            <a:off x="6254307" y="808074"/>
            <a:ext cx="10160001" cy="4572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 typeface="Wingdings 3"/>
              <a:buNone/>
            </a:lvl1pPr>
          </a:lstStyle>
          <a:p>
            <a:r>
              <a:t>Сотрудники родильного дома и женских консультаций регулярно проводят занятия с беременными, активно вовлекаются в процесс все специалисты</a:t>
            </a:r>
          </a:p>
        </p:txBody>
      </p:sp>
      <p:pic>
        <p:nvPicPr>
          <p:cNvPr id="344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2334" y="181452"/>
            <a:ext cx="6277639" cy="626601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45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253" y="368144"/>
            <a:ext cx="4675912" cy="683482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46" name="Рисунок 18" descr="Рисунок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6200" y="6778845"/>
            <a:ext cx="9584300" cy="661227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47" name="Рисунок 20" descr="Рисунок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03462" y="6754938"/>
            <a:ext cx="4977134" cy="663617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Рисунок 4" descr="Рисунок 4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880970" y="3414834"/>
            <a:ext cx="10099828" cy="7574870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350" name="Заголовок 2"/>
          <p:cNvSpPr txBox="1">
            <a:spLocks noGrp="1"/>
          </p:cNvSpPr>
          <p:nvPr>
            <p:ph type="title"/>
          </p:nvPr>
        </p:nvSpPr>
        <p:spPr>
          <a:xfrm>
            <a:off x="1289850" y="308058"/>
            <a:ext cx="22639687" cy="2745259"/>
          </a:xfrm>
          <a:prstGeom prst="rect">
            <a:avLst/>
          </a:prstGeom>
        </p:spPr>
        <p:txBody>
          <a:bodyPr/>
          <a:lstStyle/>
          <a:p>
            <a:pPr defTabSz="859536">
              <a:defRPr sz="5640" b="1">
                <a:solidFill>
                  <a:srgbClr val="FFFFFF"/>
                </a:solidFill>
              </a:defRPr>
            </a:pPr>
            <a:r>
              <a:t>В настоящее время мы можем предложить трудоустройство следующим специалистам: </a:t>
            </a:r>
            <a:br/>
            <a:endParaRPr/>
          </a:p>
        </p:txBody>
      </p:sp>
      <p:sp>
        <p:nvSpPr>
          <p:cNvPr id="351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315108" y="3001333"/>
            <a:ext cx="11883819" cy="10297474"/>
          </a:xfrm>
          <a:prstGeom prst="rect">
            <a:avLst/>
          </a:prstGeom>
        </p:spPr>
        <p:txBody>
          <a:bodyPr/>
          <a:lstStyle/>
          <a:p>
            <a:pPr marL="857250" indent="-857250">
              <a:lnSpc>
                <a:spcPct val="80000"/>
              </a:lnSpc>
              <a:buFont typeface="Arial"/>
              <a:buChar char="•"/>
              <a:defRPr sz="4200"/>
            </a:pPr>
            <a:r>
              <a:rPr dirty="0" err="1"/>
              <a:t>Врач-акушер-гинеколог</a:t>
            </a:r>
            <a:r>
              <a:rPr dirty="0"/>
              <a:t>, </a:t>
            </a:r>
            <a:r>
              <a:rPr dirty="0" err="1"/>
              <a:t>врач-неонатолог</a:t>
            </a:r>
            <a:r>
              <a:rPr dirty="0"/>
              <a:t>, </a:t>
            </a:r>
            <a:r>
              <a:rPr dirty="0" err="1"/>
              <a:t>врач</a:t>
            </a:r>
            <a:r>
              <a:rPr dirty="0"/>
              <a:t> </a:t>
            </a:r>
            <a:r>
              <a:rPr dirty="0" err="1"/>
              <a:t>ультразвуковой</a:t>
            </a:r>
            <a:r>
              <a:rPr dirty="0"/>
              <a:t> </a:t>
            </a:r>
            <a:r>
              <a:rPr dirty="0" err="1"/>
              <a:t>диагностики</a:t>
            </a:r>
            <a:r>
              <a:rPr dirty="0"/>
              <a:t>, </a:t>
            </a:r>
            <a:r>
              <a:rPr dirty="0" err="1"/>
              <a:t>врач-эпидемиолог</a:t>
            </a:r>
            <a:r>
              <a:rPr dirty="0"/>
              <a:t>- </a:t>
            </a:r>
            <a:r>
              <a:rPr dirty="0" err="1"/>
              <a:t>заработная</a:t>
            </a:r>
            <a:r>
              <a:rPr dirty="0"/>
              <a:t> </a:t>
            </a:r>
            <a:r>
              <a:rPr dirty="0" err="1"/>
              <a:t>плата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lang="ru-RU" dirty="0" smtClean="0"/>
              <a:t>50000</a:t>
            </a:r>
            <a:r>
              <a:rPr dirty="0" smtClean="0"/>
              <a:t> </a:t>
            </a:r>
            <a:r>
              <a:rPr dirty="0" err="1" smtClean="0"/>
              <a:t>рублей</a:t>
            </a:r>
            <a:r>
              <a:rPr dirty="0"/>
              <a:t>. </a:t>
            </a:r>
            <a:endParaRPr sz="6000" dirty="0"/>
          </a:p>
          <a:p>
            <a:pPr>
              <a:lnSpc>
                <a:spcPct val="80000"/>
              </a:lnSpc>
              <a:defRPr sz="6000"/>
            </a:pPr>
            <a:endParaRPr sz="6000" dirty="0"/>
          </a:p>
          <a:p>
            <a:pPr marL="857250" indent="-857250">
              <a:lnSpc>
                <a:spcPct val="80000"/>
              </a:lnSpc>
              <a:buFont typeface="Arial"/>
              <a:buChar char="•"/>
              <a:defRPr sz="4200"/>
            </a:pPr>
            <a:r>
              <a:rPr dirty="0" err="1"/>
              <a:t>Акушерка</a:t>
            </a:r>
            <a:r>
              <a:rPr dirty="0"/>
              <a:t> (</a:t>
            </a:r>
            <a:r>
              <a:rPr dirty="0" err="1"/>
              <a:t>специальность</a:t>
            </a:r>
            <a:r>
              <a:rPr dirty="0"/>
              <a:t> </a:t>
            </a:r>
            <a:r>
              <a:rPr dirty="0" err="1"/>
              <a:t>акушерское</a:t>
            </a:r>
            <a:r>
              <a:rPr dirty="0"/>
              <a:t> </a:t>
            </a:r>
            <a:r>
              <a:rPr dirty="0" err="1"/>
              <a:t>дело</a:t>
            </a:r>
            <a:r>
              <a:rPr dirty="0"/>
              <a:t>), </a:t>
            </a:r>
            <a:r>
              <a:rPr dirty="0" err="1"/>
              <a:t>медицинская</a:t>
            </a:r>
            <a:r>
              <a:rPr dirty="0"/>
              <a:t> </a:t>
            </a:r>
            <a:r>
              <a:rPr dirty="0" err="1"/>
              <a:t>сестра-анестезист</a:t>
            </a:r>
            <a:r>
              <a:rPr dirty="0"/>
              <a:t> (</a:t>
            </a:r>
            <a:r>
              <a:rPr dirty="0" err="1"/>
              <a:t>специальность</a:t>
            </a:r>
            <a:r>
              <a:rPr dirty="0"/>
              <a:t> </a:t>
            </a:r>
            <a:r>
              <a:rPr dirty="0" err="1"/>
              <a:t>анестезиология-реаниматология</a:t>
            </a:r>
            <a:r>
              <a:rPr dirty="0"/>
              <a:t>), </a:t>
            </a:r>
            <a:r>
              <a:rPr dirty="0" err="1"/>
              <a:t>медицинская</a:t>
            </a:r>
            <a:r>
              <a:rPr dirty="0"/>
              <a:t> </a:t>
            </a:r>
            <a:r>
              <a:rPr dirty="0" err="1"/>
              <a:t>сестра</a:t>
            </a:r>
            <a:r>
              <a:rPr dirty="0"/>
              <a:t> </a:t>
            </a:r>
            <a:r>
              <a:rPr dirty="0" err="1"/>
              <a:t>палатная</a:t>
            </a:r>
            <a:r>
              <a:rPr dirty="0"/>
              <a:t> (</a:t>
            </a:r>
            <a:r>
              <a:rPr dirty="0" err="1"/>
              <a:t>постовая</a:t>
            </a:r>
            <a:r>
              <a:rPr dirty="0"/>
              <a:t>) в </a:t>
            </a:r>
            <a:r>
              <a:rPr dirty="0" err="1"/>
              <a:t>отделение</a:t>
            </a:r>
            <a:r>
              <a:rPr dirty="0"/>
              <a:t> </a:t>
            </a:r>
            <a:r>
              <a:rPr dirty="0" err="1"/>
              <a:t>новорожденных</a:t>
            </a:r>
            <a:r>
              <a:rPr dirty="0"/>
              <a:t> (</a:t>
            </a:r>
            <a:r>
              <a:rPr dirty="0" err="1"/>
              <a:t>специальность</a:t>
            </a:r>
            <a:r>
              <a:rPr dirty="0"/>
              <a:t> </a:t>
            </a:r>
            <a:r>
              <a:rPr dirty="0" err="1"/>
              <a:t>сестринское</a:t>
            </a:r>
            <a:r>
              <a:rPr dirty="0"/>
              <a:t> </a:t>
            </a:r>
            <a:r>
              <a:rPr dirty="0" err="1"/>
              <a:t>дело</a:t>
            </a:r>
            <a:r>
              <a:rPr dirty="0"/>
              <a:t> в </a:t>
            </a:r>
            <a:r>
              <a:rPr dirty="0" err="1"/>
              <a:t>педиатрии</a:t>
            </a:r>
            <a:r>
              <a:rPr dirty="0"/>
              <a:t>) - </a:t>
            </a:r>
            <a:r>
              <a:rPr dirty="0" err="1"/>
              <a:t>заработная</a:t>
            </a:r>
            <a:r>
              <a:rPr dirty="0"/>
              <a:t> </a:t>
            </a:r>
            <a:r>
              <a:rPr dirty="0" err="1"/>
              <a:t>плата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lang="ru-RU" dirty="0" smtClean="0"/>
              <a:t>35000</a:t>
            </a:r>
            <a:r>
              <a:rPr dirty="0" err="1" smtClean="0"/>
              <a:t>рублей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zakat.jpeg" descr="zaka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227" y="-159936"/>
            <a:ext cx="25176454" cy="1403587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Текст 3"/>
          <p:cNvSpPr txBox="1">
            <a:spLocks noGrp="1"/>
          </p:cNvSpPr>
          <p:nvPr>
            <p:ph type="body" idx="1"/>
          </p:nvPr>
        </p:nvSpPr>
        <p:spPr>
          <a:xfrm>
            <a:off x="797601" y="373928"/>
            <a:ext cx="23168779" cy="129681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SzTx/>
              <a:buFont typeface="Wingdings 3"/>
              <a:buNone/>
              <a:defRPr sz="4400" b="1"/>
            </a:pP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первом</a:t>
            </a:r>
            <a:r>
              <a:rPr dirty="0"/>
              <a:t> </a:t>
            </a:r>
            <a:r>
              <a:rPr dirty="0" err="1"/>
              <a:t>трудоустройстве</a:t>
            </a:r>
            <a:r>
              <a:rPr dirty="0"/>
              <a:t> в </a:t>
            </a:r>
            <a:r>
              <a:rPr dirty="0" err="1"/>
              <a:t>государственное</a:t>
            </a:r>
            <a:r>
              <a:rPr dirty="0"/>
              <a:t> </a:t>
            </a:r>
            <a:r>
              <a:rPr dirty="0" err="1"/>
              <a:t>бюджетное</a:t>
            </a:r>
            <a:r>
              <a:rPr dirty="0"/>
              <a:t> </a:t>
            </a:r>
            <a:r>
              <a:rPr dirty="0" err="1"/>
              <a:t>учреждение</a:t>
            </a:r>
            <a:r>
              <a:rPr dirty="0"/>
              <a:t> </a:t>
            </a:r>
            <a:r>
              <a:rPr dirty="0" err="1"/>
              <a:t>здравоохранения</a:t>
            </a:r>
            <a:r>
              <a:rPr dirty="0"/>
              <a:t> Калининградской области «</a:t>
            </a:r>
            <a:r>
              <a:rPr dirty="0" err="1"/>
              <a:t>Родильный</a:t>
            </a:r>
            <a:r>
              <a:rPr dirty="0"/>
              <a:t> </a:t>
            </a:r>
            <a:r>
              <a:rPr dirty="0" err="1"/>
              <a:t>дом</a:t>
            </a:r>
            <a:r>
              <a:rPr dirty="0"/>
              <a:t> КО № 4» </a:t>
            </a:r>
            <a:r>
              <a:rPr dirty="0" err="1"/>
              <a:t>предусмотрены</a:t>
            </a:r>
            <a:r>
              <a:rPr dirty="0"/>
              <a:t> </a:t>
            </a:r>
            <a:r>
              <a:rPr dirty="0" err="1"/>
              <a:t>следующие</a:t>
            </a:r>
            <a:r>
              <a:rPr dirty="0"/>
              <a:t> </a:t>
            </a:r>
            <a:r>
              <a:rPr dirty="0" err="1"/>
              <a:t>меры</a:t>
            </a:r>
            <a:r>
              <a:rPr dirty="0"/>
              <a:t> </a:t>
            </a:r>
            <a:r>
              <a:rPr dirty="0" err="1"/>
              <a:t>социальной</a:t>
            </a:r>
            <a:r>
              <a:rPr dirty="0"/>
              <a:t> </a:t>
            </a:r>
            <a:r>
              <a:rPr dirty="0" err="1"/>
              <a:t>поддержки</a:t>
            </a:r>
            <a:r>
              <a:rPr dirty="0"/>
              <a:t>: </a:t>
            </a:r>
          </a:p>
          <a:p>
            <a:pPr>
              <a:lnSpc>
                <a:spcPct val="80000"/>
              </a:lnSpc>
              <a:defRPr sz="4400" b="1"/>
            </a:pPr>
            <a:endParaRPr dirty="0"/>
          </a:p>
          <a:p>
            <a:pPr>
              <a:lnSpc>
                <a:spcPct val="80000"/>
              </a:lnSpc>
              <a:defRPr sz="4400" b="1"/>
            </a:pPr>
            <a:endParaRPr dirty="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sz="4400" b="1"/>
            </a:pPr>
            <a:r>
              <a:rPr dirty="0" err="1"/>
              <a:t>Единоразовая</a:t>
            </a:r>
            <a:r>
              <a:rPr dirty="0"/>
              <a:t> </a:t>
            </a:r>
            <a:r>
              <a:rPr dirty="0" err="1"/>
              <a:t>выплата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врачебного</a:t>
            </a:r>
            <a:r>
              <a:rPr dirty="0"/>
              <a:t> </a:t>
            </a:r>
            <a:r>
              <a:rPr dirty="0" err="1"/>
              <a:t>медицинского</a:t>
            </a:r>
            <a:r>
              <a:rPr dirty="0"/>
              <a:t> </a:t>
            </a:r>
            <a:r>
              <a:rPr dirty="0" err="1"/>
              <a:t>персонала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lang="ru-RU" dirty="0" smtClean="0"/>
              <a:t>675000</a:t>
            </a:r>
            <a:r>
              <a:rPr dirty="0" smtClean="0"/>
              <a:t> </a:t>
            </a:r>
            <a:r>
              <a:rPr dirty="0" err="1"/>
              <a:t>рублей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среднего</a:t>
            </a:r>
            <a:r>
              <a:rPr dirty="0"/>
              <a:t> </a:t>
            </a:r>
            <a:r>
              <a:rPr dirty="0" err="1"/>
              <a:t>персонала</a:t>
            </a:r>
            <a:r>
              <a:rPr dirty="0"/>
              <a:t> </a:t>
            </a:r>
            <a:r>
              <a:rPr lang="ru-RU" smtClean="0"/>
              <a:t>– 337500 </a:t>
            </a:r>
            <a:r>
              <a:rPr smtClean="0"/>
              <a:t>рублей</a:t>
            </a:r>
            <a:endParaRPr dirty="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sz="4400" b="1"/>
            </a:pPr>
            <a:endParaRPr dirty="0"/>
          </a:p>
          <a:p>
            <a:pPr marL="0" indent="0">
              <a:lnSpc>
                <a:spcPct val="80000"/>
              </a:lnSpc>
              <a:buSzTx/>
              <a:buFont typeface="Wingdings 3"/>
              <a:buNone/>
              <a:defRPr sz="4400" b="1"/>
            </a:pPr>
            <a:r>
              <a:rPr dirty="0" err="1"/>
              <a:t>Компенсация</a:t>
            </a:r>
            <a:r>
              <a:rPr dirty="0"/>
              <a:t> </a:t>
            </a:r>
            <a:r>
              <a:rPr dirty="0" err="1"/>
              <a:t>расходов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оплату</a:t>
            </a:r>
            <a:r>
              <a:rPr dirty="0"/>
              <a:t> </a:t>
            </a:r>
            <a:r>
              <a:rPr dirty="0" err="1"/>
              <a:t>найма</a:t>
            </a:r>
            <a:r>
              <a:rPr dirty="0"/>
              <a:t> </a:t>
            </a:r>
            <a:r>
              <a:rPr dirty="0" err="1"/>
              <a:t>жилого</a:t>
            </a:r>
            <a:r>
              <a:rPr dirty="0"/>
              <a:t> </a:t>
            </a:r>
            <a:r>
              <a:rPr dirty="0" err="1"/>
              <a:t>помещения</a:t>
            </a:r>
            <a:r>
              <a:rPr dirty="0"/>
              <a:t> </a:t>
            </a:r>
            <a:r>
              <a:rPr dirty="0" err="1"/>
              <a:t>жилищного</a:t>
            </a:r>
            <a:r>
              <a:rPr dirty="0"/>
              <a:t> </a:t>
            </a:r>
            <a:r>
              <a:rPr dirty="0" err="1"/>
              <a:t>фонда</a:t>
            </a:r>
            <a:r>
              <a:rPr dirty="0"/>
              <a:t> </a:t>
            </a:r>
            <a:r>
              <a:rPr dirty="0" err="1"/>
              <a:t>коммерческого</a:t>
            </a:r>
            <a:r>
              <a:rPr dirty="0"/>
              <a:t> </a:t>
            </a:r>
            <a:r>
              <a:rPr dirty="0" err="1"/>
              <a:t>использования</a:t>
            </a:r>
            <a:r>
              <a:rPr dirty="0"/>
              <a:t>, </a:t>
            </a:r>
            <a:r>
              <a:rPr dirty="0" err="1"/>
              <a:t>расположенного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 Калининградской области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6 (</a:t>
            </a:r>
            <a:r>
              <a:rPr dirty="0" err="1"/>
              <a:t>шести</a:t>
            </a:r>
            <a:r>
              <a:rPr dirty="0"/>
              <a:t>) </a:t>
            </a:r>
            <a:r>
              <a:rPr dirty="0" err="1"/>
              <a:t>месяцев</a:t>
            </a:r>
            <a:r>
              <a:rPr dirty="0"/>
              <a:t> </a:t>
            </a:r>
            <a:r>
              <a:rPr dirty="0" err="1"/>
              <a:t>найма</a:t>
            </a:r>
            <a:r>
              <a:rPr dirty="0"/>
              <a:t> </a:t>
            </a:r>
            <a:r>
              <a:rPr dirty="0" err="1"/>
              <a:t>жилого</a:t>
            </a:r>
            <a:r>
              <a:rPr dirty="0"/>
              <a:t> </a:t>
            </a:r>
            <a:r>
              <a:rPr dirty="0" err="1"/>
              <a:t>помещения</a:t>
            </a:r>
            <a:r>
              <a:rPr dirty="0"/>
              <a:t>. </a:t>
            </a:r>
            <a:r>
              <a:rPr dirty="0" err="1"/>
              <a:t>Компенсация</a:t>
            </a:r>
            <a:r>
              <a:rPr dirty="0"/>
              <a:t> </a:t>
            </a:r>
            <a:r>
              <a:rPr dirty="0" err="1"/>
              <a:t>стоимости</a:t>
            </a:r>
            <a:r>
              <a:rPr dirty="0"/>
              <a:t> </a:t>
            </a:r>
            <a:r>
              <a:rPr dirty="0" err="1"/>
              <a:t>одного</a:t>
            </a:r>
            <a:r>
              <a:rPr dirty="0"/>
              <a:t> </a:t>
            </a:r>
            <a:r>
              <a:rPr dirty="0" err="1"/>
              <a:t>месяца</a:t>
            </a:r>
            <a:r>
              <a:rPr dirty="0"/>
              <a:t> </a:t>
            </a:r>
            <a:r>
              <a:rPr dirty="0" err="1"/>
              <a:t>найма</a:t>
            </a:r>
            <a:r>
              <a:rPr dirty="0"/>
              <a:t> </a:t>
            </a:r>
            <a:r>
              <a:rPr dirty="0" err="1"/>
              <a:t>жилого</a:t>
            </a:r>
            <a:r>
              <a:rPr dirty="0"/>
              <a:t> </a:t>
            </a:r>
            <a:r>
              <a:rPr dirty="0" err="1"/>
              <a:t>помещения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превышать</a:t>
            </a:r>
            <a:r>
              <a:rPr dirty="0"/>
              <a:t> 15 000 (</a:t>
            </a:r>
            <a:r>
              <a:rPr dirty="0" err="1"/>
              <a:t>пятнадцати</a:t>
            </a:r>
            <a:r>
              <a:rPr dirty="0"/>
              <a:t> </a:t>
            </a:r>
            <a:r>
              <a:rPr dirty="0" err="1"/>
              <a:t>тысяч</a:t>
            </a:r>
            <a:r>
              <a:rPr dirty="0"/>
              <a:t>) </a:t>
            </a:r>
            <a:r>
              <a:rPr dirty="0" err="1"/>
              <a:t>рублей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5627" y="12428962"/>
            <a:ext cx="7121736" cy="89313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Главный врач Родильного дома </a:t>
            </a:r>
            <a:br>
              <a:rPr lang="ru-RU" sz="2800" dirty="0" smtClean="0"/>
            </a:br>
            <a:r>
              <a:rPr lang="ru-RU" sz="2800" dirty="0" smtClean="0"/>
              <a:t>Соколова Т.Л.</a:t>
            </a:r>
            <a:endParaRPr lang="ru-RU" sz="2800" dirty="0"/>
          </a:p>
        </p:txBody>
      </p:sp>
      <p:sp>
        <p:nvSpPr>
          <p:cNvPr id="356" name="С актуальными вакансиями в Роддоме и в женских консультациях всегда можно ознакомиться на сайте роддомаhttps://rd4.infomed39.ru.…"/>
          <p:cNvSpPr txBox="1">
            <a:spLocks noGrp="1"/>
          </p:cNvSpPr>
          <p:nvPr>
            <p:ph type="body" sz="half" idx="1"/>
          </p:nvPr>
        </p:nvSpPr>
        <p:spPr>
          <a:xfrm>
            <a:off x="871871" y="2699616"/>
            <a:ext cx="12050605" cy="876122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 smtClean="0"/>
              <a:t>С </a:t>
            </a:r>
            <a:r>
              <a:rPr dirty="0" err="1" smtClean="0"/>
              <a:t>актуальными</a:t>
            </a:r>
            <a:r>
              <a:rPr dirty="0" smtClean="0"/>
              <a:t> </a:t>
            </a:r>
            <a:r>
              <a:rPr dirty="0" err="1" smtClean="0"/>
              <a:t>вакансиями</a:t>
            </a:r>
            <a:r>
              <a:rPr dirty="0" smtClean="0"/>
              <a:t> в </a:t>
            </a:r>
            <a:r>
              <a:rPr dirty="0" err="1" smtClean="0"/>
              <a:t>Роддоме</a:t>
            </a:r>
            <a:r>
              <a:rPr dirty="0" smtClean="0"/>
              <a:t> и в </a:t>
            </a:r>
            <a:r>
              <a:rPr dirty="0" err="1" smtClean="0"/>
              <a:t>женских</a:t>
            </a:r>
            <a:r>
              <a:rPr dirty="0" smtClean="0"/>
              <a:t> </a:t>
            </a:r>
            <a:r>
              <a:rPr dirty="0" err="1" smtClean="0"/>
              <a:t>консультациях</a:t>
            </a:r>
            <a:r>
              <a:rPr dirty="0" smtClean="0"/>
              <a:t> </a:t>
            </a:r>
            <a:r>
              <a:rPr dirty="0" err="1" smtClean="0"/>
              <a:t>всегда</a:t>
            </a:r>
            <a:r>
              <a:rPr dirty="0" smtClean="0"/>
              <a:t> </a:t>
            </a:r>
            <a:r>
              <a:rPr dirty="0" err="1" smtClean="0"/>
              <a:t>можно</a:t>
            </a:r>
            <a:r>
              <a:rPr dirty="0" smtClean="0"/>
              <a:t> </a:t>
            </a:r>
            <a:r>
              <a:rPr dirty="0" err="1" smtClean="0"/>
              <a:t>ознакомиться</a:t>
            </a:r>
            <a:r>
              <a:rPr dirty="0" smtClean="0"/>
              <a:t> </a:t>
            </a:r>
            <a:r>
              <a:rPr dirty="0" err="1" smtClean="0"/>
              <a:t>на</a:t>
            </a:r>
            <a:r>
              <a:rPr dirty="0" smtClean="0"/>
              <a:t> </a:t>
            </a:r>
            <a:r>
              <a:rPr dirty="0" err="1" smtClean="0"/>
              <a:t>сайте</a:t>
            </a:r>
            <a:r>
              <a:rPr dirty="0" smtClean="0"/>
              <a:t> </a:t>
            </a:r>
            <a:r>
              <a:rPr dirty="0" err="1" smtClean="0"/>
              <a:t>роддома</a:t>
            </a:r>
            <a:r>
              <a:rPr lang="ru-RU" dirty="0" smtClean="0"/>
              <a:t> </a:t>
            </a:r>
            <a:r>
              <a:rPr b="1" u="sng" dirty="0" smtClean="0"/>
              <a:t>https://rd4.infomed39.ru. </a:t>
            </a:r>
          </a:p>
          <a:p>
            <a:pPr marL="0" indent="0">
              <a:buSzTx/>
              <a:buNone/>
            </a:pPr>
            <a:r>
              <a:rPr dirty="0" err="1" smtClean="0"/>
              <a:t>Здесь</a:t>
            </a:r>
            <a:r>
              <a:rPr dirty="0" smtClean="0"/>
              <a:t> </a:t>
            </a:r>
            <a:r>
              <a:rPr dirty="0" err="1" smtClean="0"/>
              <a:t>же</a:t>
            </a:r>
            <a:r>
              <a:rPr dirty="0" smtClean="0"/>
              <a:t> </a:t>
            </a:r>
            <a:r>
              <a:rPr dirty="0" err="1" smtClean="0"/>
              <a:t>можно</a:t>
            </a:r>
            <a:r>
              <a:rPr dirty="0" smtClean="0"/>
              <a:t> </a:t>
            </a:r>
            <a:r>
              <a:rPr dirty="0" err="1" smtClean="0"/>
              <a:t>получить</a:t>
            </a:r>
            <a:r>
              <a:rPr dirty="0" smtClean="0"/>
              <a:t> </a:t>
            </a:r>
            <a:r>
              <a:rPr dirty="0" err="1" smtClean="0"/>
              <a:t>всю</a:t>
            </a:r>
            <a:r>
              <a:rPr dirty="0" smtClean="0"/>
              <a:t> </a:t>
            </a:r>
            <a:r>
              <a:rPr dirty="0" err="1" smtClean="0"/>
              <a:t>информацию</a:t>
            </a:r>
            <a:r>
              <a:rPr dirty="0" smtClean="0"/>
              <a:t> о </a:t>
            </a:r>
            <a:r>
              <a:rPr dirty="0" err="1" smtClean="0"/>
              <a:t>нашем</a:t>
            </a:r>
            <a:r>
              <a:rPr dirty="0" smtClean="0"/>
              <a:t> </a:t>
            </a:r>
            <a:r>
              <a:rPr err="1" smtClean="0"/>
              <a:t>роддоме</a:t>
            </a:r>
            <a:r>
              <a:rPr smtClean="0"/>
              <a:t>.</a:t>
            </a:r>
            <a:endParaRPr lang="ru-RU" dirty="0" smtClean="0"/>
          </a:p>
          <a:p>
            <a:pPr marL="0" indent="0">
              <a:buSzTx/>
              <a:buNone/>
            </a:pPr>
            <a:r>
              <a:rPr lang="ru-RU" dirty="0" smtClean="0"/>
              <a:t>В случае заинтересованности трудоустройства, просим направлять резюме на электронную почту роддома </a:t>
            </a:r>
            <a:r>
              <a:rPr lang="en-US" dirty="0" smtClean="0"/>
              <a:t>rd</a:t>
            </a:r>
            <a:r>
              <a:rPr lang="ru-RU" dirty="0" smtClean="0"/>
              <a:t>4@</a:t>
            </a:r>
            <a:r>
              <a:rPr lang="en-US" dirty="0" err="1" smtClean="0"/>
              <a:t>infomed</a:t>
            </a:r>
            <a:r>
              <a:rPr lang="ru-RU" dirty="0" smtClean="0"/>
              <a:t>39.</a:t>
            </a:r>
            <a:r>
              <a:rPr lang="en-US" dirty="0" err="1" smtClean="0"/>
              <a:t>ru</a:t>
            </a:r>
            <a:r>
              <a:rPr lang="ru-RU" dirty="0" smtClean="0"/>
              <a:t>, а также по всем вопросам можно обратиться в отдел кадров по телефону </a:t>
            </a:r>
            <a:r>
              <a:rPr lang="ru-RU" b="1" dirty="0" smtClean="0"/>
              <a:t>8-4012-93-52-85</a:t>
            </a:r>
            <a:r>
              <a:rPr lang="ru-RU" dirty="0" smtClean="0"/>
              <a:t> Татьяна Петровна, Мария Владимировна с 09.00 до 17.00.</a:t>
            </a:r>
          </a:p>
          <a:p>
            <a:pPr marL="0" indent="0">
              <a:buSzTx/>
              <a:buNone/>
            </a:pPr>
            <a:endParaRPr dirty="0"/>
          </a:p>
        </p:txBody>
      </p:sp>
      <p:pic>
        <p:nvPicPr>
          <p:cNvPr id="357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45627" y="1731500"/>
            <a:ext cx="7121736" cy="10697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15_zelenogradsk.jpeg" descr="15_zelenogradsk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-1184563"/>
            <a:ext cx="24383999" cy="1546167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Заголовок 2"/>
          <p:cNvSpPr txBox="1">
            <a:spLocks noGrp="1"/>
          </p:cNvSpPr>
          <p:nvPr>
            <p:ph type="title"/>
          </p:nvPr>
        </p:nvSpPr>
        <p:spPr>
          <a:xfrm>
            <a:off x="5468749" y="11284525"/>
            <a:ext cx="13795997" cy="151219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Калининград и Калининградская область – место с уникальной природой"/>
          <p:cNvSpPr txBox="1">
            <a:spLocks noGrp="1"/>
          </p:cNvSpPr>
          <p:nvPr>
            <p:ph type="title"/>
          </p:nvPr>
        </p:nvSpPr>
        <p:spPr>
          <a:xfrm>
            <a:off x="872834" y="487151"/>
            <a:ext cx="12739256" cy="2960753"/>
          </a:xfrm>
          <a:prstGeom prst="rect">
            <a:avLst/>
          </a:prstGeom>
        </p:spPr>
        <p:txBody>
          <a:bodyPr/>
          <a:lstStyle>
            <a:lvl1pPr defTabSz="355600">
              <a:spcBef>
                <a:spcPts val="200"/>
              </a:spcBef>
              <a:defRPr sz="6000" b="1">
                <a:solidFill>
                  <a:srgbClr val="FFFFFF"/>
                </a:solidFill>
              </a:defRPr>
            </a:lvl1pPr>
          </a:lstStyle>
          <a:p>
            <a:r>
              <a:t>Калининград и Калининградская область – место с уникальной природой</a:t>
            </a:r>
          </a:p>
        </p:txBody>
      </p:sp>
      <p:sp>
        <p:nvSpPr>
          <p:cNvPr id="293" name="Это и «Город-сад» в районе Амалиенау Калининграда, и бескрайние золотые пески Балтийского моря, и реликтовые леса Роминтенской пущи, и кристально чистые воды Виштынецского озера, имеющего ледниковое происхождение (оно даже старше Балтийского моря!), и, к"/>
          <p:cNvSpPr txBox="1">
            <a:spLocks noGrp="1"/>
          </p:cNvSpPr>
          <p:nvPr>
            <p:ph type="body" sz="half" idx="1"/>
          </p:nvPr>
        </p:nvSpPr>
        <p:spPr>
          <a:xfrm>
            <a:off x="872834" y="3937000"/>
            <a:ext cx="11382666" cy="8137236"/>
          </a:xfrm>
          <a:prstGeom prst="rect">
            <a:avLst/>
          </a:prstGeom>
        </p:spPr>
        <p:txBody>
          <a:bodyPr/>
          <a:lstStyle>
            <a:lvl1pPr marL="0" indent="0" defTabSz="355600">
              <a:spcBef>
                <a:spcPts val="0"/>
              </a:spcBef>
              <a:buSzTx/>
              <a:buFont typeface="Wingdings 3"/>
              <a:buNone/>
              <a:defRPr sz="4300"/>
            </a:lvl1pPr>
          </a:lstStyle>
          <a:p>
            <a:r>
              <a:t>Это и «Город-сад» в районе Амалиенау Калининграда, и бескрайние золотые пески Балтийского моря, и реликтовые леса Роминтенской пущи, и кристально чистые воды Виштынецского озера, имеющего ледниковое происхождение (оно даже старше Балтийского моря!), и, конечно, это жемчужина региона ― национальный парк «Куршская коса», внесенный в список природных объектов Всемирного наследия ЮНЕСКО.</a:t>
            </a:r>
          </a:p>
        </p:txBody>
      </p:sp>
      <p:pic>
        <p:nvPicPr>
          <p:cNvPr id="294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9605" y="976249"/>
            <a:ext cx="8883747" cy="5977443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295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69605" y="7442789"/>
            <a:ext cx="8883747" cy="607866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Рисунок 3" descr="Рисунок 3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rcRect l="5576" r="5575"/>
          <a:stretch>
            <a:fillRect/>
          </a:stretch>
        </p:blipFill>
        <p:spPr>
          <a:xfrm>
            <a:off x="12844130" y="186778"/>
            <a:ext cx="9510356" cy="7132767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98" name="Калининградская область – край замков и фортов"/>
          <p:cNvSpPr txBox="1">
            <a:spLocks noGrp="1"/>
          </p:cNvSpPr>
          <p:nvPr>
            <p:ph type="title"/>
          </p:nvPr>
        </p:nvSpPr>
        <p:spPr>
          <a:xfrm>
            <a:off x="744279" y="1259801"/>
            <a:ext cx="11511221" cy="2937962"/>
          </a:xfrm>
          <a:prstGeom prst="rect">
            <a:avLst/>
          </a:prstGeom>
        </p:spPr>
        <p:txBody>
          <a:bodyPr/>
          <a:lstStyle>
            <a:lvl1pPr defTabSz="355600">
              <a:spcBef>
                <a:spcPts val="200"/>
              </a:spcBef>
              <a:defRPr sz="6600" b="1">
                <a:solidFill>
                  <a:srgbClr val="FFFFFF"/>
                </a:solidFill>
              </a:defRPr>
            </a:lvl1pPr>
          </a:lstStyle>
          <a:p>
            <a:r>
              <a:t>Калининградская область – край замков и фортов</a:t>
            </a:r>
          </a:p>
        </p:txBody>
      </p:sp>
      <p:sp>
        <p:nvSpPr>
          <p:cNvPr id="299" name="Из 39 тевтонских замков, существовавших на территории Калининградской области, 23 можно увидеть и сегодня. Конечно, многие сохранились лишь в виде руин, однако 10 замков служат людям и по сей день и позволяют хоть на время окунуться в мир средневековья и"/>
          <p:cNvSpPr txBox="1">
            <a:spLocks noGrp="1"/>
          </p:cNvSpPr>
          <p:nvPr>
            <p:ph type="body" sz="quarter" idx="1"/>
          </p:nvPr>
        </p:nvSpPr>
        <p:spPr>
          <a:xfrm>
            <a:off x="744279" y="5264020"/>
            <a:ext cx="11511221" cy="5198896"/>
          </a:xfrm>
          <a:prstGeom prst="rect">
            <a:avLst/>
          </a:prstGeom>
        </p:spPr>
        <p:txBody>
          <a:bodyPr/>
          <a:lstStyle/>
          <a:p>
            <a:pPr marL="0" indent="0" defTabSz="355600">
              <a:spcBef>
                <a:spcPts val="0"/>
              </a:spcBef>
              <a:buSzTx/>
              <a:buFont typeface="Wingdings 3"/>
              <a:buNone/>
              <a:defRPr sz="4000"/>
            </a:pPr>
            <a:r>
              <a:t>Из 39 тевтонских замков, существовавших на территории Калининградской области, 23 можно увидеть и сегодня. Конечно, многие сохранились лишь в виде руин, однако 10 замков служат людям и по сей день и позволяют хоть на время окунуться в мир средневековья и прикоснуться к истории удивительного края.</a:t>
            </a:r>
          </a:p>
        </p:txBody>
      </p:sp>
      <p:pic>
        <p:nvPicPr>
          <p:cNvPr id="300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44129" y="7400259"/>
            <a:ext cx="9510357" cy="631574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Калининградская область - это лучшие закаты"/>
          <p:cNvSpPr txBox="1">
            <a:spLocks noGrp="1"/>
          </p:cNvSpPr>
          <p:nvPr>
            <p:ph type="title"/>
          </p:nvPr>
        </p:nvSpPr>
        <p:spPr>
          <a:xfrm>
            <a:off x="2957440" y="6326080"/>
            <a:ext cx="19900968" cy="1169891"/>
          </a:xfrm>
          <a:prstGeom prst="rect">
            <a:avLst/>
          </a:prstGeom>
        </p:spPr>
        <p:txBody>
          <a:bodyPr/>
          <a:lstStyle>
            <a:lvl1pPr defTabSz="355600">
              <a:spcBef>
                <a:spcPts val="200"/>
              </a:spcBef>
              <a:defRPr sz="6000" b="1">
                <a:solidFill>
                  <a:srgbClr val="FFFFFF"/>
                </a:solidFill>
              </a:defRPr>
            </a:lvl1pPr>
          </a:lstStyle>
          <a:p>
            <a:r>
              <a:t>Калининградская область - это лучшие закаты!</a:t>
            </a:r>
          </a:p>
        </p:txBody>
      </p:sp>
      <p:pic>
        <p:nvPicPr>
          <p:cNvPr id="308" name="svetlogorsk-v-maye.jpeg" descr="svetlogorsk-v-may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07923" y="257722"/>
            <a:ext cx="9358620" cy="623907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09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718" y="257722"/>
            <a:ext cx="9358619" cy="623907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10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9718" y="7338596"/>
            <a:ext cx="9358619" cy="618266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11" name="Рисунок 5" descr="Рисунок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07923" y="7387911"/>
            <a:ext cx="9358620" cy="616949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Текст 3"/>
          <p:cNvSpPr txBox="1">
            <a:spLocks noGrp="1"/>
          </p:cNvSpPr>
          <p:nvPr>
            <p:ph type="body" sz="half" idx="1"/>
          </p:nvPr>
        </p:nvSpPr>
        <p:spPr>
          <a:xfrm>
            <a:off x="811616" y="5854551"/>
            <a:ext cx="23196700" cy="2885413"/>
          </a:xfrm>
          <a:prstGeom prst="rect">
            <a:avLst/>
          </a:prstGeom>
        </p:spPr>
        <p:txBody>
          <a:bodyPr/>
          <a:lstStyle>
            <a:lvl1pPr marL="0" indent="0" algn="ctr" defTabSz="877823">
              <a:lnSpc>
                <a:spcPct val="90000"/>
              </a:lnSpc>
              <a:spcBef>
                <a:spcPts val="4400"/>
              </a:spcBef>
              <a:buSzTx/>
              <a:buFont typeface="Wingdings 3"/>
              <a:buNone/>
              <a:defRPr sz="4416"/>
            </a:lvl1pPr>
          </a:lstStyle>
          <a:p>
            <a:r>
              <a:t>Родильный дом №4 г. Калининграда  находится в исторической части города. Ранее здание, в котором находится родильный дом, было жилым, а в марте 2007 года Постановлением Правительства Калининградской области дом получил статус объекта культурного наследия местного (муниципального) значения.</a:t>
            </a:r>
          </a:p>
        </p:txBody>
      </p:sp>
      <p:pic>
        <p:nvPicPr>
          <p:cNvPr id="314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616" y="8739962"/>
            <a:ext cx="6096001" cy="457200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15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0930" y="217122"/>
            <a:ext cx="10042140" cy="5656549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16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03058" y="8739962"/>
            <a:ext cx="7081291" cy="457200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317" name="Рисунок 10" descr="Рисунок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79787" y="8739962"/>
            <a:ext cx="6669578" cy="457200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Рисунок 4" descr="Рисунок 4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/>
          </a:blip>
          <a:srcRect l="2153" t="4600" b="2682"/>
          <a:stretch>
            <a:fillRect/>
          </a:stretch>
        </p:blipFill>
        <p:spPr>
          <a:xfrm rot="5400000">
            <a:off x="10381263" y="4845761"/>
            <a:ext cx="10220749" cy="6613453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320" name="Текст 3"/>
          <p:cNvSpPr txBox="1">
            <a:spLocks noGrp="1"/>
          </p:cNvSpPr>
          <p:nvPr>
            <p:ph type="body" sz="quarter" idx="1"/>
          </p:nvPr>
        </p:nvSpPr>
        <p:spPr>
          <a:xfrm>
            <a:off x="1301213" y="870171"/>
            <a:ext cx="21226278" cy="2649924"/>
          </a:xfrm>
          <a:prstGeom prst="rect">
            <a:avLst/>
          </a:prstGeom>
        </p:spPr>
        <p:txBody>
          <a:bodyPr/>
          <a:lstStyle>
            <a:lvl1pPr marL="0" indent="0" defTabSz="877823">
              <a:lnSpc>
                <a:spcPct val="80000"/>
              </a:lnSpc>
              <a:spcBef>
                <a:spcPts val="4400"/>
              </a:spcBef>
              <a:buSzTx/>
              <a:buFont typeface="Wingdings 3"/>
              <a:buNone/>
              <a:defRPr sz="4896" b="1"/>
            </a:lvl1pPr>
          </a:lstStyle>
          <a:p>
            <a:r>
              <a:t>Всемирной организацией здравоохранения в 2008 году Роддому № 4 присвоено звание «Больница, доброжелательная к ребенку». В 2015 году присвоено звание «Лучшие родильные дома РФ».</a:t>
            </a:r>
          </a:p>
        </p:txBody>
      </p:sp>
      <p:pic>
        <p:nvPicPr>
          <p:cNvPr id="321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l="15864" t="6876" r="9483" b="5444"/>
          <a:stretch>
            <a:fillRect/>
          </a:stretch>
        </p:blipFill>
        <p:spPr>
          <a:xfrm>
            <a:off x="3553693" y="4562466"/>
            <a:ext cx="6192981" cy="872823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Рисунок 4" descr="Рисунок 4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491402" y="170119"/>
            <a:ext cx="7879795" cy="5909846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337" name="Текст 3"/>
          <p:cNvSpPr txBox="1">
            <a:spLocks noGrp="1"/>
          </p:cNvSpPr>
          <p:nvPr>
            <p:ph type="body" idx="1"/>
          </p:nvPr>
        </p:nvSpPr>
        <p:spPr>
          <a:xfrm>
            <a:off x="547575" y="170118"/>
            <a:ext cx="11212033" cy="12992989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 marL="0" indent="0">
              <a:buSzTx/>
              <a:buFont typeface="Wingdings 3"/>
              <a:buNone/>
            </a:pPr>
            <a:r>
              <a:t>В 2016г ГБУЗ КО «Родильный дом №4» стал участником пилотного проекта «Бережливая поликлиника». </a:t>
            </a:r>
          </a:p>
          <a:p>
            <a:endParaRPr/>
          </a:p>
          <a:p>
            <a:endParaRPr/>
          </a:p>
          <a:p>
            <a:pPr marL="0" indent="0">
              <a:buSzTx/>
              <a:buFont typeface="Wingdings 3"/>
              <a:buNone/>
            </a:pPr>
            <a:r>
              <a:t>26.10.2022г ГБУЗ КО «Родильный дом №4» награжден грамотой за победу в конкурсе проектной деятельности применения бережливых технологий в здравоохранении.</a:t>
            </a:r>
          </a:p>
        </p:txBody>
      </p:sp>
      <p:pic>
        <p:nvPicPr>
          <p:cNvPr id="338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b="12023"/>
          <a:stretch>
            <a:fillRect/>
          </a:stretch>
        </p:blipFill>
        <p:spPr>
          <a:xfrm>
            <a:off x="14508162" y="6271938"/>
            <a:ext cx="6188149" cy="7258753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Рисунок 7" descr="Рисунок 7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/>
          </a:blip>
          <a:srcRect t="60" b="59"/>
          <a:stretch>
            <a:fillRect/>
          </a:stretch>
        </p:blipFill>
        <p:spPr>
          <a:xfrm>
            <a:off x="176085" y="2860538"/>
            <a:ext cx="7509775" cy="5632332"/>
          </a:xfrm>
          <a:prstGeom prst="rect">
            <a:avLst/>
          </a:prstGeom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324" name="Заголовок 2"/>
          <p:cNvSpPr txBox="1">
            <a:spLocks noGrp="1"/>
          </p:cNvSpPr>
          <p:nvPr>
            <p:ph type="title"/>
          </p:nvPr>
        </p:nvSpPr>
        <p:spPr>
          <a:xfrm>
            <a:off x="563205" y="0"/>
            <a:ext cx="22503574" cy="317699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 sz="6100" b="1"/>
            </a:pPr>
            <a:r>
              <a:rPr dirty="0" err="1"/>
              <a:t>Роддом</a:t>
            </a:r>
            <a:r>
              <a:rPr dirty="0"/>
              <a:t> № 4, с </a:t>
            </a:r>
            <a:r>
              <a:rPr dirty="0" err="1"/>
              <a:t>общей</a:t>
            </a:r>
            <a:r>
              <a:rPr dirty="0"/>
              <a:t> </a:t>
            </a:r>
            <a:r>
              <a:rPr err="1"/>
              <a:t>численностью</a:t>
            </a:r>
            <a:r>
              <a:rPr/>
              <a:t> </a:t>
            </a:r>
            <a:r>
              <a:rPr smtClean="0"/>
              <a:t>2</a:t>
            </a:r>
            <a:r>
              <a:rPr lang="ru-RU" dirty="0" smtClean="0"/>
              <a:t>41</a:t>
            </a:r>
            <a:r>
              <a:rPr smtClean="0"/>
              <a:t> </a:t>
            </a:r>
            <a:r>
              <a:rPr dirty="0" err="1"/>
              <a:t>сотрудников</a:t>
            </a:r>
            <a:r>
              <a:rPr dirty="0"/>
              <a:t>, </a:t>
            </a:r>
            <a:r>
              <a:rPr dirty="0" err="1"/>
              <a:t>имеет</a:t>
            </a:r>
            <a:r>
              <a:rPr dirty="0"/>
              <a:t> в </a:t>
            </a:r>
            <a:r>
              <a:rPr dirty="0" err="1" smtClean="0"/>
              <a:t>структуре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3 женские консультации, дневной стационар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897" y="2860537"/>
            <a:ext cx="7637178" cy="5727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359E02-4F2B-4DEC-8409-D10BCBC2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860" y="6922176"/>
            <a:ext cx="8641036" cy="648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9484" y="735315"/>
            <a:ext cx="16696589" cy="3900480"/>
          </a:xfrm>
        </p:spPr>
        <p:txBody>
          <a:bodyPr>
            <a:noAutofit/>
          </a:bodyPr>
          <a:lstStyle/>
          <a:p>
            <a:pPr algn="ctr" defTabSz="786384">
              <a:spcBef>
                <a:spcPts val="3900"/>
              </a:spcBef>
              <a:defRPr sz="3096"/>
            </a:pPr>
            <a:r>
              <a:rPr lang="ru-RU" sz="6000" b="1" dirty="0"/>
              <a:t>акушерский </a:t>
            </a:r>
            <a:r>
              <a:rPr lang="ru-RU" sz="6000" b="1" dirty="0" smtClean="0"/>
              <a:t>стационар, </a:t>
            </a:r>
            <a:br>
              <a:rPr lang="ru-RU" sz="6000" b="1" dirty="0" smtClean="0"/>
            </a:br>
            <a:r>
              <a:rPr lang="ru-RU" sz="6000" b="1" dirty="0" smtClean="0"/>
              <a:t>акушерское </a:t>
            </a:r>
            <a:r>
              <a:rPr lang="ru-RU" sz="6000" b="1" dirty="0"/>
              <a:t>физиологическое </a:t>
            </a:r>
            <a:r>
              <a:rPr lang="ru-RU" sz="6000" b="1" dirty="0" smtClean="0"/>
              <a:t>отделение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07" y="4268713"/>
            <a:ext cx="3806455" cy="8444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90" y="4220625"/>
            <a:ext cx="6405230" cy="8540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922" y="4220625"/>
            <a:ext cx="4784990" cy="84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4878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Ион">
  <a:themeElements>
    <a:clrScheme name="Ион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0000FF"/>
      </a:hlink>
      <a:folHlink>
        <a:srgbClr val="FF00FF"/>
      </a:folHlink>
    </a:clrScheme>
    <a:fontScheme name="Ион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Ион">
  <a:themeElements>
    <a:clrScheme name="Ион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0000FF"/>
      </a:hlink>
      <a:folHlink>
        <a:srgbClr val="FF00FF"/>
      </a:folHlink>
    </a:clrScheme>
    <a:fontScheme name="Ион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567</Words>
  <Application>Microsoft Office PowerPoint</Application>
  <PresentationFormat>Произвольный</PresentationFormat>
  <Paragraphs>37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Helvetica Neue</vt:lpstr>
      <vt:lpstr>Wingdings 3</vt:lpstr>
      <vt:lpstr>Ион</vt:lpstr>
      <vt:lpstr>КАЛИНИНГРАД</vt:lpstr>
      <vt:lpstr>Калининград и Калининградская область – место с уникальной природой</vt:lpstr>
      <vt:lpstr>Калининградская область – край замков и фортов</vt:lpstr>
      <vt:lpstr>Калининградская область - это лучшие закаты!</vt:lpstr>
      <vt:lpstr>Презентация PowerPoint</vt:lpstr>
      <vt:lpstr>Презентация PowerPoint</vt:lpstr>
      <vt:lpstr>Презентация PowerPoint</vt:lpstr>
      <vt:lpstr>Роддом № 4, с общей численностью 241 сотрудников, имеет в структуре  3 женские консультации, дневной стационар </vt:lpstr>
      <vt:lpstr>акушерский стационар,  акушерское физиологическое отделение </vt:lpstr>
      <vt:lpstr>отделение неонатологического профиля,  отделение анестезиологии-реаниматологии,  клинико-диагностическую лабораторию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настоящее время мы можем предложить трудоустройство следующим специалистам:  </vt:lpstr>
      <vt:lpstr>Презентация PowerPoint</vt:lpstr>
      <vt:lpstr>Главный врач Родильного дома  Соколова Т.Л.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КАЛИНИНГРАД</dc:title>
  <dc:creator>Дружинина</dc:creator>
  <cp:lastModifiedBy>Мария</cp:lastModifiedBy>
  <cp:revision>7</cp:revision>
  <dcterms:modified xsi:type="dcterms:W3CDTF">2024-04-10T12:51:46Z</dcterms:modified>
</cp:coreProperties>
</file>