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2"/>
    <p:sldId id="258" r:id="rId3"/>
    <p:sldId id="259" r:id="rId4"/>
    <p:sldId id="260" r:id="rId5"/>
    <p:sldId id="261" r:id="rId6"/>
    <p:sldId id="270" r:id="rId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1" u="none" strike="noStrike" cap="none" spc="0" normalizeH="0" baseline="0">
        <a:ln>
          <a:noFill/>
        </a:ln>
        <a:solidFill>
          <a:srgbClr val="073E86"/>
        </a:solidFill>
        <a:effectLst>
          <a:outerShdw blurRad="25400" dist="12700" dir="5400000" rotWithShape="0">
            <a:srgbClr val="FFFFFF"/>
          </a:outerShdw>
        </a:effectLst>
        <a:uFillTx/>
        <a:latin typeface="Hoefler Text"/>
        <a:ea typeface="Hoefler Text"/>
        <a:cs typeface="Hoefler Text"/>
        <a:sym typeface="Hoefler Text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Юлия Багирова" initials="Ю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>
          <a:latin typeface="Hoefler Text"/>
          <a:ea typeface="Hoefler Text"/>
          <a:cs typeface="Hoefler Text"/>
        </a:font>
        <a:srgbClr val="073E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D1E0EB"/>
          </a:solidFill>
        </a:fill>
      </a:tcStyle>
    </a:wholeTbl>
    <a:band2H>
      <a:tcTxStyle/>
      <a:tcStyle>
        <a:tcBdr/>
        <a:fill>
          <a:solidFill>
            <a:srgbClr val="EAF0F5"/>
          </a:solidFill>
        </a:fill>
      </a:tcStyle>
    </a:band2H>
    <a:firstCo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Hoefler Text"/>
          <a:ea typeface="Hoefler Text"/>
          <a:cs typeface="Hoefler Text"/>
        </a:font>
        <a:srgbClr val="073E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F3E8D2"/>
          </a:solidFill>
        </a:fill>
      </a:tcStyle>
    </a:wholeTbl>
    <a:band2H>
      <a:tcTxStyle/>
      <a:tcStyle>
        <a:tcBdr/>
        <a:fill>
          <a:solidFill>
            <a:srgbClr val="F9F4EA"/>
          </a:solidFill>
        </a:fill>
      </a:tcStyle>
    </a:band2H>
    <a:firstCo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Hoefler Text"/>
          <a:ea typeface="Hoefler Text"/>
          <a:cs typeface="Hoefler Text"/>
        </a:font>
        <a:srgbClr val="073E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D9D3DE"/>
          </a:solidFill>
        </a:fill>
      </a:tcStyle>
    </a:wholeTbl>
    <a:band2H>
      <a:tcTxStyle/>
      <a:tcStyle>
        <a:tcBdr/>
        <a:fill>
          <a:solidFill>
            <a:srgbClr val="EDEAEF"/>
          </a:solidFill>
        </a:fill>
      </a:tcStyle>
    </a:band2H>
    <a:firstCo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Hoefler Text"/>
          <a:ea typeface="Hoefler Text"/>
          <a:cs typeface="Hoefler Text"/>
        </a:font>
        <a:srgbClr val="073E8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D"/>
          </a:solidFill>
        </a:fill>
      </a:tcStyle>
    </a:wholeTbl>
    <a:band2H>
      <a:tcTxStyle/>
      <a:tcStyle>
        <a:tcBdr/>
        <a:fill>
          <a:solidFill>
            <a:srgbClr val="86837F"/>
          </a:solidFill>
        </a:fill>
      </a:tcStyle>
    </a:band2H>
    <a:firstCo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oefler Text"/>
          <a:ea typeface="Hoefler Text"/>
          <a:cs typeface="Hoefler Text"/>
        </a:font>
        <a:srgbClr val="073E8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73E86"/>
              </a:solidFill>
              <a:prstDash val="solid"/>
              <a:round/>
            </a:ln>
          </a:top>
          <a:bottom>
            <a:ln w="25400" cap="flat">
              <a:solidFill>
                <a:srgbClr val="073E8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6837F"/>
          </a:solidFill>
        </a:fill>
      </a:tcStyle>
    </a:lastRow>
    <a:fir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3E86"/>
              </a:solidFill>
              <a:prstDash val="solid"/>
              <a:round/>
            </a:ln>
          </a:top>
          <a:bottom>
            <a:ln w="25400" cap="flat">
              <a:solidFill>
                <a:srgbClr val="073E8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Hoefler Text"/>
          <a:ea typeface="Hoefler Text"/>
          <a:cs typeface="Hoefler Text"/>
        </a:font>
        <a:srgbClr val="073E86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CACDD8"/>
          </a:solidFill>
        </a:fill>
      </a:tcStyle>
    </a:wholeTbl>
    <a:band2H>
      <a:tcTxStyle/>
      <a:tcStyle>
        <a:tcBdr/>
        <a:fill>
          <a:solidFill>
            <a:srgbClr val="E6E8ED"/>
          </a:solidFill>
        </a:fill>
      </a:tcStyle>
    </a:band2H>
    <a:firstCo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073E86"/>
          </a:solidFill>
        </a:fill>
      </a:tcStyle>
    </a:firstCol>
    <a:la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381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073E86"/>
          </a:solidFill>
        </a:fill>
      </a:tcStyle>
    </a:lastRow>
    <a:fir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381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073E86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86837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solidFill>
            <a:srgbClr val="86837F">
              <a:alpha val="20000"/>
            </a:srgbClr>
          </a:solidFill>
        </a:fill>
      </a:tcStyle>
    </a:firstCol>
    <a:la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50800" cap="flat">
              <a:solidFill>
                <a:srgbClr val="86837F"/>
              </a:solidFill>
              <a:prstDash val="solid"/>
              <a:round/>
            </a:ln>
          </a:top>
          <a:bottom>
            <a:ln w="127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oefler Text"/>
          <a:ea typeface="Hoefler Text"/>
          <a:cs typeface="Hoefler Text"/>
        </a:font>
        <a:srgbClr val="86837F"/>
      </a:tcTxStyle>
      <a:tcStyle>
        <a:tcBdr>
          <a:left>
            <a:ln w="12700" cap="flat">
              <a:solidFill>
                <a:srgbClr val="86837F"/>
              </a:solidFill>
              <a:prstDash val="solid"/>
              <a:round/>
            </a:ln>
          </a:left>
          <a:right>
            <a:ln w="12700" cap="flat">
              <a:solidFill>
                <a:srgbClr val="86837F"/>
              </a:solidFill>
              <a:prstDash val="solid"/>
              <a:round/>
            </a:ln>
          </a:right>
          <a:top>
            <a:ln w="12700" cap="flat">
              <a:solidFill>
                <a:srgbClr val="86837F"/>
              </a:solidFill>
              <a:prstDash val="solid"/>
              <a:round/>
            </a:ln>
          </a:top>
          <a:bottom>
            <a:ln w="25400" cap="flat">
              <a:solidFill>
                <a:srgbClr val="86837F"/>
              </a:solidFill>
              <a:prstDash val="solid"/>
              <a:round/>
            </a:ln>
          </a:bottom>
          <a:insideH>
            <a:ln w="12700" cap="flat">
              <a:solidFill>
                <a:srgbClr val="86837F"/>
              </a:solidFill>
              <a:prstDash val="solid"/>
              <a:round/>
            </a:ln>
          </a:insideH>
          <a:insideV>
            <a:ln w="12700" cap="flat">
              <a:solidFill>
                <a:srgbClr val="86837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-504" y="-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Изображение"/>
          <p:cNvSpPr>
            <a:spLocks noGrp="1"/>
          </p:cNvSpPr>
          <p:nvPr>
            <p:ph type="pic" sz="half" idx="21"/>
          </p:nvPr>
        </p:nvSpPr>
        <p:spPr>
          <a:xfrm>
            <a:off x="2362200" y="927100"/>
            <a:ext cx="8288422" cy="58378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41500" y="6985000"/>
            <a:ext cx="9321800" cy="1231900"/>
          </a:xfrm>
          <a:prstGeom prst="rect">
            <a:avLst/>
          </a:prstGeom>
        </p:spPr>
        <p:txBody>
          <a:bodyPr/>
          <a:lstStyle>
            <a:lvl1pPr>
              <a:defRPr sz="7600">
                <a:solidFill>
                  <a:srgbClr val="F4D799"/>
                </a:solidFill>
                <a:effectLst>
                  <a:outerShdw blurRad="25400" dist="25400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41500" y="8204200"/>
            <a:ext cx="9321800" cy="64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C8AF7B"/>
                </a:solidFill>
                <a:effectLst>
                  <a:outerShdw blurRad="25400" dist="12700" dir="16200000" rotWithShape="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F4E1B9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3771900"/>
            <a:ext cx="10464800" cy="22098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Изображение"/>
          <p:cNvSpPr>
            <a:spLocks noGrp="1"/>
          </p:cNvSpPr>
          <p:nvPr>
            <p:ph type="pic" idx="21"/>
          </p:nvPr>
        </p:nvSpPr>
        <p:spPr>
          <a:xfrm>
            <a:off x="5808343" y="1714500"/>
            <a:ext cx="9491596" cy="66852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74700" y="2717800"/>
            <a:ext cx="6045200" cy="2438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74700" y="5168900"/>
            <a:ext cx="6045200" cy="2755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749300"/>
            <a:ext cx="10464800" cy="1651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270000" y="749300"/>
            <a:ext cx="10464800" cy="1651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70000" y="2984500"/>
            <a:ext cx="10464800" cy="5715000"/>
          </a:xfrm>
          <a:prstGeom prst="rect">
            <a:avLst/>
          </a:prstGeom>
        </p:spPr>
        <p:txBody>
          <a:bodyPr/>
          <a:lstStyle>
            <a:lvl1pPr marL="419100" indent="-419100">
              <a:spcBef>
                <a:spcPts val="2800"/>
              </a:spcBef>
              <a:buBlip>
                <a:blip r:embed="rId3"/>
              </a:buBlip>
              <a:defRPr sz="3600"/>
            </a:lvl1pPr>
            <a:lvl2pPr marL="838200" indent="-419100">
              <a:spcBef>
                <a:spcPts val="2800"/>
              </a:spcBef>
              <a:buBlip>
                <a:blip r:embed="rId3"/>
              </a:buBlip>
              <a:defRPr sz="3600"/>
            </a:lvl2pPr>
            <a:lvl3pPr marL="1257300" indent="-419100">
              <a:spcBef>
                <a:spcPts val="2800"/>
              </a:spcBef>
              <a:buBlip>
                <a:blip r:embed="rId3"/>
              </a:buBlip>
              <a:defRPr sz="3600"/>
            </a:lvl3pPr>
            <a:lvl4pPr marL="1676400" indent="-419100">
              <a:spcBef>
                <a:spcPts val="2800"/>
              </a:spcBef>
              <a:buBlip>
                <a:blip r:embed="rId3"/>
              </a:buBlip>
              <a:defRPr sz="3600"/>
            </a:lvl4pPr>
            <a:lvl5pPr marL="2095500" indent="-419100">
              <a:spcBef>
                <a:spcPts val="2800"/>
              </a:spcBef>
              <a:buBlip>
                <a:blip r:embed="rId3"/>
              </a:buBlip>
              <a:defRPr sz="3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270000" y="825500"/>
            <a:ext cx="10464800" cy="810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9"/>
              </a:buBlip>
            </a:lvl1pPr>
            <a:lvl2pPr>
              <a:buBlip>
                <a:blip r:embed="rId9"/>
              </a:buBlip>
            </a:lvl2pPr>
            <a:lvl3pPr>
              <a:buBlip>
                <a:blip r:embed="rId9"/>
              </a:buBlip>
            </a:lvl3pPr>
            <a:lvl4pPr>
              <a:buBlip>
                <a:blip r:embed="rId9"/>
              </a:buBlip>
            </a:lvl4pPr>
            <a:lvl5pPr>
              <a:buBlip>
                <a:blip r:embed="rId9"/>
              </a:buBlip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6324600" y="9359899"/>
            <a:ext cx="368301" cy="4318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000" b="1" i="0">
                <a:solidFill>
                  <a:srgbClr val="F3F1DF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60" r:id="rId6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BCB08F"/>
          </a:solidFill>
          <a:effectLst>
            <a:outerShdw blurRad="12700" dist="12700" dir="16200000" rotWithShape="0">
              <a:srgbClr val="000000">
                <a:alpha val="50000"/>
              </a:srgbClr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9pPr>
    </p:titleStyle>
    <p:bodyStyle>
      <a:lvl1pPr marL="4826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1pPr>
      <a:lvl2pPr marL="9652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2pPr>
      <a:lvl3pPr marL="14478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3pPr>
      <a:lvl4pPr marL="19304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4pPr>
      <a:lvl5pPr marL="24130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5pPr>
      <a:lvl6pPr marL="28956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6pPr>
      <a:lvl7pPr marL="33782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7pPr>
      <a:lvl8pPr marL="38608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8pPr>
      <a:lvl9pPr marL="4343400" marR="0" indent="-482600" algn="l" defTabSz="584200" rtl="0" latinLnBrk="0">
        <a:lnSpc>
          <a:spcPct val="120000"/>
        </a:lnSpc>
        <a:spcBef>
          <a:spcPts val="3200"/>
        </a:spcBef>
        <a:spcAft>
          <a:spcPts val="0"/>
        </a:spcAft>
        <a:buClrTx/>
        <a:buSzPct val="50000"/>
        <a:buFontTx/>
        <a:buBlip>
          <a:blip r:embed="rId9"/>
        </a:buBlip>
        <a:tabLst/>
        <a:defRPr sz="4200" b="0" i="1" u="none" strike="noStrike" cap="none" spc="0" baseline="0">
          <a:solidFill>
            <a:srgbClr val="86837F">
              <a:alpha val="80000"/>
            </a:srgbClr>
          </a:solidFill>
          <a:effectLst>
            <a:outerShdw blurRad="25400" dist="12700" dir="5400000" rotWithShape="0">
              <a:srgbClr val="FFFFFF"/>
            </a:outerShdw>
          </a:effectLst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effectLst>
            <a:outerShdw blurRad="25400" dist="12700" dir="16200000" rotWithShape="0">
              <a:srgbClr val="000000">
                <a:alpha val="80000"/>
              </a:srgbClr>
            </a:outerShdw>
          </a:effectLst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79545B75-6E9A-4265-B381-3ED841B953BA-L0-001.jpeg" descr="79545B75-6E9A-4265-B381-3ED841B953BA-L0-00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222500" y="787400"/>
            <a:ext cx="8559800" cy="5854700"/>
          </a:xfrm>
          <a:prstGeom prst="rect">
            <a:avLst/>
          </a:prstGeom>
        </p:spPr>
      </p:pic>
      <p:sp>
        <p:nvSpPr>
          <p:cNvPr id="124" name="Совместное фото с Президентом ассоциации Саркисовой Валентиной Антоновной и Главной медицинской сестрой Каменск-Шахтинской больницы Корниловой Любовью Николаевной"/>
          <p:cNvSpPr txBox="1">
            <a:spLocks noGrp="1"/>
          </p:cNvSpPr>
          <p:nvPr>
            <p:ph type="title"/>
          </p:nvPr>
        </p:nvSpPr>
        <p:spPr>
          <a:xfrm>
            <a:off x="917469" y="7089037"/>
            <a:ext cx="11169861" cy="17385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57047">
              <a:defRPr sz="3300">
                <a:effectLst>
                  <a:outerShdw blurRad="12700" dist="11176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01.06.2024г </a:t>
            </a:r>
            <a:r>
              <a:rPr lang="ru-RU" dirty="0"/>
              <a:t>был открыт новый инновационный хирургический корпус ГБУ РО «ОДКБ» </a:t>
            </a:r>
            <a:br>
              <a:rPr lang="ru-RU" dirty="0"/>
            </a:br>
            <a:r>
              <a:rPr lang="ru-RU" dirty="0"/>
              <a:t>в связи с чем увеличилась потребность </a:t>
            </a:r>
            <a:br>
              <a:rPr lang="ru-RU" dirty="0"/>
            </a:br>
            <a:r>
              <a:rPr lang="ru-RU" dirty="0"/>
              <a:t>в квалифицированных кадрах  </a:t>
            </a: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8A1F3DF-546A-0CB2-1B83-05A1E7A07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557" y="925972"/>
            <a:ext cx="8239685" cy="55510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Заголовок"/>
          <p:cNvSpPr txBox="1">
            <a:spLocks noGrp="1"/>
          </p:cNvSpPr>
          <p:nvPr>
            <p:ph type="title"/>
          </p:nvPr>
        </p:nvSpPr>
        <p:spPr>
          <a:xfrm>
            <a:off x="1370209" y="801667"/>
            <a:ext cx="10464800" cy="2086104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Что получат студенты?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339372-AB8D-D0F0-6F57-82F2B38F9B46}"/>
              </a:ext>
            </a:extLst>
          </p:cNvPr>
          <p:cNvSpPr txBox="1"/>
          <p:nvPr/>
        </p:nvSpPr>
        <p:spPr>
          <a:xfrm>
            <a:off x="444674" y="2887770"/>
            <a:ext cx="650100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altLang="ru-RU" dirty="0">
                <a:solidFill>
                  <a:schemeClr val="tx1"/>
                </a:solidFill>
              </a:rPr>
              <a:t>Неоценимый опыт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8683CE-F0B3-687A-CD8A-B13948D4ACCF}"/>
              </a:ext>
            </a:extLst>
          </p:cNvPr>
          <p:cNvSpPr txBox="1"/>
          <p:nvPr/>
        </p:nvSpPr>
        <p:spPr>
          <a:xfrm>
            <a:off x="754693" y="3721541"/>
            <a:ext cx="5880970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eaLnBrk="1" hangingPunct="1"/>
            <a:r>
              <a:rPr lang="ru-RU" altLang="ru-RU" sz="3200" dirty="0"/>
              <a:t>опыт работы на высокотехнологичном  иностранном оборудование, позволяет исключить количество ошибок, наше учреждение оснащено новейшим  оборудование, которого нет ни в одном учреждении нашего региона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FE928DA-657C-4B06-28A8-73BE6A329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680" y="2701450"/>
            <a:ext cx="4412914" cy="5824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A27BD1BA-8455-4C1D-B92B-D43AEAD6E49A-L0-001.jpeg" descr="A27BD1BA-8455-4C1D-B92B-D43AEAD6E49A-L0-00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6829425" y="1473200"/>
            <a:ext cx="5216525" cy="6794500"/>
          </a:xfrm>
          <a:prstGeom prst="rect">
            <a:avLst/>
          </a:prstGeom>
        </p:spPr>
      </p:pic>
      <p:sp>
        <p:nvSpPr>
          <p:cNvPr id="129" name="Заголовок"/>
          <p:cNvSpPr txBox="1">
            <a:spLocks noGrp="1"/>
          </p:cNvSpPr>
          <p:nvPr>
            <p:ph type="title"/>
          </p:nvPr>
        </p:nvSpPr>
        <p:spPr>
          <a:xfrm>
            <a:off x="853205" y="1707258"/>
            <a:ext cx="5861050" cy="170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altLang="ru-RU" sz="3600" dirty="0">
                <a:solidFill>
                  <a:schemeClr val="tx1"/>
                </a:solidFill>
              </a:rPr>
              <a:t>Опыт работы с пациентами имеющими разные диагнозы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130" name="Основной текст"/>
          <p:cNvSpPr txBox="1">
            <a:spLocks noGrp="1"/>
          </p:cNvSpPr>
          <p:nvPr>
            <p:ph type="body" sz="quarter" idx="1"/>
          </p:nvPr>
        </p:nvSpPr>
        <p:spPr>
          <a:xfrm>
            <a:off x="732549" y="3995803"/>
            <a:ext cx="6045200" cy="322754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ru-RU" altLang="ru-RU" dirty="0">
                <a:solidFill>
                  <a:schemeClr val="tx1">
                    <a:alpha val="80000"/>
                  </a:schemeClr>
                </a:solidFill>
              </a:rPr>
              <a:t>Количество разнопрофильных отделений дает опыт работы с пациентами имеющими разные диагнозы. Вы увидите сложные, редкие и интересные клинические случаи! </a:t>
            </a:r>
          </a:p>
          <a:p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4AA5FD4-1140-EAC0-1D18-20BD8019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1049" y="1707258"/>
            <a:ext cx="4779075" cy="63390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altLang="ru-RU" dirty="0">
                <a:solidFill>
                  <a:schemeClr val="tx1"/>
                </a:solidFill>
              </a:rPr>
              <a:t>Наставничество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10E0E63-F81E-297B-D191-77AACA21A1A8}"/>
              </a:ext>
            </a:extLst>
          </p:cNvPr>
          <p:cNvSpPr txBox="1"/>
          <p:nvPr/>
        </p:nvSpPr>
        <p:spPr>
          <a:xfrm>
            <a:off x="1014608" y="2826820"/>
            <a:ext cx="11251156" cy="1815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eaLnBrk="1" hangingPunct="1"/>
            <a:r>
              <a:rPr lang="ru-RU" altLang="ru-RU" sz="2800" dirty="0"/>
              <a:t>- работа в команде лучших специалистов, которые имеют высшие категории, колоссальные знания и умения, и которые готовы делится своими знаниями и опытом с вами, помогая Вам на всех этапах вашего обучения.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78931E6-1376-49A7-159E-662DB48A6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6482" y="4876800"/>
            <a:ext cx="5969232" cy="397914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Заголовок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>
                    <a:lumMod val="75000"/>
                  </a:schemeClr>
                </a:solidFill>
              </a:rPr>
              <a:t>Мы регулярно внедряем самые новейшие методики в работе с маленькими пациентами!</a:t>
            </a:r>
            <a:endParaRPr sz="3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35" name="Основной текст"/>
          <p:cNvSpPr txBox="1">
            <a:spLocks noGrp="1"/>
          </p:cNvSpPr>
          <p:nvPr>
            <p:ph type="body" idx="1"/>
          </p:nvPr>
        </p:nvSpPr>
        <p:spPr>
          <a:xfrm>
            <a:off x="1270000" y="2984500"/>
            <a:ext cx="10464800" cy="446848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Мы готовим универсального, грамотного, уверенного в себе и в своих знаниях специалиста! </a:t>
            </a:r>
            <a:endParaRPr lang="ru-RU" dirty="0" smtClean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75000"/>
                  </a:schemeClr>
                </a:solidFill>
              </a:rPr>
              <a:t>Мы превращаем сегодняшнего выпускника колледжа в высококвалифицированного сотрудника!</a:t>
            </a:r>
            <a:br>
              <a:rPr lang="ru-RU" dirty="0">
                <a:solidFill>
                  <a:schemeClr val="tx1">
                    <a:lumMod val="75000"/>
                  </a:schemeClr>
                </a:solidFill>
              </a:rPr>
            </a:br>
            <a:endParaRPr dirty="0">
              <a:solidFill>
                <a:schemeClr val="tx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008CA828-C10F-4FF0-A9A0-EB017140F415-L0-001.jpeg" descr="008CA828-C10F-4FF0-A9A0-EB017140F415-L0-001.jpeg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2222500" y="787400"/>
            <a:ext cx="8559800" cy="5854700"/>
          </a:xfrm>
          <a:prstGeom prst="rect">
            <a:avLst/>
          </a:prstGeom>
        </p:spPr>
      </p:pic>
      <p:sp>
        <p:nvSpPr>
          <p:cNvPr id="159" name="Спасибо за внимание!"/>
          <p:cNvSpPr txBox="1">
            <a:spLocks noGrp="1"/>
          </p:cNvSpPr>
          <p:nvPr>
            <p:ph type="title"/>
          </p:nvPr>
        </p:nvSpPr>
        <p:spPr>
          <a:xfrm>
            <a:off x="1027134" y="6985000"/>
            <a:ext cx="11060482" cy="1981200"/>
          </a:xfrm>
          <a:prstGeom prst="rect">
            <a:avLst/>
          </a:prstGeom>
        </p:spPr>
        <p:txBody>
          <a:bodyPr>
            <a:normAutofit/>
          </a:bodyPr>
          <a:lstStyle>
            <a:lvl1pPr defTabSz="560830">
              <a:defRPr sz="7200">
                <a:effectLst>
                  <a:outerShdw blurRad="25400" dist="24384" dir="16200000" rotWithShape="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r>
              <a:rPr lang="ru-RU" sz="4800" dirty="0"/>
              <a:t>«Твой учитель не тот, кто тебя учит, а тот, у кого учишься ты» (Ричард Бах)</a:t>
            </a:r>
            <a:endParaRPr sz="4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2F2673C-4BF5-E41C-5633-933CF7E63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54" y="957786"/>
            <a:ext cx="8270891" cy="551392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1" animBg="1" advAuto="0"/>
    </p:bldLst>
  </p:timing>
</p:sld>
</file>

<file path=ppt/theme/theme1.xml><?xml version="1.0" encoding="utf-8"?>
<a:theme xmlns:a="http://schemas.openxmlformats.org/drawingml/2006/main" name="Moroccan">
  <a:themeElements>
    <a:clrScheme name="Moroccan">
      <a:dk1>
        <a:srgbClr val="86837F"/>
      </a:dk1>
      <a:lt1>
        <a:srgbClr val="073E86"/>
      </a:lt1>
      <a:dk2>
        <a:srgbClr val="A7A7A7"/>
      </a:dk2>
      <a:lt2>
        <a:srgbClr val="535353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6837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E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E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roccan">
  <a:themeElements>
    <a:clrScheme name="Morocca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1A4C7"/>
      </a:accent1>
      <a:accent2>
        <a:srgbClr val="3C9B4C"/>
      </a:accent2>
      <a:accent3>
        <a:srgbClr val="E0BF64"/>
      </a:accent3>
      <a:accent4>
        <a:srgbClr val="DE9A51"/>
      </a:accent4>
      <a:accent5>
        <a:srgbClr val="C86464"/>
      </a:accent5>
      <a:accent6>
        <a:srgbClr val="896D9B"/>
      </a:accent6>
      <a:hlink>
        <a:srgbClr val="0000FF"/>
      </a:hlink>
      <a:folHlink>
        <a:srgbClr val="FF00FF"/>
      </a:folHlink>
    </a:clrScheme>
    <a:fontScheme name="Moroccan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Morocca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6837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E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1" u="none" strike="noStrike" cap="none" spc="0" normalizeH="0" baseline="0">
            <a:ln>
              <a:noFill/>
            </a:ln>
            <a:solidFill>
              <a:srgbClr val="073E86"/>
            </a:solidFill>
            <a:effectLst>
              <a:outerShdw blurRad="25400" dist="12700" dir="5400000" rotWithShape="0">
                <a:srgbClr val="FFFFFF"/>
              </a:outerShdw>
            </a:effectLst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159</Words>
  <Application>Microsoft Office PowerPoint</Application>
  <PresentationFormat>Произвольный</PresentationFormat>
  <Paragraphs>12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Moroccan</vt:lpstr>
      <vt:lpstr>01.06.2024г был открыт новый инновационный хирургический корпус ГБУ РО «ОДКБ»  в связи с чем увеличилась потребность  в квалифицированных кадрах  </vt:lpstr>
      <vt:lpstr>Что получат студенты?</vt:lpstr>
      <vt:lpstr>Опыт работы с пациентами имеющими разные диагнозы</vt:lpstr>
      <vt:lpstr>Наставничество </vt:lpstr>
      <vt:lpstr>Мы регулярно внедряем самые новейшие методики в работе с маленькими пациентами!</vt:lpstr>
      <vt:lpstr>«Твой учитель не тот, кто тебя учит, а тот, у кого учишься ты» (Ричард Бах)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получат студенты?</dc:title>
  <dc:creator>Юлия Багирова</dc:creator>
  <cp:lastModifiedBy>Witon</cp:lastModifiedBy>
  <cp:revision>3</cp:revision>
  <dcterms:modified xsi:type="dcterms:W3CDTF">2025-05-30T09:14:38Z</dcterms:modified>
</cp:coreProperties>
</file>