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1" r:id="rId3"/>
    <p:sldId id="281" r:id="rId4"/>
    <p:sldId id="28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6" r:id="rId13"/>
    <p:sldId id="307" r:id="rId14"/>
    <p:sldId id="308" r:id="rId15"/>
    <p:sldId id="309" r:id="rId16"/>
  </p:sldIdLst>
  <p:sldSz cx="9144000" cy="5143500" type="screen16x9"/>
  <p:notesSz cx="6797675" cy="9926638"/>
  <p:embeddedFontLst>
    <p:embeddedFont>
      <p:font typeface="Trebuchet MS" panose="020B0603020202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3" autoAdjust="0"/>
    <p:restoredTop sz="88777" autoAdjust="0"/>
  </p:normalViewPr>
  <p:slideViewPr>
    <p:cSldViewPr snapToGrid="0">
      <p:cViewPr varScale="1">
        <p:scale>
          <a:sx n="135" d="100"/>
          <a:sy n="135" d="100"/>
        </p:scale>
        <p:origin x="84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F3A31-87B5-409C-9C7E-AEF4CD1C9372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5659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9750"/>
            <a:ext cx="2945659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AC323-B34C-4060-9F92-97F9F7CDF9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31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9472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09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14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14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433203" y="490483"/>
            <a:ext cx="7883410" cy="29283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dirty="0" smtClean="0"/>
              <a:t>Организация оздоровительной кампании</a:t>
            </a:r>
            <a:br>
              <a:rPr lang="ru-RU" sz="2800" dirty="0" smtClean="0"/>
            </a:br>
            <a:r>
              <a:rPr lang="ru-RU" sz="2800" dirty="0" smtClean="0"/>
              <a:t>на территории Петрозаводского городского округа</a:t>
            </a:r>
            <a:endParaRPr sz="2800" dirty="0"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1" y="3278835"/>
            <a:ext cx="5829300" cy="14586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endParaRPr lang="ru-RU" sz="1500" b="1" dirty="0" smtClean="0"/>
          </a:p>
          <a:p>
            <a:r>
              <a:rPr lang="ru-RU" sz="1500" b="1" dirty="0" smtClean="0"/>
              <a:t>	Кармазина Наталья Владимировна, заместитель главы Администрации Петрозаводского городского округа – председатель комитета социального развития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54502" y="474972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Nunito"/>
                <a:cs typeface="Nunito"/>
              </a:rPr>
              <a:t>2022</a:t>
            </a:r>
            <a:endParaRPr lang="ru-RU" sz="1600" dirty="0">
              <a:solidFill>
                <a:schemeClr val="bg1"/>
              </a:solidFill>
              <a:latin typeface="Nunito"/>
              <a:cs typeface="Nunito"/>
            </a:endParaRPr>
          </a:p>
        </p:txBody>
      </p:sp>
      <p:pic>
        <p:nvPicPr>
          <p:cNvPr id="3" name="Изображение 2" descr="gerb_petrozavodska-removebg-pre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66" y="72524"/>
            <a:ext cx="2170229" cy="1455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876" y="266131"/>
            <a:ext cx="6264166" cy="9215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 smtClean="0">
                <a:solidFill>
                  <a:srgbClr val="0B6374"/>
                </a:solidFill>
              </a:rPr>
              <a:t>Оздоровительный лагерь </a:t>
            </a:r>
            <a:r>
              <a:rPr lang="ru-RU" sz="2500" dirty="0">
                <a:solidFill>
                  <a:srgbClr val="0B6374"/>
                </a:solidFill>
              </a:rPr>
              <a:t>в образовательных организациях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497856"/>
              </p:ext>
            </p:extLst>
          </p:nvPr>
        </p:nvGraphicFramePr>
        <p:xfrm>
          <a:off x="459178" y="1494267"/>
          <a:ext cx="8280000" cy="25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7860">
                  <a:extLst>
                    <a:ext uri="{9D8B030D-6E8A-4147-A177-3AD203B41FA5}">
                      <a16:colId xmlns:a16="http://schemas.microsoft.com/office/drawing/2014/main" val="100716084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организации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Направленность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детей в смену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Родительская плата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СПЕЦИАЛИЗИРОВАННЫЙ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ПРОФИЛЬНЫЙ)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ЛАГЕРЬ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МОУ «СШОР № 5»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спортивная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МОУ «СШ № 7»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спортивная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МОУ «Петровский дворец»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профориентационная</a:t>
                      </a:r>
                      <a:endParaRPr lang="ru-RU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МОУ ДО  «Детская музыкальная школа № 1»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художественная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1255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7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173" y="363682"/>
            <a:ext cx="6837218" cy="800100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rgbClr val="0B6374"/>
                </a:solidFill>
              </a:rPr>
              <a:t>«Полезные каникулы» в 55 школе</a:t>
            </a:r>
            <a:endParaRPr lang="ru-RU" sz="2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9319" y="924790"/>
            <a:ext cx="8364682" cy="4218709"/>
          </a:xfrm>
        </p:spPr>
        <p:txBody>
          <a:bodyPr>
            <a:noAutofit/>
          </a:bodyPr>
          <a:lstStyle/>
          <a:p>
            <a:pPr marL="146050" indent="0"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lnSpc>
                <a:spcPct val="120000"/>
              </a:lnSpc>
              <a:buNone/>
            </a:pP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 algn="ctr"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Оборонная, 5, тел.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(8142) 33-41-85</a:t>
            </a:r>
            <a:endParaRPr lang="ru-RU" sz="1800" dirty="0" smtClean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 algn="ctr">
              <a:lnSpc>
                <a:spcPct val="120000"/>
              </a:lnSpc>
              <a:buNone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 algn="ctr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85"/>
          <a:stretch>
            <a:fillRect/>
          </a:stretch>
        </p:blipFill>
        <p:spPr bwMode="auto">
          <a:xfrm>
            <a:off x="631371" y="1371600"/>
            <a:ext cx="3826329" cy="31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3"/>
          <a:stretch>
            <a:fillRect/>
          </a:stretch>
        </p:blipFill>
        <p:spPr bwMode="auto">
          <a:xfrm>
            <a:off x="4567983" y="1384736"/>
            <a:ext cx="4009960" cy="312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6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3800" y="145473"/>
            <a:ext cx="6359418" cy="904009"/>
          </a:xfrm>
        </p:spPr>
        <p:txBody>
          <a:bodyPr>
            <a:normAutofit/>
          </a:bodyPr>
          <a:lstStyle/>
          <a:p>
            <a:pPr algn="ctr"/>
            <a:r>
              <a:rPr lang="ru-RU" sz="2300" dirty="0" smtClean="0">
                <a:solidFill>
                  <a:srgbClr val="0B6374"/>
                </a:solidFill>
              </a:rPr>
              <a:t>Организация отдыха детей, находящихся в трудной жизненной ситуации</a:t>
            </a:r>
            <a:endParaRPr lang="ru-RU" sz="2300" dirty="0">
              <a:solidFill>
                <a:srgbClr val="0B6374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636" y="1143001"/>
            <a:ext cx="8364682" cy="3771900"/>
          </a:xfrm>
        </p:spPr>
        <p:txBody>
          <a:bodyPr>
            <a:normAutofit/>
          </a:bodyPr>
          <a:lstStyle/>
          <a:p>
            <a:pPr marL="92075" indent="0" algn="ctr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Путевки предоставляются родителям (законным представителям), имеющим детей </a:t>
            </a:r>
            <a:b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в возрасте от 6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до 16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лет, проживающим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на территории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Петрозаводска</a:t>
            </a:r>
            <a:b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из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числа обучающихся общеобразовательных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организаций.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endParaRPr lang="ru-RU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46050" indent="0" algn="ctr">
              <a:buNone/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Для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</a:rPr>
              <a:t>подачи заявления на предоставление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льготной путевки необходимо обратиться в</a:t>
            </a:r>
          </a:p>
          <a:p>
            <a:pPr marL="146050" indent="0" algn="ctr">
              <a:buNone/>
            </a:pP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</a:rPr>
              <a:t>МУ «Молодежный центр «Смена»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ул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Горького,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</a:rPr>
              <a:t>д.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</a:rPr>
              <a:t>10.    Контактный телефон: 8 (953) 543 40 00.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0328" y="2183487"/>
            <a:ext cx="4004842" cy="19639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46050" indent="0" algn="ctr">
              <a:buNone/>
            </a:pP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</a:rPr>
              <a:t>Бесплатные </a:t>
            </a:r>
            <a:r>
              <a:rPr lang="ru-RU" sz="1600" b="1" i="1" dirty="0" smtClean="0">
                <a:solidFill>
                  <a:schemeClr val="bg2">
                    <a:lumMod val="10000"/>
                  </a:schemeClr>
                </a:solidFill>
              </a:rPr>
              <a:t>путевки: </a:t>
            </a:r>
          </a:p>
          <a:p>
            <a:pPr marL="146050" indent="0" algn="ctr">
              <a:buNone/>
            </a:pPr>
            <a:endParaRPr lang="ru-RU" sz="800" i="1" dirty="0">
              <a:solidFill>
                <a:schemeClr val="bg2">
                  <a:lumMod val="10000"/>
                </a:schemeClr>
              </a:solidFill>
            </a:endParaRPr>
          </a:p>
          <a:p>
            <a:pPr marL="87313" indent="-87313">
              <a:buFontTx/>
              <a:buChar char="-"/>
            </a:pPr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детям, проживающим в малоимущих семьях; </a:t>
            </a:r>
          </a:p>
          <a:p>
            <a:pPr marL="87313" indent="-87313">
              <a:buFontTx/>
              <a:buChar char="-"/>
            </a:pPr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детям-инвалидам; </a:t>
            </a:r>
          </a:p>
          <a:p>
            <a:pPr marL="87313" indent="-87313">
              <a:buFontTx/>
              <a:buChar char="-"/>
            </a:pPr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детям-сиротам; </a:t>
            </a:r>
          </a:p>
          <a:p>
            <a:pPr marL="87313" indent="-87313">
              <a:buFontTx/>
              <a:buChar char="-"/>
            </a:pPr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детям, оставшимся без попечения родителей.</a:t>
            </a:r>
            <a:endParaRPr lang="ru-RU" sz="16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4400" y="2171701"/>
            <a:ext cx="3962400" cy="19648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2">
                    <a:lumMod val="10000"/>
                  </a:schemeClr>
                </a:solidFill>
              </a:rPr>
              <a:t>Путевки на условиях частичной оплаты:</a:t>
            </a:r>
          </a:p>
          <a:p>
            <a:pPr marL="174625" indent="-174625"/>
            <a:endParaRPr lang="ru-RU" sz="1600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74625" indent="-174625"/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 - детям, проживающим в малоимущих семьях</a:t>
            </a:r>
            <a:endParaRPr lang="ru-RU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74625" indent="-174625"/>
            <a:endParaRPr lang="ru-RU" sz="2000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174625" indent="-174625"/>
            <a:endParaRPr lang="ru-RU" sz="2000" i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818" y="259773"/>
            <a:ext cx="6619009" cy="675409"/>
          </a:xfrm>
        </p:spPr>
        <p:txBody>
          <a:bodyPr>
            <a:noAutofit/>
          </a:bodyPr>
          <a:lstStyle/>
          <a:p>
            <a:pPr algn="ctr"/>
            <a:r>
              <a:rPr lang="ru-RU" sz="2300" dirty="0">
                <a:solidFill>
                  <a:srgbClr val="0B6374"/>
                </a:solidFill>
              </a:rPr>
              <a:t>Отдых во Всероссийских детских </a:t>
            </a:r>
            <a:r>
              <a:rPr lang="ru-RU" sz="2300" dirty="0" smtClean="0">
                <a:solidFill>
                  <a:srgbClr val="0B6374"/>
                </a:solidFill>
              </a:rPr>
              <a:t>центрах</a:t>
            </a:r>
            <a:r>
              <a:rPr lang="ru-RU" sz="2500" dirty="0">
                <a:solidFill>
                  <a:srgbClr val="0B6374"/>
                </a:solidFill>
              </a:rPr>
              <a:t/>
            </a:r>
            <a:br>
              <a:rPr lang="ru-RU" sz="2500" dirty="0">
                <a:solidFill>
                  <a:srgbClr val="0B6374"/>
                </a:solidFill>
              </a:rPr>
            </a:br>
            <a:endParaRPr lang="ru-RU" sz="2500" dirty="0">
              <a:solidFill>
                <a:srgbClr val="0B637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0523" y="973282"/>
            <a:ext cx="7308687" cy="2265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«Артек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«</a:t>
            </a:r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Орленок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«</a:t>
            </a:r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Смена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</a:t>
            </a:r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«Океан</a:t>
            </a:r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algn="ctr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Путевки в соответствии с квотой Министерства просвещения РФ </a:t>
            </a:r>
          </a:p>
          <a:p>
            <a:pPr marL="92075" algn="ctr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Проводится конкурсный отбор </a:t>
            </a:r>
          </a:p>
          <a:p>
            <a:pPr marL="92075" algn="ctr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2022 год – 157 путевок</a:t>
            </a:r>
          </a:p>
          <a:p>
            <a:pPr marL="92075" algn="ctr">
              <a:lnSpc>
                <a:spcPct val="115000"/>
              </a:lnSpc>
              <a:buClr>
                <a:schemeClr val="dk2"/>
              </a:buClr>
              <a:buSzPts val="1300"/>
            </a:pPr>
            <a:endParaRPr lang="ru-RU" sz="1600" dirty="0" smtClean="0">
              <a:solidFill>
                <a:schemeClr val="bg2">
                  <a:lumMod val="1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2075" algn="ctr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Информация: </a:t>
            </a: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РГБУ «Центр диагностики и консультирования» </a:t>
            </a:r>
          </a:p>
          <a:p>
            <a:pPr marL="92075" algn="ctr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пер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. Студенческий,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7 тел.: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78-43-87,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76-29-61</a:t>
            </a:r>
            <a:endParaRPr lang="ru-RU" sz="1200" b="1" spc="11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Летний отдых — Всероссийский детский центр «Смена» | Региональный  молодежный цент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ВДЦ “Океан” – ПОРТАЛ ОРГАНИЗАЦИИ И ОБЕСПЕЧЕНИЯ ОТДЫХА ДЕТЕЙ И ИХ  ОЗДОРОВЛЕ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29" y="3260560"/>
            <a:ext cx="2842657" cy="1686502"/>
          </a:xfrm>
          <a:prstGeom prst="rect">
            <a:avLst/>
          </a:prstGeom>
          <a:noFill/>
        </p:spPr>
      </p:pic>
      <p:pic>
        <p:nvPicPr>
          <p:cNvPr id="6148" name="Picture 4" descr="Я❤Артек. Детский лагерь «Янтарный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9518" y="3257688"/>
            <a:ext cx="2722418" cy="1708176"/>
          </a:xfrm>
          <a:prstGeom prst="rect">
            <a:avLst/>
          </a:prstGeom>
          <a:noFill/>
        </p:spPr>
      </p:pic>
      <p:sp>
        <p:nvSpPr>
          <p:cNvPr id="6150" name="AutoShape 6" descr="Детские лагеря МДЦ «Артек» в Крыму"/>
          <p:cNvSpPr>
            <a:spLocks noChangeAspect="1" noChangeArrowheads="1"/>
          </p:cNvSpPr>
          <p:nvPr/>
        </p:nvSpPr>
        <p:spPr bwMode="auto">
          <a:xfrm>
            <a:off x="155575" y="-838200"/>
            <a:ext cx="2619375" cy="1752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Детские лагеря МДЦ «Артек» в Крыму"/>
          <p:cNvSpPr>
            <a:spLocks noChangeAspect="1" noChangeArrowheads="1"/>
          </p:cNvSpPr>
          <p:nvPr/>
        </p:nvSpPr>
        <p:spPr bwMode="auto">
          <a:xfrm>
            <a:off x="155575" y="-838200"/>
            <a:ext cx="2619375" cy="1752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Лагерь &quot;Артек. Янтарный&quot;.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4807" y="3256030"/>
            <a:ext cx="2645329" cy="172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230" y="375313"/>
            <a:ext cx="6735170" cy="1222562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rgbClr val="0B6374"/>
                </a:solidFill>
              </a:rPr>
              <a:t>Трудоустройство несовершеннолетних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410335"/>
              </p:ext>
            </p:extLst>
          </p:nvPr>
        </p:nvGraphicFramePr>
        <p:xfrm>
          <a:off x="515585" y="1417264"/>
          <a:ext cx="8280000" cy="9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701">
                  <a:extLst>
                    <a:ext uri="{9D8B030D-6E8A-4147-A177-3AD203B41FA5}">
                      <a16:colId xmlns:a16="http://schemas.microsoft.com/office/drawing/2014/main" val="4148505426"/>
                    </a:ext>
                  </a:extLst>
                </a:gridCol>
                <a:gridCol w="2301805">
                  <a:extLst>
                    <a:ext uri="{9D8B030D-6E8A-4147-A177-3AD203B41FA5}">
                      <a16:colId xmlns:a16="http://schemas.microsoft.com/office/drawing/2014/main" val="291195125"/>
                    </a:ext>
                  </a:extLst>
                </a:gridCol>
                <a:gridCol w="1156575">
                  <a:extLst>
                    <a:ext uri="{9D8B030D-6E8A-4147-A177-3AD203B41FA5}">
                      <a16:colId xmlns:a16="http://schemas.microsoft.com/office/drawing/2014/main" val="1105618821"/>
                    </a:ext>
                  </a:extLst>
                </a:gridCol>
                <a:gridCol w="2115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2151">
                  <a:extLst>
                    <a:ext uri="{9D8B030D-6E8A-4147-A177-3AD203B41FA5}">
                      <a16:colId xmlns:a16="http://schemas.microsoft.com/office/drawing/2014/main" val="427667284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Объем финансирования, млн. руб.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Охват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Продолжительность, дней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Средняя зарплата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227876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2022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1,5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312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10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7000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243985"/>
                  </a:ext>
                </a:extLst>
              </a:tr>
            </a:tbl>
          </a:graphicData>
        </a:graphic>
      </p:graphicFrame>
      <p:sp>
        <p:nvSpPr>
          <p:cNvPr id="3" name="AutoShape 2" descr="Фото: hornews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61233"/>
            <a:ext cx="2346689" cy="198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6"/>
          <a:stretch/>
        </p:blipFill>
        <p:spPr bwMode="auto">
          <a:xfrm>
            <a:off x="2717943" y="2954360"/>
            <a:ext cx="2538868" cy="199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46915" y="3140033"/>
            <a:ext cx="372291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ctr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Документы :</a:t>
            </a:r>
          </a:p>
          <a:p>
            <a:pPr marL="92075" algn="ctr">
              <a:lnSpc>
                <a:spcPct val="115000"/>
              </a:lnSpc>
              <a:buClr>
                <a:schemeClr val="dk2"/>
              </a:buClr>
              <a:buSzPts val="1300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2075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паспорт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, СНИЛС, ИНН,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2075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л/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сч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банка,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2075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медицинская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справка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формы 086-у, 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2075">
              <a:lnSpc>
                <a:spcPct val="115000"/>
              </a:lnSpc>
              <a:buClr>
                <a:schemeClr val="dk2"/>
              </a:buClr>
              <a:buSzPts val="1300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заключение 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профпатолога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3800" y="197428"/>
            <a:ext cx="6052343" cy="976745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rgbClr val="0B6374"/>
                </a:solidFill>
              </a:rPr>
              <a:t>Досуговые </a:t>
            </a:r>
            <a:r>
              <a:rPr lang="ru-RU" sz="2600" dirty="0">
                <a:solidFill>
                  <a:srgbClr val="0B6374"/>
                </a:solidFill>
              </a:rPr>
              <a:t>мероприятия </a:t>
            </a:r>
            <a:r>
              <a:rPr lang="ru-RU" sz="2600" dirty="0" smtClean="0">
                <a:solidFill>
                  <a:srgbClr val="0B6374"/>
                </a:solidFill>
              </a:rPr>
              <a:t/>
            </a:r>
            <a:br>
              <a:rPr lang="ru-RU" sz="2600" dirty="0" smtClean="0">
                <a:solidFill>
                  <a:srgbClr val="0B6374"/>
                </a:solidFill>
              </a:rPr>
            </a:br>
            <a:r>
              <a:rPr lang="ru-RU" sz="2600" dirty="0" smtClean="0">
                <a:solidFill>
                  <a:srgbClr val="0B6374"/>
                </a:solidFill>
              </a:rPr>
              <a:t>Молодежного </a:t>
            </a:r>
            <a:r>
              <a:rPr lang="ru-RU" sz="2600" dirty="0">
                <a:solidFill>
                  <a:srgbClr val="0B6374"/>
                </a:solidFill>
              </a:rPr>
              <a:t>центра  «СМЕНА»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261610"/>
              </p:ext>
            </p:extLst>
          </p:nvPr>
        </p:nvGraphicFramePr>
        <p:xfrm>
          <a:off x="440377" y="1440537"/>
          <a:ext cx="8280000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03">
                  <a:extLst>
                    <a:ext uri="{9D8B030D-6E8A-4147-A177-3AD203B41FA5}">
                      <a16:colId xmlns:a16="http://schemas.microsoft.com/office/drawing/2014/main" val="4148505426"/>
                    </a:ext>
                  </a:extLst>
                </a:gridCol>
                <a:gridCol w="2379637">
                  <a:extLst>
                    <a:ext uri="{9D8B030D-6E8A-4147-A177-3AD203B41FA5}">
                      <a16:colId xmlns:a16="http://schemas.microsoft.com/office/drawing/2014/main" val="1105618821"/>
                    </a:ext>
                  </a:extLst>
                </a:gridCol>
                <a:gridCol w="3400660">
                  <a:extLst>
                    <a:ext uri="{9D8B030D-6E8A-4147-A177-3AD203B41FA5}">
                      <a16:colId xmlns:a16="http://schemas.microsoft.com/office/drawing/2014/main" val="427667284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Охват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Количество мероприятий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227876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738226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около 1500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243985"/>
                  </a:ext>
                </a:extLst>
              </a:tr>
            </a:tbl>
          </a:graphicData>
        </a:graphic>
      </p:graphicFrame>
      <p:pic>
        <p:nvPicPr>
          <p:cNvPr id="5" name="Рисунок 4" descr="https://sun9-43.userapi.com/s/v1/ig2/IW9xe5Mw48Qw7oHSV5GwsfjTdA-Mfhole8yxLtnBUz99rnQ8s7Tg-6LXNl1qpe2XU-pIq6AF9D15Q5tp2Bxgr5tz.jpg?size=1280x853&amp;quality=96&amp;type=albu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4760" y="3120810"/>
            <a:ext cx="2600240" cy="18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un9-40.userapi.com/s/v1/ig2/F7Cq7AFf8STvTKQQbGZi7RbNrkFVnlO4GhBvffl8SA-65Eq9kkx2-e_E0LMlzKFy5jzObP3sjQ1VaEdf2b3nn-Uq.jpg?size=1280x853&amp;quality=96&amp;type=album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554" y="3138053"/>
            <a:ext cx="2593117" cy="177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sun9-37.userapi.com/s/v1/ig2/lIM2td1IpYfrlAYDyQN7Rpq4pE-DYm0hkVy4EAtj6U1ln9xPTBHsPO2IZ4-d6gIP0jCcJ7KSSwExtnWkFM9ZZ_v6.jpg?size=1280x853&amp;quality=96&amp;type=album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555" y="3138054"/>
            <a:ext cx="2601524" cy="177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11" y="334369"/>
            <a:ext cx="6833665" cy="97581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B6374"/>
                </a:solidFill>
              </a:rPr>
              <a:t>Формы организации занятости </a:t>
            </a:r>
            <a:br>
              <a:rPr lang="ru-RU" dirty="0" smtClean="0">
                <a:solidFill>
                  <a:srgbClr val="0B6374"/>
                </a:solidFill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детей</a:t>
            </a:r>
            <a:r>
              <a:rPr lang="ru-RU" dirty="0" smtClean="0">
                <a:solidFill>
                  <a:srgbClr val="0B6374"/>
                </a:solidFill>
              </a:rPr>
              <a:t> и подростков</a:t>
            </a:r>
            <a:endParaRPr lang="ru-RU" dirty="0">
              <a:solidFill>
                <a:srgbClr val="0B6374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819" y="1467133"/>
            <a:ext cx="6400800" cy="335424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1800" dirty="0" smtClean="0"/>
              <a:t>лагерь дневного пребывания </a:t>
            </a:r>
          </a:p>
          <a:p>
            <a:pPr>
              <a:buFontTx/>
              <a:buChar char="-"/>
            </a:pPr>
            <a:r>
              <a:rPr lang="ru-RU" sz="1800" dirty="0" smtClean="0"/>
              <a:t>специализированный (профильный) лагерь</a:t>
            </a:r>
          </a:p>
          <a:p>
            <a:pPr>
              <a:buFontTx/>
              <a:buChar char="-"/>
            </a:pPr>
            <a:r>
              <a:rPr lang="ru-RU" sz="1800" dirty="0" smtClean="0"/>
              <a:t>оздоровительный лагерь для детей из семей, находящихся в трудной жизненной ситуации</a:t>
            </a:r>
          </a:p>
          <a:p>
            <a:pPr>
              <a:buFontTx/>
              <a:buChar char="-"/>
            </a:pPr>
            <a:r>
              <a:rPr lang="ru-RU" sz="1800" dirty="0" smtClean="0"/>
              <a:t>отдых во Всероссийских детских центрах</a:t>
            </a:r>
          </a:p>
          <a:p>
            <a:pPr>
              <a:buFontTx/>
              <a:buChar char="-"/>
            </a:pPr>
            <a:r>
              <a:rPr lang="ru-RU" sz="1800" dirty="0"/>
              <a:t>тренировочные сборы </a:t>
            </a:r>
            <a:r>
              <a:rPr lang="ru-RU" sz="1800" dirty="0" smtClean="0"/>
              <a:t>для воспитанников </a:t>
            </a:r>
          </a:p>
          <a:p>
            <a:pPr>
              <a:buNone/>
            </a:pPr>
            <a:r>
              <a:rPr lang="ru-RU" sz="1800" dirty="0" smtClean="0"/>
              <a:t>      спортивных школ</a:t>
            </a:r>
            <a:endParaRPr lang="ru-RU" sz="1800" dirty="0"/>
          </a:p>
          <a:p>
            <a:pPr>
              <a:buFontTx/>
              <a:buChar char="-"/>
            </a:pPr>
            <a:r>
              <a:rPr lang="ru-RU" sz="1800" dirty="0" smtClean="0"/>
              <a:t>трудоустройство несовершеннолетних</a:t>
            </a:r>
            <a:endParaRPr lang="ru-RU" sz="1800" dirty="0"/>
          </a:p>
          <a:p>
            <a:pPr>
              <a:buFontTx/>
              <a:buChar char="-"/>
            </a:pPr>
            <a:r>
              <a:rPr lang="ru-RU" sz="1800" dirty="0" smtClean="0"/>
              <a:t>досуговые мероприятия </a:t>
            </a:r>
          </a:p>
          <a:p>
            <a:pPr>
              <a:buFontTx/>
              <a:buChar char="-"/>
            </a:pPr>
            <a:r>
              <a:rPr lang="ru-RU" sz="1800" dirty="0" smtClean="0"/>
              <a:t>иные формы</a:t>
            </a: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11865" b="8899"/>
          <a:stretch>
            <a:fillRect/>
          </a:stretch>
        </p:blipFill>
        <p:spPr>
          <a:xfrm>
            <a:off x="5683827" y="2005443"/>
            <a:ext cx="3325093" cy="2192483"/>
          </a:xfrm>
          <a:prstGeom prst="rect">
            <a:avLst/>
          </a:prstGeom>
        </p:spPr>
      </p:pic>
      <p:pic>
        <p:nvPicPr>
          <p:cNvPr id="7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11" y="334369"/>
            <a:ext cx="6833665" cy="97581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Финансирование оздоровительной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кампании</a:t>
            </a:r>
            <a:endParaRPr lang="ru-RU" dirty="0">
              <a:solidFill>
                <a:srgbClr val="0B6374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14147"/>
              </p:ext>
            </p:extLst>
          </p:nvPr>
        </p:nvGraphicFramePr>
        <p:xfrm>
          <a:off x="1146411" y="1729562"/>
          <a:ext cx="6679151" cy="1465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2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2881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Размер</a:t>
                      </a:r>
                      <a:r>
                        <a:rPr lang="ru-RU" baseline="0" dirty="0" smtClean="0"/>
                        <a:t> субсидии, млн. руб.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Субсидия</a:t>
                      </a:r>
                      <a:r>
                        <a:rPr lang="ru-RU" baseline="0" dirty="0" smtClean="0"/>
                        <a:t> в день на 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ru-RU" baseline="0" dirty="0" smtClean="0"/>
                        <a:t>1 ребенка, руб.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88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2022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5,86</a:t>
                      </a:r>
                      <a:endParaRPr lang="ru-RU" sz="1800" b="1" i="0" u="none" strike="noStrike" cap="none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410,0</a:t>
                      </a:r>
                      <a:r>
                        <a:rPr lang="en-US" sz="18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8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en-US" sz="18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8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450,0</a:t>
                      </a:r>
                      <a:endParaRPr lang="ru-RU" sz="1800" b="1" i="0" u="none" strike="noStrike" cap="none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710" y="232012"/>
            <a:ext cx="7544590" cy="1365863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Весенняя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здоровительная кампания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10192" y="1328551"/>
          <a:ext cx="8279999" cy="17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4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43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 смен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 организаций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Охват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Размер субсидии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 в день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Родительская плата в день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2021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403,65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2022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303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450 - 650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200 - 900</a:t>
                      </a:r>
                      <a:endParaRPr lang="ru-RU" sz="18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21897" r="4997" b="9732"/>
          <a:stretch>
            <a:fillRect/>
          </a:stretch>
        </p:blipFill>
        <p:spPr>
          <a:xfrm>
            <a:off x="3217212" y="3210913"/>
            <a:ext cx="2757559" cy="17663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07" y="3210792"/>
            <a:ext cx="2630420" cy="1776845"/>
          </a:xfrm>
          <a:prstGeom prst="rect">
            <a:avLst/>
          </a:prstGeom>
        </p:spPr>
      </p:pic>
      <p:pic>
        <p:nvPicPr>
          <p:cNvPr id="14" name="Рисунок 13" descr="https://sun9-88.userapi.com/impg/DIUOlRj8kGw0VNiigDBrh3PHOisXgC2qQ9dVCQ/5a5dgNPQTYo.jpg?size=1280x960&amp;quality=96&amp;sign=520daf662875e38fb47fc15c79bfad6d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3214"/>
          <a:stretch>
            <a:fillRect/>
          </a:stretch>
        </p:blipFill>
        <p:spPr bwMode="auto">
          <a:xfrm>
            <a:off x="384464" y="3190009"/>
            <a:ext cx="2587335" cy="179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714" y="279779"/>
            <a:ext cx="6544102" cy="709683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B6374"/>
                </a:solidFill>
              </a:rPr>
              <a:t>Л</a:t>
            </a:r>
            <a:r>
              <a:rPr lang="ru-RU" dirty="0" smtClean="0">
                <a:solidFill>
                  <a:srgbClr val="0B6374"/>
                </a:solidFill>
              </a:rPr>
              <a:t>етняя оздоровительная кампания</a:t>
            </a:r>
            <a:r>
              <a:rPr lang="ru-RU" dirty="0" smtClean="0"/>
              <a:t> </a:t>
            </a:r>
            <a:endParaRPr lang="ru-RU" dirty="0">
              <a:solidFill>
                <a:srgbClr val="0B6374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48294" y="1391392"/>
          <a:ext cx="8280000" cy="17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4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13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7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 смен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 организаций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Охват, человек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Размер субсидии</a:t>
                      </a:r>
                      <a:r>
                        <a:rPr lang="ru-RU" sz="1400" baseline="0" dirty="0" smtClean="0"/>
                        <a:t> в день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Родительская плата</a:t>
                      </a:r>
                      <a:r>
                        <a:rPr lang="ru-RU" sz="1400" baseline="0" dirty="0" smtClean="0"/>
                        <a:t> в ден</a:t>
                      </a:r>
                      <a:r>
                        <a:rPr lang="ru-RU" sz="1400" dirty="0" smtClean="0"/>
                        <a:t>ь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2021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11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992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403,65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57,80-650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2022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27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22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1330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468</a:t>
                      </a:r>
                      <a:r>
                        <a:rPr lang="ru-RU" sz="1400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-1350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57,80 – 900</a:t>
                      </a:r>
                      <a:endParaRPr lang="ru-RU" sz="14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Рисунок 9" descr="C:\Users\User\AppData\Local\Temp\Rar$DIa500.2991\команда.jpg"/>
          <p:cNvPicPr/>
          <p:nvPr/>
        </p:nvPicPr>
        <p:blipFill>
          <a:blip r:embed="rId2"/>
          <a:srcRect t="15748" b="5512"/>
          <a:stretch>
            <a:fillRect/>
          </a:stretch>
        </p:blipFill>
        <p:spPr bwMode="auto">
          <a:xfrm>
            <a:off x="3367717" y="3419275"/>
            <a:ext cx="2657949" cy="154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ownloads\2020-08-21 13.13.14.JPG"/>
          <p:cNvPicPr/>
          <p:nvPr/>
        </p:nvPicPr>
        <p:blipFill>
          <a:blip r:embed="rId3"/>
          <a:srcRect l="10388" t="21761" r="4510" b="9878"/>
          <a:stretch>
            <a:fillRect/>
          </a:stretch>
        </p:blipFill>
        <p:spPr bwMode="auto">
          <a:xfrm>
            <a:off x="394855" y="3425639"/>
            <a:ext cx="2805545" cy="157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ownloads\2020-08-07 14.06.12.JPG"/>
          <p:cNvPicPr/>
          <p:nvPr/>
        </p:nvPicPr>
        <p:blipFill>
          <a:blip r:embed="rId4"/>
          <a:srcRect l="17314" t="31496" r="22709" b="14603"/>
          <a:stretch>
            <a:fillRect/>
          </a:stretch>
        </p:blipFill>
        <p:spPr bwMode="auto">
          <a:xfrm>
            <a:off x="6254319" y="3388164"/>
            <a:ext cx="2515607" cy="158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8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876" y="168166"/>
            <a:ext cx="6264166" cy="1019503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rgbClr val="0B6374"/>
                </a:solidFill>
              </a:rPr>
              <a:t>Оздоровительный лагерь </a:t>
            </a:r>
            <a:r>
              <a:rPr lang="ru-RU" sz="2600" dirty="0">
                <a:solidFill>
                  <a:srgbClr val="0B6374"/>
                </a:solidFill>
              </a:rPr>
              <a:t>в образовательных организациях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310063"/>
              </p:ext>
            </p:extLst>
          </p:nvPr>
        </p:nvGraphicFramePr>
        <p:xfrm>
          <a:off x="459674" y="1396136"/>
          <a:ext cx="8280000" cy="34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9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9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2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Наименование организации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Направленность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Количество детей в </a:t>
                      </a:r>
                      <a:r>
                        <a:rPr lang="ru-RU" sz="12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смену</a:t>
                      </a:r>
                      <a:endParaRPr lang="ru-RU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Родительская </a:t>
                      </a:r>
                      <a:r>
                        <a:rPr lang="ru-RU" sz="12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плата, руб.</a:t>
                      </a:r>
                      <a:endParaRPr lang="ru-RU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ЛАГЕРЬ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ДНЕВНОГО ПРЕБЫВАНИЯ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</a:t>
                      </a: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2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педагогическая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</a:t>
                      </a: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5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«СОШ № 6»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«СОШ № 7»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«СОШ № 10»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«СОШ № 11»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876" y="168166"/>
            <a:ext cx="6264166" cy="1019503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rgbClr val="0B6374"/>
                </a:solidFill>
              </a:rPr>
              <a:t>Оздоровительный лагерь </a:t>
            </a:r>
            <a:r>
              <a:rPr lang="ru-RU" sz="2600" dirty="0">
                <a:solidFill>
                  <a:srgbClr val="0B6374"/>
                </a:solidFill>
              </a:rPr>
              <a:t>в образовательных организациях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261515"/>
              </p:ext>
            </p:extLst>
          </p:nvPr>
        </p:nvGraphicFramePr>
        <p:xfrm>
          <a:off x="436418" y="1553067"/>
          <a:ext cx="8280000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1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0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организации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Направленность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детей в смену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Родительская плата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ЛАГЕРЬ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ДНЕВНОГО ПРЕБЫВАНИЯ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МОУ «СОШ № 33»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МОУ «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СОШ </a:t>
                      </a: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34»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МОУ «Лицей</a:t>
                      </a:r>
                      <a:r>
                        <a:rPr lang="ru-RU" sz="1200" b="1" i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13»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МОУ «Петровский дворец»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 - педагогическая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МОУ «СОШ № 36»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 - педагогическая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876" y="168166"/>
            <a:ext cx="6264166" cy="1019503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rgbClr val="0B6374"/>
                </a:solidFill>
              </a:rPr>
              <a:t>Оздоровительный лагерь </a:t>
            </a:r>
            <a:r>
              <a:rPr lang="ru-RU" sz="2600" dirty="0">
                <a:solidFill>
                  <a:srgbClr val="0B6374"/>
                </a:solidFill>
              </a:rPr>
              <a:t>в образовательных организациях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89073"/>
              </p:ext>
            </p:extLst>
          </p:nvPr>
        </p:nvGraphicFramePr>
        <p:xfrm>
          <a:off x="442356" y="1608794"/>
          <a:ext cx="8280000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3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смену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Родительская плата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ЛАГЕРЬ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ДНЕВНОГО ПРЕБЫВАНИЯ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«СОШ № 38»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«СОШ № 39»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</a:t>
                      </a:r>
                      <a:r>
                        <a:rPr lang="ru-RU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</a:t>
                      </a: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48»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«СОШ № 55»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ДО «Дом творчества детей и юношества </a:t>
                      </a:r>
                      <a:r>
                        <a:rPr lang="ru-RU" sz="1200" b="1" i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2</a:t>
                      </a: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- педагогическая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876" y="279779"/>
            <a:ext cx="6264166" cy="907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dirty="0" smtClean="0">
                <a:solidFill>
                  <a:srgbClr val="0B6374"/>
                </a:solidFill>
              </a:rPr>
              <a:t>Оздоровительный лагерь </a:t>
            </a:r>
            <a:r>
              <a:rPr lang="ru-RU" sz="2600" dirty="0">
                <a:solidFill>
                  <a:srgbClr val="0B6374"/>
                </a:solidFill>
              </a:rPr>
              <a:t>в образовательных организациях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744746"/>
              </p:ext>
            </p:extLst>
          </p:nvPr>
        </p:nvGraphicFramePr>
        <p:xfrm>
          <a:off x="436418" y="1582979"/>
          <a:ext cx="8280000" cy="25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7860">
                  <a:extLst>
                    <a:ext uri="{9D8B030D-6E8A-4147-A177-3AD203B41FA5}">
                      <a16:colId xmlns:a16="http://schemas.microsoft.com/office/drawing/2014/main" val="100716084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в смену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Родительская плата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СПЕЦИАЛИЗИРОВАННЫЙ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ПРОФИЛЬНЫЙ)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ЛАГЕРЬ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«СОШ № 2»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«СОШ № 43»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языковая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«СШ № 2»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«СШОР № 3»</a:t>
                      </a:r>
                      <a:endParaRPr lang="ru-RU" sz="12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Изображение 5" descr="gerb_petrozavodska-removebg-pre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4308"/>
          <a:stretch/>
        </p:blipFill>
        <p:spPr>
          <a:xfrm>
            <a:off x="8093123" y="191778"/>
            <a:ext cx="754113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2988</TotalTime>
  <Words>750</Words>
  <Application>Microsoft Office PowerPoint</Application>
  <PresentationFormat>Экран (16:9)</PresentationFormat>
  <Paragraphs>255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Times New Roman</vt:lpstr>
      <vt:lpstr>Nunito</vt:lpstr>
      <vt:lpstr>Trebuchet MS</vt:lpstr>
      <vt:lpstr>Arial</vt:lpstr>
      <vt:lpstr>Maven Pro</vt:lpstr>
      <vt:lpstr>Momentum</vt:lpstr>
      <vt:lpstr>Организация оздоровительной кампании на территории Петрозаводского городского округа</vt:lpstr>
      <vt:lpstr>Формы организации занятости  детей и подростков</vt:lpstr>
      <vt:lpstr>Финансирование оздоровительной кампании</vt:lpstr>
      <vt:lpstr>Весенняя оздоровительная кампания </vt:lpstr>
      <vt:lpstr>Летняя оздоровительная кампания </vt:lpstr>
      <vt:lpstr>Оздоровительный лагерь в образовательных организациях</vt:lpstr>
      <vt:lpstr>Оздоровительный лагерь в образовательных организациях</vt:lpstr>
      <vt:lpstr>Оздоровительный лагерь в образовательных организациях</vt:lpstr>
      <vt:lpstr>Оздоровительный лагерь в образовательных организациях</vt:lpstr>
      <vt:lpstr>Оздоровительный лагерь в образовательных организациях</vt:lpstr>
      <vt:lpstr>«Полезные каникулы» в 55 школе</vt:lpstr>
      <vt:lpstr>Организация отдыха детей, находящихся в трудной жизненной ситуации</vt:lpstr>
      <vt:lpstr>Отдых во Всероссийских детских центрах </vt:lpstr>
      <vt:lpstr>Трудоустройство несовершеннолетних</vt:lpstr>
      <vt:lpstr>Досуговые мероприятия  Молодежного центра  «СМЕНА»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 о подготовке муниципальных образовательных организаций  Петрозаводского городского округа к началу нового 2021-2022 учебного года ______________________________________</dc:title>
  <dc:creator>Кармазина Наталья</dc:creator>
  <cp:lastModifiedBy>Кармазина Наталья</cp:lastModifiedBy>
  <cp:revision>282</cp:revision>
  <cp:lastPrinted>2022-05-30T05:37:46Z</cp:lastPrinted>
  <dcterms:modified xsi:type="dcterms:W3CDTF">2022-05-30T10:45:50Z</dcterms:modified>
</cp:coreProperties>
</file>