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8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4B10-F6C9-40E4-AED8-C3A70A6D30B1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D2602-840B-4F68-8688-F92D1501D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0323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4B10-F6C9-40E4-AED8-C3A70A6D30B1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D2602-840B-4F68-8688-F92D1501D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563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4B10-F6C9-40E4-AED8-C3A70A6D30B1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D2602-840B-4F68-8688-F92D1501D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630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4B10-F6C9-40E4-AED8-C3A70A6D30B1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D2602-840B-4F68-8688-F92D1501D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296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4B10-F6C9-40E4-AED8-C3A70A6D30B1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D2602-840B-4F68-8688-F92D1501D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29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4B10-F6C9-40E4-AED8-C3A70A6D30B1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D2602-840B-4F68-8688-F92D1501D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986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4B10-F6C9-40E4-AED8-C3A70A6D30B1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D2602-840B-4F68-8688-F92D1501D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497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4B10-F6C9-40E4-AED8-C3A70A6D30B1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D2602-840B-4F68-8688-F92D1501D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192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4B10-F6C9-40E4-AED8-C3A70A6D30B1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D2602-840B-4F68-8688-F92D1501D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477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4B10-F6C9-40E4-AED8-C3A70A6D30B1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D2602-840B-4F68-8688-F92D1501D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11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4B10-F6C9-40E4-AED8-C3A70A6D30B1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D2602-840B-4F68-8688-F92D1501D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785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C4B10-F6C9-40E4-AED8-C3A70A6D30B1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D2602-840B-4F68-8688-F92D1501D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533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84783"/>
            <a:ext cx="7772400" cy="211566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Панорама педагогического опыта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Методический калейдоскоп»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направлению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Читательская грамотность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4008" y="5085184"/>
            <a:ext cx="3128392" cy="553616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11  мая 2022 года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41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Выдержка из Кодификатора умений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583264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Оценивать достоверность предложенной информации, высказывать оценочные суждения на основе текста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-Оценивать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достоверность информации на основе имеющихся знаний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-Оценивать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достоверность информации на основе сравнения информации из нескольких источников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-Оценивать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достоверность информации на основе сведений об авторе и издании, в котором опубликован текст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-Высказывать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оценочные суждения и свою точку зрения о прочитанном тексте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-Оценивать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содержание, языковые особенности и структуру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текста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собственные тексты, применять информацию из текста при решении учебно-практических задач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-Применять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 из текста при решении учебно-практических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задач; 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-Составлять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текста монологическое высказывание по заданному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вопросу;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-Создавать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аннотации к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тексту;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-Создавать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рецензии по содержанию текста, отзывы о прочитанном, отзывы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картине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скульптуре, музыкальном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произведении;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-Создавать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словесные и визуальные тексты разных стилей, типов 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жанров;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-Преобразовывать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 из одной знаковой системы в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другую.</a:t>
            </a:r>
          </a:p>
        </p:txBody>
      </p:sp>
    </p:spTree>
    <p:extLst>
      <p:ext uri="{BB962C8B-B14F-4D97-AF65-F5344CB8AC3E}">
        <p14:creationId xmlns:p14="http://schemas.microsoft.com/office/powerpoint/2010/main" val="401102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922114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примеры формулировок заданий на оценку и использование информации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25658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свой ответ на поставленный в тексте вопрос и обоснуйте свое мнение.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Подтвердите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опровергните точку зрения одного из героев, основываясь на собственном жизненном или читательском опыте.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Проанализируйте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пересказ текста, выполненный несколькими учениками. Кто из учеников, по-вашему, наиболее правильно выполнил пересказ? Поясните свой ответ.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Каким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продолжение истории? Завершите рассказ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Придумайте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изобразите рекламу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осложнения:</a:t>
            </a: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Оценка противоречивой информации (верификация);</a:t>
            </a: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Рефлексия формы текста;</a:t>
            </a: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Мини-проектная деятельность на основе текста.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59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435280" cy="11430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использованию 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учебно-методических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материалов по формированию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читательской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грамотности обучающихся 5-9-х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классов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84784"/>
            <a:ext cx="8280920" cy="511256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материалы включают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характеристику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заданий и диагностических материалов для формирования и оценки читательской грамотности, размещённых в электронном формате на платформе Российской электронной школы (РЭШ).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включению инновационных заданий в учебный процесс основной школы, контрольно-оценочную деятельность учителей разных школьных предметов и администрации общеобразовательной организации.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предложенной системы могут быть использованы для проведения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внутришкольного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мониторинга формирования функциональной грамотности. </a:t>
            </a:r>
          </a:p>
        </p:txBody>
      </p:sp>
    </p:spTree>
    <p:extLst>
      <p:ext uri="{BB962C8B-B14F-4D97-AF65-F5344CB8AC3E}">
        <p14:creationId xmlns:p14="http://schemas.microsoft.com/office/powerpoint/2010/main" val="270099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спецификации ИМ: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485740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разработки системы заданий;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определяющие содержание работы;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разработки заданий для оценки функциональной грамотности по данному направлению; подходу к отбору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разработке структуры банка заданий;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банка заданий (описание основных характеристик блока заданий);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23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комплексных заданий и отдельных заданий к ним по шести направлениям функциональной грамотности для обучающихся 5-9-х классов.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6182791"/>
              </p:ext>
            </p:extLst>
          </p:nvPr>
        </p:nvGraphicFramePr>
        <p:xfrm>
          <a:off x="457200" y="1819632"/>
          <a:ext cx="82296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Область функциональной грамотности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Число комплексных заданий и отдельных заданий для 5-9 класса, разработанных в рамках проекта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Комплексные задания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Отдельные задания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Математическая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Естественно-научная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Читательская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Финансовая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Глобальные</a:t>
                      </a:r>
                      <a:r>
                        <a:rPr lang="ru-RU" baseline="0" dirty="0" smtClean="0"/>
                        <a:t> компетенции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Креативное мышление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ИТОГО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1398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881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208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 оценки ЧГ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00141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типы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текстов;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проверяемые виды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ситуации, в которых читаются письменные тексты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пределами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школы;</a:t>
            </a:r>
          </a:p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спецификой отбора текстового материала является постановка в текстах проблем, с которыми школьник может столкнуться в своей повседневной жизни: по дороге в школу, на уроке, в общении с друзьями, родителями и т.д. </a:t>
            </a: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банке представлена большая доля составных текстов как основы для оценивания читательской грамотности, что позволяет оценить такие действия, как интерпретация и обобщение информации из нескольких отличающихся источников. Тематика текстов подбиралась с учётом современной информационной среды и потребностей социума, что позволяет оценивать способность учащихся ориентироваться в современном мире и справляться с вновь появившимися требованиями.</a:t>
            </a:r>
          </a:p>
        </p:txBody>
      </p:sp>
    </p:spTree>
    <p:extLst>
      <p:ext uri="{BB962C8B-B14F-4D97-AF65-F5344CB8AC3E}">
        <p14:creationId xmlns:p14="http://schemas.microsoft.com/office/powerpoint/2010/main" val="115712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Типы и особенности текстов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8156517"/>
              </p:ext>
            </p:extLst>
          </p:nvPr>
        </p:nvGraphicFramePr>
        <p:xfrm>
          <a:off x="0" y="764704"/>
          <a:ext cx="9036496" cy="585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7625"/>
                <a:gridCol w="2818696"/>
                <a:gridCol w="478017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тексты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Особенности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Форма текста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сплошные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 визуальных изображений;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(художественное и техническое);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повествование (рассказ, репортаж); 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объяснение (объяснительное сочинение, определение понятия, толкование слова, резюме/выводы, интерпретация);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аргументация (комментарий, обоснование); 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инструкция (указание к выполнению работы; правила, законы)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несплошные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включающие визуальные ряды, необходимые для понимания текста, с большей или меньшей степенью слияния с текстом;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графики; 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диаграммы; 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таблицы; 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карты, схемы; 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рисунки, фотографии, 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(анкеты и др.); 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информационные листы и объявления.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49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смешанные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содержащие элементы сплошных и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несплошных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текстов;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составные (множествен-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ные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включающие несколько текстов, каждый из которых был создан независимо от другого и является связным и законченным;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может состоять из текстов одного или разного формата и жанра (например, быть двумя сплошными текстами или объединять сплошной и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несплошной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текст).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243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Содержательные области текстов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1520" y="1124744"/>
            <a:ext cx="4244280" cy="500141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Человек и природа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Путешествия по родной земле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Изучение планеты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знания и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открытия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Будущее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Смысл жизни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Человек и технический прогресс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Экологические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Великие люди нашей страны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Межличностные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4648200" y="1124744"/>
            <a:ext cx="4100264" cy="500141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11) Взаимодействие людей в обществе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Внутренний мир человека 13) Безопасность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Здоровье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Школьная жизнь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Выбор товаров и услуг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Человек и книга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Культура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Образование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Работа</a:t>
            </a:r>
          </a:p>
        </p:txBody>
      </p:sp>
    </p:spTree>
    <p:extLst>
      <p:ext uri="{BB962C8B-B14F-4D97-AF65-F5344CB8AC3E}">
        <p14:creationId xmlns:p14="http://schemas.microsoft.com/office/powerpoint/2010/main" val="382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сновные проверяемые области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1052736"/>
            <a:ext cx="8435280" cy="507342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Поиск и нахождение информации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Интеграция и интерпретация информации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Оценка содержания и формы текста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Использование информации текста</a:t>
            </a:r>
          </a:p>
        </p:txBody>
      </p:sp>
    </p:spTree>
    <p:extLst>
      <p:ext uri="{BB962C8B-B14F-4D97-AF65-F5344CB8AC3E}">
        <p14:creationId xmlns:p14="http://schemas.microsoft.com/office/powerpoint/2010/main" val="52960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онтексты заданий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читательской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грамотности ( число заданий)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5878733"/>
              </p:ext>
            </p:extLst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4600"/>
                <a:gridCol w="1152128"/>
                <a:gridCol w="1152128"/>
                <a:gridCol w="1224136"/>
                <a:gridCol w="1296144"/>
                <a:gridCol w="109046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Контексты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 класс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r>
                        <a:rPr lang="ru-RU" baseline="0" dirty="0" smtClean="0"/>
                        <a:t> к</a:t>
                      </a:r>
                      <a:r>
                        <a:rPr lang="ru-RU" dirty="0" smtClean="0"/>
                        <a:t>ласс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 класс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 класс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 класс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Личный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Образовательный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Общественный 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Множественный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030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576064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Компетенции, относящиеся к ЧГ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3128083"/>
              </p:ext>
            </p:extLst>
          </p:nvPr>
        </p:nvGraphicFramePr>
        <p:xfrm>
          <a:off x="107504" y="853164"/>
          <a:ext cx="8928992" cy="6220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7632"/>
                <a:gridCol w="7221360"/>
              </a:tblGrid>
              <a:tr h="4601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Умение</a:t>
                      </a:r>
                    </a:p>
                  </a:txBody>
                  <a:tcPr marL="86014" marR="860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Определение</a:t>
                      </a:r>
                      <a:endParaRPr lang="ru-RU" dirty="0"/>
                    </a:p>
                  </a:txBody>
                  <a:tcPr marL="86014" marR="860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0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Нахождение информации</a:t>
                      </a:r>
                    </a:p>
                  </a:txBody>
                  <a:tcPr marL="86014" marR="860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это процесс определения места, где эта информация содержится.</a:t>
                      </a:r>
                    </a:p>
                  </a:txBody>
                  <a:tcPr marL="86014" marR="860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60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Извлечение информации</a:t>
                      </a:r>
                    </a:p>
                  </a:txBody>
                  <a:tcPr marL="86014" marR="860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это процесс выбора и предъявления конкретной информации, запрашиваемой в вопросе.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014" marR="860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80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Интеграция информации </a:t>
                      </a:r>
                    </a:p>
                  </a:txBody>
                  <a:tcPr marL="86014" marR="860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это процесс связывания (синтезирования) отдельных сообщений (единиц информации) текста в единую концептуальную рамку, свидетельствующий о том, что читатель глубоко понимает текст как целое 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014" marR="860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8052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Интерпретация информации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014" marR="860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это процесс толкования (анализа) отдельных сообщений (единиц информации) под углом ранее обозначенной концептуальной рамки, свидетельствующий о том, что читатель понимает текст в его составных частях, то есть понимает наиболее полно.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014" marR="860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532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информации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это процесс опоры читателя на свои мысли, чувства и опыт при взаимодействии с текстом. Каждый акт чтения требует определенной оценки, когда читатель связывает информацию в тексте с информацией вне текста.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3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Осмысление информации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это процесс применения, функционирования текста при решении читателем широкого круга жизненных задач ; это то, что можно делать с текстом после его чтения.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852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Форматы заданий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читательской грамотности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84784"/>
            <a:ext cx="8363272" cy="511256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514350" indent="-514350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выбором одного верного ответа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выбором нескольких верных ответов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кратким ответом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несколькими краткими ответами (отдельные поля для ответов)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развернутым ответом (в виде текста, рисунка или и рисунка, и текста)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установление соответствия (две группы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объектов)</a:t>
            </a:r>
          </a:p>
          <a:p>
            <a:pPr marL="514350" indent="-514350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установление соответствия (несколько групп объектов)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установление последовательности </a:t>
            </a:r>
          </a:p>
          <a:p>
            <a:pPr marL="514350" indent="-514350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выделение фрагмента текста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комплексным множественным выбором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с выбором ответа и объяснением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кратким ответом и пояснением 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( 72% - с выбором ответа, 28% - с развернутым ответом)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42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 заданий по читательской грамотности: уровни трудности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8789960"/>
              </p:ext>
            </p:extLst>
          </p:nvPr>
        </p:nvGraphicFramePr>
        <p:xfrm>
          <a:off x="457200" y="1600200"/>
          <a:ext cx="82296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528"/>
                <a:gridCol w="1368152"/>
                <a:gridCol w="1368152"/>
                <a:gridCol w="1296144"/>
                <a:gridCol w="1159024"/>
                <a:gridCol w="1371600"/>
              </a:tblGrid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Число заданий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Уровни</a:t>
                      </a:r>
                    </a:p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 класс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 класс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 класс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 класс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9 класс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Низкий, 27%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Средний, 63%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Высокий, 10%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Итого 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217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оследовательность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 при работе с банком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заданий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1.Провести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диагностическую работу (образцы представлены в открытом банке).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Проанализировать результаты диагностической работы: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и зафиксировать, что умеет и чего не умеет каждый ученик,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обобщить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эту информацию,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выделить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учеников по типу трудностей в освоении читательских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умений.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Форматы,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которых может быть выполнен блок заданий,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разными: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школьная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диагностическая работа,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домашнее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задание, выполняемое на РЭШ, 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специальное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в рамках внеурочного модуля или тренинга, например, погружение для всей параллели, скажем, «Наш мир», «История великих идей»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урок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 которым задания перекликаются по тематике или проблематике</a:t>
            </a:r>
            <a:r>
              <a:rPr lang="ru-RU" sz="2400" dirty="0"/>
              <a:t>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55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63408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Нахождение и извлечение информации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712968" cy="500141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блок читательских умений, целью которых является в первую очередь обнаружение в тексте явной (открытой, эксплицитной,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фактуальной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информации, выраженной в вопросе и в тексте-опоре, как правило, одними и теми же словами, и неявной (скрытой, имплицитной, подтекстовой) информации, выраженной в вопросе и в тексте-опоре, как правило, синонимичным способом.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389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48072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Выдержка из Кодификатора умений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16530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Ориентироваться в содержании текста, отвечать на вопросы, используя явно и неявно заданную в тексте информацию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 Находить в тексте конкретные сведения, факты, заданные в явном виде; 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Соотносить информацию из разных частей текста, сопоставлять основные текстовые и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внетекстовые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компоненты;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Делить тексты на смысловые части, составлять план текста;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Упорядочивать, ранжировать и группировать информацию; 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Отвечать на вопросы, используя неявно заданную информацию 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Определять место и роль иллюстративного ряда в тексте, лексическое значение слова (словосочетания) в тексте;                             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Пересказывать текст подробно и сжато;</a:t>
            </a:r>
          </a:p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осложнения:</a:t>
            </a:r>
          </a:p>
          <a:p>
            <a:pPr>
              <a:buFontTx/>
              <a:buChar char="-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Навигация во множественном тексте;</a:t>
            </a:r>
          </a:p>
          <a:p>
            <a:pPr>
              <a:buFontTx/>
              <a:buChar char="-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выявить буквальный смысл;</a:t>
            </a:r>
          </a:p>
          <a:p>
            <a:pPr>
              <a:buFontTx/>
              <a:buChar char="-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преднамеренно избыточной информацией;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17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92211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примеры формулировок заданий на нахождение и извлечение информации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435280" cy="471338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 из героев…?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 тексте называется…?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Расположите события в хронологической последовательности.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Какое из утверждений не соответствует тексту?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ошибочное утверждение о…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29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 и интерпретация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25658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блок читательских умений, целью которых является формирование умений глубоко понимать прочитанное в целом </a:t>
            </a: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(общем, совокупном) и в деталях (частностях, подробностях).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31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77809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Выдержка из Кодификатора умений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507288" cy="561662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Интегрировать и интерпретировать информацию текста: 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Определять тему и главную мысль текста, общую цель и назначение текста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Соотносить факты с общей идеей текста, устанавливать простые связи, не показанные в тексте напрямую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Формулировать выводы, основываясь на тексте; находить аргументы, подтверждающие вывод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Обобщать информацию из разных частей текста, из разных текстов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Интерпретировать произведение (художественное, музыкальное, живописное и др.), исходя из особенностей жанра, стиля, присутствующих в них средств художественной выразительности и образной системы;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осложнения: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представления нескольких точек зрения;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и анализ противоречий;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делать множественный выбор в ответах.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14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93610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примеры формулировок заданий на нахождение и извлечение информации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4006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Какова цель автора текста? 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Какое из приведенных ниже названий может быть заглавием к тексту? Какая информация в тексте является главной, а какая – второстепенной? 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приведенных ниже вопросов выберите тот, на который нельзя получить ответ, прочитав текст. 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Какая иллюстрация в наибольшей степени подходит к тексту? • Объясните назначение иллюстрации к тексту. 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 следующую фразу из текста… 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 какого участника диалога не основывается на информации из текста? 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герой поступает так…? 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1 сходство и 1 различие в предложенных текстах.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Как соотносятся высказывания героев…?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89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и осмысление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507288" cy="521744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читательских умений, цель которых ─ критический анализ информации, основан 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создании собственного толкования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текста;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соотнесении толкования текста со своими убеждениями или знаниями, почерпнутыми из других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текстов;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демонстрации общих и специальных знаний, а также способности к абстрактному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мышлению;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чувстве стиля, жанра, структуры текста и коммуникативных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63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1916</Words>
  <Application>Microsoft Office PowerPoint</Application>
  <PresentationFormat>Экран (4:3)</PresentationFormat>
  <Paragraphs>280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Панорама педагогического опыта  «Методический калейдоскоп»  по направлению  «Читательская грамотность»</vt:lpstr>
      <vt:lpstr>Компетенции, относящиеся к ЧГ</vt:lpstr>
      <vt:lpstr>Нахождение и извлечение информации</vt:lpstr>
      <vt:lpstr>Выдержка из Кодификатора умений</vt:lpstr>
      <vt:lpstr>Типовые примеры формулировок заданий на нахождение и извлечение информации</vt:lpstr>
      <vt:lpstr>Интеграция и интерпретация</vt:lpstr>
      <vt:lpstr>Выдержка из Кодификатора умений</vt:lpstr>
      <vt:lpstr>Типовые примеры формулировок заданий на нахождение и извлечение информации</vt:lpstr>
      <vt:lpstr>Оценка и осмысление</vt:lpstr>
      <vt:lpstr>Выдержка из Кодификатора умений</vt:lpstr>
      <vt:lpstr>Типовые примеры формулировок заданий на оценку и использование информации</vt:lpstr>
      <vt:lpstr>Методические рекомендации по использованию  учебно-методических материалов по формированию читательской грамотности обучающихся 5-9-х классов</vt:lpstr>
      <vt:lpstr>Структура спецификации ИМ:</vt:lpstr>
      <vt:lpstr>Число комплексных заданий и отдельных заданий к ним по шести направлениям функциональной грамотности для обучающихся 5-9-х классов.</vt:lpstr>
      <vt:lpstr>Компоненты оценки ЧГ</vt:lpstr>
      <vt:lpstr>Типы и особенности текстов</vt:lpstr>
      <vt:lpstr>Содержательные области текстов</vt:lpstr>
      <vt:lpstr>Основные проверяемые области </vt:lpstr>
      <vt:lpstr>Контексты заданий по читательской грамотности ( число заданий)</vt:lpstr>
      <vt:lpstr>Форматы заданий по читательской грамотности</vt:lpstr>
      <vt:lpstr>Банк заданий по читательской грамотности: уровни трудности</vt:lpstr>
      <vt:lpstr>Последовательность действий при работе с банком заданий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uzer</cp:lastModifiedBy>
  <cp:revision>17</cp:revision>
  <dcterms:created xsi:type="dcterms:W3CDTF">2022-05-10T18:38:02Z</dcterms:created>
  <dcterms:modified xsi:type="dcterms:W3CDTF">2022-05-11T10:11:24Z</dcterms:modified>
</cp:coreProperties>
</file>