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2" r:id="rId2"/>
    <p:sldId id="264" r:id="rId3"/>
    <p:sldId id="268" r:id="rId4"/>
    <p:sldId id="278" r:id="rId5"/>
    <p:sldId id="314" r:id="rId6"/>
    <p:sldId id="269" r:id="rId7"/>
    <p:sldId id="265" r:id="rId8"/>
    <p:sldId id="297" r:id="rId9"/>
    <p:sldId id="280" r:id="rId10"/>
    <p:sldId id="315" r:id="rId11"/>
    <p:sldId id="317" r:id="rId12"/>
    <p:sldId id="318" r:id="rId13"/>
    <p:sldId id="322" r:id="rId14"/>
    <p:sldId id="321" r:id="rId15"/>
    <p:sldId id="298" r:id="rId16"/>
    <p:sldId id="302" r:id="rId17"/>
    <p:sldId id="326" r:id="rId18"/>
    <p:sldId id="324" r:id="rId19"/>
    <p:sldId id="303" r:id="rId20"/>
    <p:sldId id="305" r:id="rId21"/>
    <p:sldId id="306" r:id="rId22"/>
    <p:sldId id="309" r:id="rId23"/>
    <p:sldId id="327" r:id="rId24"/>
    <p:sldId id="328" r:id="rId25"/>
    <p:sldId id="329" r:id="rId26"/>
    <p:sldId id="292" r:id="rId27"/>
    <p:sldId id="293" r:id="rId28"/>
    <p:sldId id="294" r:id="rId29"/>
    <p:sldId id="312" r:id="rId30"/>
    <p:sldId id="257" r:id="rId31"/>
    <p:sldId id="258" r:id="rId32"/>
    <p:sldId id="259" r:id="rId33"/>
    <p:sldId id="260" r:id="rId34"/>
    <p:sldId id="261" r:id="rId35"/>
    <p:sldId id="31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34" autoAdjust="0"/>
  </p:normalViewPr>
  <p:slideViewPr>
    <p:cSldViewPr>
      <p:cViewPr>
        <p:scale>
          <a:sx n="75" d="100"/>
          <a:sy n="75" d="100"/>
        </p:scale>
        <p:origin x="-123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D826-2C66-4CD8-854B-05FD9BAD1872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F7DAB-3DCD-46BF-B317-0F3AF7D95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7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76872"/>
            <a:ext cx="7776864" cy="23876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читательской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грамотности: опыт, проблемы,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2021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7" y="119069"/>
            <a:ext cx="9014644" cy="9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5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B5838C-D64B-49EA-A42B-E0484D506006}"/>
              </a:ext>
            </a:extLst>
          </p:cNvPr>
          <p:cNvSpPr txBox="1"/>
          <p:nvPr/>
        </p:nvSpPr>
        <p:spPr>
          <a:xfrm>
            <a:off x="1043608" y="2033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задачи, общие для разных предметов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F18F0E-90C0-4E65-A9A3-4F56004A3C47}"/>
              </a:ext>
            </a:extLst>
          </p:cNvPr>
          <p:cNvSpPr txBox="1"/>
          <p:nvPr/>
        </p:nvSpPr>
        <p:spPr>
          <a:xfrm>
            <a:off x="395536" y="764704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учебного текста (учебного материала) – основного образовательного ресурса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учебного задания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специфических для предмета текстов (графиков, чертежей, исторических источников, карт, художественных и публицистических текстов и т.д.)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историей науки, историей идей, описанием исследовательской деятельности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учебного материала с миром вокруг, новыми практическими и учебными задачами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 оценка информации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26A9E7-B1D5-4B2F-9B92-27A9C9BC3F25}"/>
              </a:ext>
            </a:extLst>
          </p:cNvPr>
          <p:cNvSpPr txBox="1"/>
          <p:nvPr/>
        </p:nvSpPr>
        <p:spPr>
          <a:xfrm>
            <a:off x="451048" y="4486246"/>
            <a:ext cx="824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как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общеучебный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предмета есть своя «зона ответственности» в формировании ЧГ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«Свои» типы текстов, которые обязательно нужно научить читать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«профильные» читательские умения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способы чтения</a:t>
            </a:r>
          </a:p>
        </p:txBody>
      </p:sp>
    </p:spTree>
    <p:extLst>
      <p:ext uri="{BB962C8B-B14F-4D97-AF65-F5344CB8AC3E}">
        <p14:creationId xmlns:p14="http://schemas.microsoft.com/office/powerpoint/2010/main" val="413043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C5B405F2-6224-40AB-893A-9EE80E44B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91365"/>
              </p:ext>
            </p:extLst>
          </p:nvPr>
        </p:nvGraphicFramePr>
        <p:xfrm>
          <a:off x="395536" y="235282"/>
          <a:ext cx="8496944" cy="5197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xmlns="" val="2506428699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438866770"/>
                    </a:ext>
                  </a:extLst>
                </a:gridCol>
              </a:tblGrid>
              <a:tr h="71727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Принципы чтения математического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читательские задачи при чтении математического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4336571"/>
                  </a:ext>
                </a:extLst>
              </a:tr>
              <a:tr h="2476444"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Ничего не пропускать!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Следить за логикой изложения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Повторять за автором преобразования и построения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Шай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Симонсон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Фернандо </a:t>
                      </a:r>
                      <a:r>
                        <a:rPr lang="ru-RU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К.Гувеа</a:t>
                      </a: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Видеть математическую задачу в контексте ситуации, находить необходимые данные в различных источниках, в том числе графиках, диаграммах, таблицах, схемах и т.д.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Вычитывать логику рассуждений, проверяя и уточняя своё понимание на каждом этапе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«слабые» места в рассуждениях, доказательстве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 сущность алгоритма и действовать по алгоритму, переносить информацию и способы работы на новые объекты и ситуации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Выдвигать гипотезы на основе прочитанного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4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69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C11A328-2370-435E-894B-2B28B2488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84208"/>
              </p:ext>
            </p:extLst>
          </p:nvPr>
        </p:nvGraphicFramePr>
        <p:xfrm>
          <a:off x="251520" y="260648"/>
          <a:ext cx="856895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202">
                  <a:extLst>
                    <a:ext uri="{9D8B030D-6E8A-4147-A177-3AD203B41FA5}">
                      <a16:colId xmlns:a16="http://schemas.microsoft.com/office/drawing/2014/main" xmlns="" val="4207687867"/>
                    </a:ext>
                  </a:extLst>
                </a:gridCol>
                <a:gridCol w="5373750">
                  <a:extLst>
                    <a:ext uri="{9D8B030D-6E8A-4147-A177-3AD203B41FA5}">
                      <a16:colId xmlns:a16="http://schemas.microsoft.com/office/drawing/2014/main" xmlns="" val="1404122779"/>
                    </a:ext>
                  </a:extLst>
                </a:gridCol>
              </a:tblGrid>
              <a:tr h="71727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типы текстов на предметах естественнонаучного цикла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 читательские умения, требующиеся при чтении естественнонаучных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1467428"/>
                  </a:ext>
                </a:extLst>
              </a:tr>
              <a:tr h="2476444">
                <a:tc>
                  <a:txBody>
                    <a:bodyPr/>
                    <a:lstStyle/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тексты (учебник, энциклопедия, лекция, описание опыта и т.п.)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 – популярные тексты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Несплошные</a:t>
                      </a:r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тексты (диаграммы, графики, таблицы, инфографика, фотографии, схемы опытов и т.п.)</a:t>
                      </a:r>
                    </a:p>
                    <a:p>
                      <a:pPr algn="just"/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 задания, инструкции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Определять значение терминов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Извлекать и сопоставлять информацию, представленную в разных знаковых системах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Отвечать на вопросы разного типа («Почему так?», «Так ли?», «Что из этого следует?»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ключевые идеи текста, авторскую позицию, </a:t>
                      </a:r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причинно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следственные связи и т.д.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Интерпретировать графическую информацию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специфическую информацию о целях исследования, его методах, проверяемых гипотезах, выводах и т.п.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 надежность источника («Откуда это известно?», «Можно ли доверять этому источнику?»)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Обосновывать предложенное утверждение или собственное мнение по обсуждаемой проблеме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3705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55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7B3A39-A7A9-4E19-872C-DFBB6596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4404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DDE90A-5157-448C-BD6E-59822323A13D}"/>
              </a:ext>
            </a:extLst>
          </p:cNvPr>
          <p:cNvSpPr txBox="1"/>
          <p:nvPr/>
        </p:nvSpPr>
        <p:spPr>
          <a:xfrm>
            <a:off x="467544" y="260648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специфике чтения на уроках истории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не только учебника, но и исторических документов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хронологической информации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различению фактов и мнений, оценке и учету представленной  в тексте картины событий, фактов, оценок и т.д.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текстами: картой, схемой, фотографиями, диаграммами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8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C1F8FE-D168-4E5D-A88D-F29EB6FB1B0E}"/>
              </a:ext>
            </a:extLst>
          </p:cNvPr>
          <p:cNvSpPr txBox="1"/>
          <p:nvPr/>
        </p:nvSpPr>
        <p:spPr>
          <a:xfrm>
            <a:off x="467544" y="260648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специфике чтения на уроках словесности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многообразие жанров и стилей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обучение пониманию, оценке содержания и формы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обучение построению развернутого ответа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41BEE467-7C88-4090-BC9C-E5F5F1C94898}"/>
              </a:ext>
            </a:extLst>
          </p:cNvPr>
          <p:cNvSpPr/>
          <p:nvPr/>
        </p:nvSpPr>
        <p:spPr>
          <a:xfrm>
            <a:off x="3779912" y="1844824"/>
            <a:ext cx="1692188" cy="111612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96E8C3-6401-40AE-B560-E06EF184536F}"/>
              </a:ext>
            </a:extLst>
          </p:cNvPr>
          <p:cNvSpPr txBox="1"/>
          <p:nvPr/>
        </p:nvSpPr>
        <p:spPr>
          <a:xfrm>
            <a:off x="613520" y="306896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задачи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тексты интересны с точки зрения ЧГ?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 ли их потенциал в учебнике?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заданий не хватает?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трудности понимания / риски непонимания могут возникнуть и как их предупредить?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тем, кто не понимает?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вопросы / задания нужны, чтобы не оценивать, а формировать читательское умение?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тексты и задания требуют особых форм работы?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стать «общим капиталом» для учителей разных предметов?</a:t>
            </a:r>
          </a:p>
        </p:txBody>
      </p:sp>
    </p:spTree>
    <p:extLst>
      <p:ext uri="{BB962C8B-B14F-4D97-AF65-F5344CB8AC3E}">
        <p14:creationId xmlns:p14="http://schemas.microsoft.com/office/powerpoint/2010/main" val="214004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D2F473-ABFF-43FB-BC68-AC064EDAE5B3}"/>
              </a:ext>
            </a:extLst>
          </p:cNvPr>
          <p:cNvSpPr txBox="1"/>
          <p:nvPr/>
        </p:nvSpPr>
        <p:spPr>
          <a:xfrm>
            <a:off x="287524" y="11663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задания нужны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ЧГ?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285A7BD-3A45-4221-8CBB-B0AAFF6D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0747" t="24414" r="10505" b="11132"/>
          <a:stretch>
            <a:fillRect/>
          </a:stretch>
        </p:blipFill>
        <p:spPr bwMode="auto">
          <a:xfrm>
            <a:off x="88367" y="1375098"/>
            <a:ext cx="8877807" cy="547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6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A172E5-E8D1-4536-9E92-00DC192BA5FE}"/>
              </a:ext>
            </a:extLst>
          </p:cNvPr>
          <p:cNvSpPr txBox="1"/>
          <p:nvPr/>
        </p:nvSpPr>
        <p:spPr>
          <a:xfrm>
            <a:off x="539552" y="15446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читательской грамотности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EDF722F-F100-4560-858E-8BAF56176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25034"/>
              </p:ext>
            </p:extLst>
          </p:nvPr>
        </p:nvGraphicFramePr>
        <p:xfrm>
          <a:off x="395536" y="654204"/>
          <a:ext cx="8352927" cy="5655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1347588352"/>
                    </a:ext>
                  </a:extLst>
                </a:gridCol>
                <a:gridCol w="3264362">
                  <a:extLst>
                    <a:ext uri="{9D8B030D-6E8A-4147-A177-3AD203B41FA5}">
                      <a16:colId xmlns:a16="http://schemas.microsoft.com/office/drawing/2014/main" xmlns="" val="2527454991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xmlns="" val="1845311851"/>
                    </a:ext>
                  </a:extLst>
                </a:gridCol>
              </a:tblGrid>
              <a:tr h="76778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компетенции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текст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Множественный текст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349215"/>
                  </a:ext>
                </a:extLst>
              </a:tr>
              <a:tr h="1096836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и поиск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выбор соответствующего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1189429"/>
                  </a:ext>
                </a:extLst>
              </a:tr>
              <a:tr h="203555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Понимание. Интеграция и интерпретация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буквального смысла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формулирование выводов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и формулирование выводов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2913430"/>
                  </a:ext>
                </a:extLst>
              </a:tr>
              <a:tr h="175493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Рефлексия и оценка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качества и надежности текста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Размышление над содержанием и формой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и анализ противоречий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7050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26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E257EFF-61C9-49C8-BFF1-59B43D21E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3" b="29597"/>
          <a:stretch/>
        </p:blipFill>
        <p:spPr>
          <a:xfrm>
            <a:off x="539552" y="908720"/>
            <a:ext cx="839403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2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C894EC-1659-4035-BD9B-64F52B1C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94" y="476672"/>
            <a:ext cx="8638611" cy="53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7"/>
          <a:stretch/>
        </p:blipFill>
        <p:spPr>
          <a:xfrm>
            <a:off x="-27806" y="-6846"/>
            <a:ext cx="7621760" cy="36307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FA259E-4967-46AA-ABE3-A29FB250B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6" r="1176"/>
          <a:stretch/>
        </p:blipFill>
        <p:spPr>
          <a:xfrm>
            <a:off x="953344" y="3717032"/>
            <a:ext cx="8190656" cy="31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158" t="21484" r="3367" b="6250"/>
          <a:stretch>
            <a:fillRect/>
          </a:stretch>
        </p:blipFill>
        <p:spPr bwMode="auto">
          <a:xfrm>
            <a:off x="0" y="642918"/>
            <a:ext cx="9144000" cy="512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0" t="4930"/>
          <a:stretch/>
        </p:blipFill>
        <p:spPr>
          <a:xfrm>
            <a:off x="15652" y="404664"/>
            <a:ext cx="9020844" cy="52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4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76" b="1836"/>
          <a:stretch/>
        </p:blipFill>
        <p:spPr>
          <a:xfrm>
            <a:off x="0" y="476672"/>
            <a:ext cx="9036496" cy="5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0"/>
          <a:stretch/>
        </p:blipFill>
        <p:spPr>
          <a:xfrm>
            <a:off x="81371" y="772956"/>
            <a:ext cx="9026836" cy="53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2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57C703-DC3C-49A3-AA45-EDEFAF00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0800" r="16926" b="3801"/>
          <a:stretch/>
        </p:blipFill>
        <p:spPr>
          <a:xfrm>
            <a:off x="237318" y="20166"/>
            <a:ext cx="8462157" cy="61451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48007C0-D9FD-4DD6-9473-274B9D066E55}"/>
              </a:ext>
            </a:extLst>
          </p:cNvPr>
          <p:cNvSpPr/>
          <p:nvPr/>
        </p:nvSpPr>
        <p:spPr>
          <a:xfrm>
            <a:off x="395536" y="6211669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027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69ED19-CCDA-44FF-9591-537388689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2200" r="17713" b="5201"/>
          <a:stretch/>
        </p:blipFill>
        <p:spPr>
          <a:xfrm>
            <a:off x="190496" y="314437"/>
            <a:ext cx="8763007" cy="62291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FD7372-C4D3-4D15-9671-717D4C83AFFE}"/>
              </a:ext>
            </a:extLst>
          </p:cNvPr>
          <p:cNvSpPr/>
          <p:nvPr/>
        </p:nvSpPr>
        <p:spPr>
          <a:xfrm>
            <a:off x="1115616" y="6174231"/>
            <a:ext cx="171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146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A13D33-6290-4893-865E-3CA8D3007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6" t="12200" r="17713" b="5201"/>
          <a:stretch/>
        </p:blipFill>
        <p:spPr>
          <a:xfrm>
            <a:off x="165476" y="296652"/>
            <a:ext cx="8813047" cy="62646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8DFE85B-E601-4A51-A5B6-80603F299341}"/>
              </a:ext>
            </a:extLst>
          </p:cNvPr>
          <p:cNvSpPr/>
          <p:nvPr/>
        </p:nvSpPr>
        <p:spPr>
          <a:xfrm>
            <a:off x="1043608" y="6159249"/>
            <a:ext cx="171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https://fioco.ru/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523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642"/>
            <a:ext cx="9144000" cy="4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4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731"/>
            <a:ext cx="9144000" cy="44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87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91"/>
            <a:ext cx="9144000" cy="37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93" y="211105"/>
            <a:ext cx="8453013" cy="64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0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6354" t="25390" r="10505" b="6250"/>
          <a:stretch>
            <a:fillRect/>
          </a:stretch>
        </p:blipFill>
        <p:spPr bwMode="auto">
          <a:xfrm>
            <a:off x="0" y="357165"/>
            <a:ext cx="9154314" cy="557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688" t="29297" r="11603" b="22851"/>
          <a:stretch>
            <a:fillRect/>
          </a:stretch>
        </p:blipFill>
        <p:spPr bwMode="auto">
          <a:xfrm>
            <a:off x="1500166" y="0"/>
            <a:ext cx="6215106" cy="31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44" y="314324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Вы ничего не слышите? А ведь играют сразу два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 танцуют около сотни людей. Это новое модное увлечение молодежи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Silent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Disco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– Тихая дискотека. Главное отличие от дискотеки традиционной – отсутствие мощных динамиков и беспроводные наушники. Танцующие в тишине смотрятся, возможно, нелепо, но только для тех, кто ещё не надел наушники.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Вот послушайте, в наушниках достаточно громко играет музыка. Выбираете тот канал, какой вам больше нравится, и вперёд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танцпол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Тихую дискотеку можно проводить где угодно, ведь она никому не мешает. Никто из окружающих не слышит мощных басов, как на обычной дискотеке. Не надо ни помещения, ни громадного количества аппаратуры.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 беспроводных наушников два канала. Один зелёного цвета, другой синего. В темноте сразу видно, под музыку какого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танцуют люди. И если зелёного, к примеру, становится больше, то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диджей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чья музыка транслируется на синий канал, начинает играть другую музыку, чтобы «завоевать» посетителей, чтобы они снова переключились на его канал.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– Здесь можно сдвинуть чуть-чуть наушники с ушей и одновременно и танцевать, и разговаривать с подругой. А на обычной дискотеке очень шумно, там ни с кем не пообщаешься! – говорит одна из поклонниц бесшумной дискотеки. </a:t>
            </a: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Алексей Пономарев 17-08-2012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0081" t="21484" r="16544" b="4297"/>
          <a:stretch>
            <a:fillRect/>
          </a:stretch>
        </p:blipFill>
        <p:spPr bwMode="auto">
          <a:xfrm>
            <a:off x="1357290" y="0"/>
            <a:ext cx="6786610" cy="65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8982" t="41016" r="13799" b="34570"/>
          <a:stretch>
            <a:fillRect/>
          </a:stretch>
        </p:blipFill>
        <p:spPr bwMode="auto">
          <a:xfrm>
            <a:off x="285720" y="214290"/>
            <a:ext cx="7618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86348" y="107154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 (трудности общения людей)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8983" t="35156" r="13799" b="37500"/>
          <a:stretch>
            <a:fillRect/>
          </a:stretch>
        </p:blipFill>
        <p:spPr bwMode="auto">
          <a:xfrm>
            <a:off x="428595" y="2928934"/>
            <a:ext cx="70213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14942" y="550070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 (Ярослав – Вика)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 (Татьяна – Ярослав)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0081" t="23437" r="13799" b="17969"/>
          <a:stretch>
            <a:fillRect/>
          </a:stretch>
        </p:blipFill>
        <p:spPr bwMode="auto">
          <a:xfrm>
            <a:off x="714348" y="428603"/>
            <a:ext cx="7915330" cy="565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8433" t="31250" r="14348" b="37500"/>
          <a:stretch>
            <a:fillRect/>
          </a:stretch>
        </p:blipFill>
        <p:spPr bwMode="auto">
          <a:xfrm>
            <a:off x="1142976" y="428604"/>
            <a:ext cx="729560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0ACE34-E0A2-44C6-97BB-7DC8BA42E581}"/>
              </a:ext>
            </a:extLst>
          </p:cNvPr>
          <p:cNvSpPr txBox="1"/>
          <p:nvPr/>
        </p:nvSpPr>
        <p:spPr>
          <a:xfrm>
            <a:off x="435925" y="404664"/>
            <a:ext cx="82721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подбора заданий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работать с ключевыми аспектами темы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задания, заставляющие сопоставлять и анализировать информацию из разных источников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ориентированные задания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обращаться к разным читательским умениям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F45F35-B35D-4AD3-91BB-4C970BBC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28691"/>
            <a:ext cx="7560840" cy="26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6903" t="25390" r="3916" b="6250"/>
          <a:stretch>
            <a:fillRect/>
          </a:stretch>
        </p:blipFill>
        <p:spPr bwMode="auto">
          <a:xfrm>
            <a:off x="0" y="889012"/>
            <a:ext cx="9144000" cy="507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0C7F4A-F366-4A1C-9116-DC9479186FF7}"/>
              </a:ext>
            </a:extLst>
          </p:cNvPr>
          <p:cNvSpPr txBox="1"/>
          <p:nvPr/>
        </p:nvSpPr>
        <p:spPr>
          <a:xfrm>
            <a:off x="251520" y="260648"/>
            <a:ext cx="84969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проблемы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(отрицание) необходимости формирования читательской грамотности за пределами уроков словесности, т.к. эта задача «конкурирует» с предметными задачами за время, интерес, силы ученика и учителя.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проблема (уроки словесности) – «мы и так на каждом уроке работаем с текстами, т ничего нового делать не нужно». Результаты по заданиям к художественным текстам нередко ниже, чем по заданиям к информационным текстам.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ресурсов.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«Игнорирование» ресурсов.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99AB53-AC9C-4DBA-998A-ED18E9998F4A}"/>
              </a:ext>
            </a:extLst>
          </p:cNvPr>
          <p:cNvSpPr txBox="1"/>
          <p:nvPr/>
        </p:nvSpPr>
        <p:spPr>
          <a:xfrm>
            <a:off x="827584" y="4053839"/>
            <a:ext cx="775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Дефициты в области формирования ЧГ обусловлены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7A663BA0-A34B-4FA3-AF63-F0A007EC6859}"/>
              </a:ext>
            </a:extLst>
          </p:cNvPr>
          <p:cNvSpPr/>
          <p:nvPr/>
        </p:nvSpPr>
        <p:spPr>
          <a:xfrm rot="2117093">
            <a:off x="1978153" y="4696159"/>
            <a:ext cx="504056" cy="603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2B605C9A-315C-4180-BE95-89A7FC295653}"/>
              </a:ext>
            </a:extLst>
          </p:cNvPr>
          <p:cNvSpPr/>
          <p:nvPr/>
        </p:nvSpPr>
        <p:spPr>
          <a:xfrm rot="18918440">
            <a:off x="6575821" y="4608337"/>
            <a:ext cx="504056" cy="633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9064DD-3508-4452-8B29-FE108C4C0DC0}"/>
              </a:ext>
            </a:extLst>
          </p:cNvPr>
          <p:cNvSpPr txBox="1"/>
          <p:nvPr/>
        </p:nvSpPr>
        <p:spPr>
          <a:xfrm>
            <a:off x="541123" y="535232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Появлением новых типов текстов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2BCDEF-77B1-412B-940D-C1CA15E961A8}"/>
              </a:ext>
            </a:extLst>
          </p:cNvPr>
          <p:cNvSpPr txBox="1"/>
          <p:nvPr/>
        </p:nvSpPr>
        <p:spPr>
          <a:xfrm>
            <a:off x="5004048" y="539018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Появлением новых типов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167794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5805" t="21484" r="1720" b="9179"/>
          <a:stretch>
            <a:fillRect/>
          </a:stretch>
        </p:blipFill>
        <p:spPr bwMode="auto">
          <a:xfrm>
            <a:off x="664072" y="0"/>
            <a:ext cx="7968813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4357694"/>
            <a:ext cx="8715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Формат ответов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Выбор ответа из ряда предложенных (одного или нескольких, в т.ч. заданного графически)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Выбор ответа внутри текста выделением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Расположение ответов в определенной последовательности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Заполнение таблиц (умение определять наличие/отсутствие информации, устанавливать соответствие и т.д.)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Построение маршрута на карте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Ввод краткого ответа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Ввод развёрнутого ответа (в одно, два или три поля)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5922" t="25390" r="15446" b="17969"/>
          <a:stretch>
            <a:fillRect/>
          </a:stretch>
        </p:blipFill>
        <p:spPr bwMode="auto">
          <a:xfrm>
            <a:off x="1107873" y="404664"/>
            <a:ext cx="69282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21AFE2-F1FF-40C1-AF3D-5556E6A77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64" r="2750"/>
          <a:stretch/>
        </p:blipFill>
        <p:spPr>
          <a:xfrm>
            <a:off x="125760" y="3789040"/>
            <a:ext cx="8892480" cy="2966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2440" y="3501008"/>
            <a:ext cx="6115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7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42852"/>
          <a:ext cx="8929750" cy="6686283"/>
        </p:xfrm>
        <a:graphic>
          <a:graphicData uri="http://schemas.openxmlformats.org/drawingml/2006/table">
            <a:tbl>
              <a:tblPr/>
              <a:tblGrid>
                <a:gridCol w="1571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81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1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Читательское действие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умения, соответствующие группам читательских действий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нахождением и извлечением информации из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Определять место, где содержится искомая информация (фрагмент текста, гиперссылка, ссылка на сайт…).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одну или несколько единиц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одну или несколько единиц информации, расположенных в одном фрагменте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Находить и извлекать несколько единиц информации, расположенных в разных  фрагментах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Определять наличие/отсутствие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78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интеграцией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интерпретацией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Понимать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фактологическую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информацию (сюжет, последовательность событий и т.п.).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смысловую структуру текста (определять тему, главную мысль/идею, назначение текста).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значение неизвестного слова или выражения на основе контекста.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Устанавливать скрытые связи между событиями или утверждениями (причинно-следственные отношения, отношения аргумент – контраргумент, тезис – пример, сходство – различие и др.).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Соотносить визуальное изображение с вербальным текстом.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Формулировать выводы на основе обобщения отдельных частей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чувства, мотивы, характеры героев.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Понимать концептуальную информацию (авторскую позицию, коммуникативное намерение).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3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осмыслением и оценкой текста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содержание текста или его элементов (примеров, аргументов, иллюстраций и т.п.) относительно целей автора.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форму текста (структуру, стиль и т.д.), целесообразность использованных автором приемов.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Понимать назначение структурной единицы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Оценивать полноту, достоверность информации.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Обнаруживать противоречия, содержащиеся в одном или нескольких текстах.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Высказывать и обосновывать собственную точку зрения по вопросу, обсуждаемому в тексте.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80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Читательские действия, связанные с использованием информации из текста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Использовать информацию из текста для решения практической задачи (планирование поездки, выбор телефона и т.п.) без привлечения фоновых знаний.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Использовать информацию из текста для решения практической задачи с привлечением фоновых знаний.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Формулировать на основе полученной из текста информации собственную гипотезу.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Прогнозировать события, течение процесса, результаты эксперимента на основе информации текста.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Предлагать интерпретацию нового явления, принадлежащего к тому же классу явлений, который обсуждается в тексте (в том числе с переносом из одной предметной области в другую).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Выявлять связь между прочитанным и современной реальностью.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75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1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Возможности введения заданий в учебный процесс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71480"/>
            <a:ext cx="892971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 качестве  диагностики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Введение в урок - соответствующий раздел, тему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Использование как точки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межпредметного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взаимодействия,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межмепредметном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модуле (взгляд на ситуацию с точки зрения географии, физики, обществознания и т.д.)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Использование во внеурочных формах работы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Сквозные формы работы (Командные интеллектуально-творческие игры и т.д.)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928934"/>
            <a:ext cx="89297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Возможность влияния мониторинга на образовательный процесс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текстового корпуса учебников. (Есть ли «диалог» текстов? Есть ли дополняющие друг друга тексты? Есть ли тексты, содержащие полемичную информацию?)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«Разворачивание» каждого читательского умения в набор операций с возможностью помощи на каждом этапе.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Помощь педагогам-предметникам в выявлении специфики текстов по каждому предмету и особенностей читательской деятельности при работе с информационными текстами.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Предоставление «выверенных» в мониторинге заданий как основы проектирования процесса формирования читательской грамотности в основной школе. 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Выявление типичных трудностей учеников как возможность совершенствования методики работы с текстами.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1589</Words>
  <Application>Microsoft Office PowerPoint</Application>
  <PresentationFormat>Экран (4:3)</PresentationFormat>
  <Paragraphs>170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Формирование читательской грамотности: опыт, проблемы, перспективы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Учитель4</dc:creator>
  <cp:lastModifiedBy>uzer</cp:lastModifiedBy>
  <cp:revision>82</cp:revision>
  <dcterms:created xsi:type="dcterms:W3CDTF">2021-11-15T17:28:37Z</dcterms:created>
  <dcterms:modified xsi:type="dcterms:W3CDTF">2022-01-28T12:22:35Z</dcterms:modified>
</cp:coreProperties>
</file>