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1" r:id="rId5"/>
    <p:sldId id="279" r:id="rId6"/>
    <p:sldId id="258" r:id="rId7"/>
    <p:sldId id="278" r:id="rId8"/>
    <p:sldId id="262" r:id="rId9"/>
    <p:sldId id="277" r:id="rId10"/>
    <p:sldId id="280" r:id="rId11"/>
    <p:sldId id="281" r:id="rId12"/>
    <p:sldId id="264" r:id="rId13"/>
    <p:sldId id="267" r:id="rId14"/>
    <p:sldId id="268" r:id="rId15"/>
    <p:sldId id="271" r:id="rId16"/>
    <p:sldId id="269" r:id="rId17"/>
    <p:sldId id="273" r:id="rId18"/>
    <p:sldId id="274" r:id="rId19"/>
    <p:sldId id="276" r:id="rId20"/>
    <p:sldId id="275" r:id="rId21"/>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147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endParaRPr lang="es-ES"/>
          </a:p>
        </p:txBody>
      </p:sp>
      <p:sp>
        <p:nvSpPr>
          <p:cNvPr id="5" name="Нижний колонтитул 4"/>
          <p:cNvSpPr>
            <a:spLocks noGrp="1"/>
          </p:cNvSpPr>
          <p:nvPr>
            <p:ph type="ftr" sz="quarter" idx="11"/>
          </p:nvPr>
        </p:nvSpPr>
        <p:spPr/>
        <p:txBody>
          <a:bodyPr/>
          <a:lstStyle>
            <a:lvl1pPr>
              <a:defRPr/>
            </a:lvl1pPr>
          </a:lstStyle>
          <a:p>
            <a:endParaRPr lang="es-ES"/>
          </a:p>
        </p:txBody>
      </p:sp>
      <p:sp>
        <p:nvSpPr>
          <p:cNvPr id="6" name="Номер слайда 5"/>
          <p:cNvSpPr>
            <a:spLocks noGrp="1"/>
          </p:cNvSpPr>
          <p:nvPr>
            <p:ph type="sldNum" sz="quarter" idx="12"/>
          </p:nvPr>
        </p:nvSpPr>
        <p:spPr/>
        <p:txBody>
          <a:bodyPr/>
          <a:lstStyle>
            <a:lvl1pPr>
              <a:defRPr/>
            </a:lvl1pPr>
          </a:lstStyle>
          <a:p>
            <a:fld id="{7661BBF7-A240-4837-95B3-A50445A0D604}" type="slidenum">
              <a:rPr lang="es-ES"/>
              <a:pPr/>
              <a:t>‹#›</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es-ES"/>
          </a:p>
        </p:txBody>
      </p:sp>
      <p:sp>
        <p:nvSpPr>
          <p:cNvPr id="5" name="Нижний колонтитул 4"/>
          <p:cNvSpPr>
            <a:spLocks noGrp="1"/>
          </p:cNvSpPr>
          <p:nvPr>
            <p:ph type="ftr" sz="quarter" idx="11"/>
          </p:nvPr>
        </p:nvSpPr>
        <p:spPr/>
        <p:txBody>
          <a:bodyPr/>
          <a:lstStyle>
            <a:lvl1pPr>
              <a:defRPr/>
            </a:lvl1pPr>
          </a:lstStyle>
          <a:p>
            <a:endParaRPr lang="es-ES"/>
          </a:p>
        </p:txBody>
      </p:sp>
      <p:sp>
        <p:nvSpPr>
          <p:cNvPr id="6" name="Номер слайда 5"/>
          <p:cNvSpPr>
            <a:spLocks noGrp="1"/>
          </p:cNvSpPr>
          <p:nvPr>
            <p:ph type="sldNum" sz="quarter" idx="12"/>
          </p:nvPr>
        </p:nvSpPr>
        <p:spPr/>
        <p:txBody>
          <a:bodyPr/>
          <a:lstStyle>
            <a:lvl1pPr>
              <a:defRPr/>
            </a:lvl1pPr>
          </a:lstStyle>
          <a:p>
            <a:fld id="{E4E6A499-4BD3-4987-9546-A7C85B0D8E13}" type="slidenum">
              <a:rPr lang="es-ES"/>
              <a:pPr/>
              <a:t>‹#›</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es-ES"/>
          </a:p>
        </p:txBody>
      </p:sp>
      <p:sp>
        <p:nvSpPr>
          <p:cNvPr id="5" name="Нижний колонтитул 4"/>
          <p:cNvSpPr>
            <a:spLocks noGrp="1"/>
          </p:cNvSpPr>
          <p:nvPr>
            <p:ph type="ftr" sz="quarter" idx="11"/>
          </p:nvPr>
        </p:nvSpPr>
        <p:spPr/>
        <p:txBody>
          <a:bodyPr/>
          <a:lstStyle>
            <a:lvl1pPr>
              <a:defRPr/>
            </a:lvl1pPr>
          </a:lstStyle>
          <a:p>
            <a:endParaRPr lang="es-ES"/>
          </a:p>
        </p:txBody>
      </p:sp>
      <p:sp>
        <p:nvSpPr>
          <p:cNvPr id="6" name="Номер слайда 5"/>
          <p:cNvSpPr>
            <a:spLocks noGrp="1"/>
          </p:cNvSpPr>
          <p:nvPr>
            <p:ph type="sldNum" sz="quarter" idx="12"/>
          </p:nvPr>
        </p:nvSpPr>
        <p:spPr/>
        <p:txBody>
          <a:bodyPr/>
          <a:lstStyle>
            <a:lvl1pPr>
              <a:defRPr/>
            </a:lvl1pPr>
          </a:lstStyle>
          <a:p>
            <a:fld id="{FA85597F-7EDD-4CD0-8125-3646D0B398C2}" type="slidenum">
              <a:rPr lang="es-ES"/>
              <a:pPr/>
              <a:t>‹#›</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es-ES"/>
          </a:p>
        </p:txBody>
      </p:sp>
      <p:sp>
        <p:nvSpPr>
          <p:cNvPr id="5" name="Нижний колонтитул 4"/>
          <p:cNvSpPr>
            <a:spLocks noGrp="1"/>
          </p:cNvSpPr>
          <p:nvPr>
            <p:ph type="ftr" sz="quarter" idx="11"/>
          </p:nvPr>
        </p:nvSpPr>
        <p:spPr/>
        <p:txBody>
          <a:bodyPr/>
          <a:lstStyle>
            <a:lvl1pPr>
              <a:defRPr/>
            </a:lvl1pPr>
          </a:lstStyle>
          <a:p>
            <a:endParaRPr lang="es-ES"/>
          </a:p>
        </p:txBody>
      </p:sp>
      <p:sp>
        <p:nvSpPr>
          <p:cNvPr id="6" name="Номер слайда 5"/>
          <p:cNvSpPr>
            <a:spLocks noGrp="1"/>
          </p:cNvSpPr>
          <p:nvPr>
            <p:ph type="sldNum" sz="quarter" idx="12"/>
          </p:nvPr>
        </p:nvSpPr>
        <p:spPr/>
        <p:txBody>
          <a:bodyPr/>
          <a:lstStyle>
            <a:lvl1pPr>
              <a:defRPr/>
            </a:lvl1pPr>
          </a:lstStyle>
          <a:p>
            <a:fld id="{38392B46-52BC-46F7-A736-83AF8593DC4C}" type="slidenum">
              <a:rPr lang="es-ES"/>
              <a:pPr/>
              <a:t>‹#›</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es-ES"/>
          </a:p>
        </p:txBody>
      </p:sp>
      <p:sp>
        <p:nvSpPr>
          <p:cNvPr id="5" name="Нижний колонтитул 4"/>
          <p:cNvSpPr>
            <a:spLocks noGrp="1"/>
          </p:cNvSpPr>
          <p:nvPr>
            <p:ph type="ftr" sz="quarter" idx="11"/>
          </p:nvPr>
        </p:nvSpPr>
        <p:spPr/>
        <p:txBody>
          <a:bodyPr/>
          <a:lstStyle>
            <a:lvl1pPr>
              <a:defRPr/>
            </a:lvl1pPr>
          </a:lstStyle>
          <a:p>
            <a:endParaRPr lang="es-ES"/>
          </a:p>
        </p:txBody>
      </p:sp>
      <p:sp>
        <p:nvSpPr>
          <p:cNvPr id="6" name="Номер слайда 5"/>
          <p:cNvSpPr>
            <a:spLocks noGrp="1"/>
          </p:cNvSpPr>
          <p:nvPr>
            <p:ph type="sldNum" sz="quarter" idx="12"/>
          </p:nvPr>
        </p:nvSpPr>
        <p:spPr/>
        <p:txBody>
          <a:bodyPr/>
          <a:lstStyle>
            <a:lvl1pPr>
              <a:defRPr/>
            </a:lvl1pPr>
          </a:lstStyle>
          <a:p>
            <a:fld id="{20E381E8-811E-4889-8FAB-C6C81813613B}" type="slidenum">
              <a:rPr lang="es-ES"/>
              <a:pPr/>
              <a:t>‹#›</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es-ES"/>
          </a:p>
        </p:txBody>
      </p:sp>
      <p:sp>
        <p:nvSpPr>
          <p:cNvPr id="6" name="Нижний колонтитул 5"/>
          <p:cNvSpPr>
            <a:spLocks noGrp="1"/>
          </p:cNvSpPr>
          <p:nvPr>
            <p:ph type="ftr" sz="quarter" idx="11"/>
          </p:nvPr>
        </p:nvSpPr>
        <p:spPr/>
        <p:txBody>
          <a:bodyPr/>
          <a:lstStyle>
            <a:lvl1pPr>
              <a:defRPr/>
            </a:lvl1pPr>
          </a:lstStyle>
          <a:p>
            <a:endParaRPr lang="es-ES"/>
          </a:p>
        </p:txBody>
      </p:sp>
      <p:sp>
        <p:nvSpPr>
          <p:cNvPr id="7" name="Номер слайда 6"/>
          <p:cNvSpPr>
            <a:spLocks noGrp="1"/>
          </p:cNvSpPr>
          <p:nvPr>
            <p:ph type="sldNum" sz="quarter" idx="12"/>
          </p:nvPr>
        </p:nvSpPr>
        <p:spPr/>
        <p:txBody>
          <a:bodyPr/>
          <a:lstStyle>
            <a:lvl1pPr>
              <a:defRPr/>
            </a:lvl1pPr>
          </a:lstStyle>
          <a:p>
            <a:fld id="{662F46DE-F199-4FD8-A362-42EA70AFCEF9}" type="slidenum">
              <a:rPr lang="es-ES"/>
              <a:pPr/>
              <a:t>‹#›</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es-ES"/>
          </a:p>
        </p:txBody>
      </p:sp>
      <p:sp>
        <p:nvSpPr>
          <p:cNvPr id="8" name="Нижний колонтитул 7"/>
          <p:cNvSpPr>
            <a:spLocks noGrp="1"/>
          </p:cNvSpPr>
          <p:nvPr>
            <p:ph type="ftr" sz="quarter" idx="11"/>
          </p:nvPr>
        </p:nvSpPr>
        <p:spPr/>
        <p:txBody>
          <a:bodyPr/>
          <a:lstStyle>
            <a:lvl1pPr>
              <a:defRPr/>
            </a:lvl1pPr>
          </a:lstStyle>
          <a:p>
            <a:endParaRPr lang="es-ES"/>
          </a:p>
        </p:txBody>
      </p:sp>
      <p:sp>
        <p:nvSpPr>
          <p:cNvPr id="9" name="Номер слайда 8"/>
          <p:cNvSpPr>
            <a:spLocks noGrp="1"/>
          </p:cNvSpPr>
          <p:nvPr>
            <p:ph type="sldNum" sz="quarter" idx="12"/>
          </p:nvPr>
        </p:nvSpPr>
        <p:spPr/>
        <p:txBody>
          <a:bodyPr/>
          <a:lstStyle>
            <a:lvl1pPr>
              <a:defRPr/>
            </a:lvl1pPr>
          </a:lstStyle>
          <a:p>
            <a:fld id="{135F9B40-6A56-4325-AAD9-D2E7AB330946}" type="slidenum">
              <a:rPr lang="es-ES"/>
              <a:pPr/>
              <a:t>‹#›</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es-ES"/>
          </a:p>
        </p:txBody>
      </p:sp>
      <p:sp>
        <p:nvSpPr>
          <p:cNvPr id="4" name="Нижний колонтитул 3"/>
          <p:cNvSpPr>
            <a:spLocks noGrp="1"/>
          </p:cNvSpPr>
          <p:nvPr>
            <p:ph type="ftr" sz="quarter" idx="11"/>
          </p:nvPr>
        </p:nvSpPr>
        <p:spPr/>
        <p:txBody>
          <a:bodyPr/>
          <a:lstStyle>
            <a:lvl1pPr>
              <a:defRPr/>
            </a:lvl1pPr>
          </a:lstStyle>
          <a:p>
            <a:endParaRPr lang="es-ES"/>
          </a:p>
        </p:txBody>
      </p:sp>
      <p:sp>
        <p:nvSpPr>
          <p:cNvPr id="5" name="Номер слайда 4"/>
          <p:cNvSpPr>
            <a:spLocks noGrp="1"/>
          </p:cNvSpPr>
          <p:nvPr>
            <p:ph type="sldNum" sz="quarter" idx="12"/>
          </p:nvPr>
        </p:nvSpPr>
        <p:spPr/>
        <p:txBody>
          <a:bodyPr/>
          <a:lstStyle>
            <a:lvl1pPr>
              <a:defRPr/>
            </a:lvl1pPr>
          </a:lstStyle>
          <a:p>
            <a:fld id="{8C0C8FF1-C6B7-43D8-86E4-BF25C7474829}" type="slidenum">
              <a:rPr lang="es-ES"/>
              <a:pPr/>
              <a:t>‹#›</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es-ES"/>
          </a:p>
        </p:txBody>
      </p:sp>
      <p:sp>
        <p:nvSpPr>
          <p:cNvPr id="3" name="Нижний колонтитул 2"/>
          <p:cNvSpPr>
            <a:spLocks noGrp="1"/>
          </p:cNvSpPr>
          <p:nvPr>
            <p:ph type="ftr" sz="quarter" idx="11"/>
          </p:nvPr>
        </p:nvSpPr>
        <p:spPr/>
        <p:txBody>
          <a:bodyPr/>
          <a:lstStyle>
            <a:lvl1pPr>
              <a:defRPr/>
            </a:lvl1pPr>
          </a:lstStyle>
          <a:p>
            <a:endParaRPr lang="es-ES"/>
          </a:p>
        </p:txBody>
      </p:sp>
      <p:sp>
        <p:nvSpPr>
          <p:cNvPr id="4" name="Номер слайда 3"/>
          <p:cNvSpPr>
            <a:spLocks noGrp="1"/>
          </p:cNvSpPr>
          <p:nvPr>
            <p:ph type="sldNum" sz="quarter" idx="12"/>
          </p:nvPr>
        </p:nvSpPr>
        <p:spPr/>
        <p:txBody>
          <a:bodyPr/>
          <a:lstStyle>
            <a:lvl1pPr>
              <a:defRPr/>
            </a:lvl1pPr>
          </a:lstStyle>
          <a:p>
            <a:fld id="{0DFF3BD2-6487-4421-8908-26916D8A3A73}" type="slidenum">
              <a:rPr lang="es-ES"/>
              <a:pPr/>
              <a:t>‹#›</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es-ES"/>
          </a:p>
        </p:txBody>
      </p:sp>
      <p:sp>
        <p:nvSpPr>
          <p:cNvPr id="6" name="Нижний колонтитул 5"/>
          <p:cNvSpPr>
            <a:spLocks noGrp="1"/>
          </p:cNvSpPr>
          <p:nvPr>
            <p:ph type="ftr" sz="quarter" idx="11"/>
          </p:nvPr>
        </p:nvSpPr>
        <p:spPr/>
        <p:txBody>
          <a:bodyPr/>
          <a:lstStyle>
            <a:lvl1pPr>
              <a:defRPr/>
            </a:lvl1pPr>
          </a:lstStyle>
          <a:p>
            <a:endParaRPr lang="es-ES"/>
          </a:p>
        </p:txBody>
      </p:sp>
      <p:sp>
        <p:nvSpPr>
          <p:cNvPr id="7" name="Номер слайда 6"/>
          <p:cNvSpPr>
            <a:spLocks noGrp="1"/>
          </p:cNvSpPr>
          <p:nvPr>
            <p:ph type="sldNum" sz="quarter" idx="12"/>
          </p:nvPr>
        </p:nvSpPr>
        <p:spPr/>
        <p:txBody>
          <a:bodyPr/>
          <a:lstStyle>
            <a:lvl1pPr>
              <a:defRPr/>
            </a:lvl1pPr>
          </a:lstStyle>
          <a:p>
            <a:fld id="{BF8F716A-EBE5-4C16-BB99-C0572B0730B1}" type="slidenum">
              <a:rPr lang="es-ES"/>
              <a:pPr/>
              <a:t>‹#›</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es-ES"/>
          </a:p>
        </p:txBody>
      </p:sp>
      <p:sp>
        <p:nvSpPr>
          <p:cNvPr id="6" name="Нижний колонтитул 5"/>
          <p:cNvSpPr>
            <a:spLocks noGrp="1"/>
          </p:cNvSpPr>
          <p:nvPr>
            <p:ph type="ftr" sz="quarter" idx="11"/>
          </p:nvPr>
        </p:nvSpPr>
        <p:spPr/>
        <p:txBody>
          <a:bodyPr/>
          <a:lstStyle>
            <a:lvl1pPr>
              <a:defRPr/>
            </a:lvl1pPr>
          </a:lstStyle>
          <a:p>
            <a:endParaRPr lang="es-ES"/>
          </a:p>
        </p:txBody>
      </p:sp>
      <p:sp>
        <p:nvSpPr>
          <p:cNvPr id="7" name="Номер слайда 6"/>
          <p:cNvSpPr>
            <a:spLocks noGrp="1"/>
          </p:cNvSpPr>
          <p:nvPr>
            <p:ph type="sldNum" sz="quarter" idx="12"/>
          </p:nvPr>
        </p:nvSpPr>
        <p:spPr/>
        <p:txBody>
          <a:bodyPr/>
          <a:lstStyle>
            <a:lvl1pPr>
              <a:defRPr/>
            </a:lvl1pPr>
          </a:lstStyle>
          <a:p>
            <a:fld id="{F3074585-0BF8-4EEB-A515-10365492BA32}" type="slidenum">
              <a:rPr lang="es-ES"/>
              <a:pPr/>
              <a:t>‹#›</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s-E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s-E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D2931E1C-9D55-44DE-9142-924DC50A6230}" type="slidenum">
              <a:rPr lang="es-ES"/>
              <a:pPr/>
              <a:t>‹#›</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cs typeface="Arial" charset="0"/>
        </a:defRPr>
      </a:lvl2pPr>
      <a:lvl3pPr algn="ctr" rtl="0" eaLnBrk="1" fontAlgn="base" hangingPunct="1">
        <a:spcBef>
          <a:spcPct val="0"/>
        </a:spcBef>
        <a:spcAft>
          <a:spcPct val="0"/>
        </a:spcAft>
        <a:defRPr sz="4400">
          <a:solidFill>
            <a:schemeClr val="tx2"/>
          </a:solidFill>
          <a:latin typeface="Arial" charset="0"/>
          <a:cs typeface="Arial" charset="0"/>
        </a:defRPr>
      </a:lvl3pPr>
      <a:lvl4pPr algn="ctr" rtl="0" eaLnBrk="1" fontAlgn="base" hangingPunct="1">
        <a:spcBef>
          <a:spcPct val="0"/>
        </a:spcBef>
        <a:spcAft>
          <a:spcPct val="0"/>
        </a:spcAft>
        <a:defRPr sz="4400">
          <a:solidFill>
            <a:schemeClr val="tx2"/>
          </a:solidFill>
          <a:latin typeface="Arial" charset="0"/>
          <a:cs typeface="Arial" charset="0"/>
        </a:defRPr>
      </a:lvl4pPr>
      <a:lvl5pPr algn="ctr" rtl="0" eaLnBrk="1" fontAlgn="base" hangingPunct="1">
        <a:spcBef>
          <a:spcPct val="0"/>
        </a:spcBef>
        <a:spcAft>
          <a:spcPct val="0"/>
        </a:spcAft>
        <a:defRPr sz="4400">
          <a:solidFill>
            <a:schemeClr val="tx2"/>
          </a:solidFill>
          <a:latin typeface="Arial"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mailto:inform@dpocro.ru"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cro.karelia.ru/deyat/pmpk/" TargetMode="External"/><Relationship Id="rId2" Type="http://schemas.openxmlformats.org/officeDocument/2006/relationships/hyperlink" Target="https://pmpkrf.ru/" TargetMode="Externa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hyperlink" Target="https://vk.com/pmpk_ptz"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mailto:pmsscentre@mail.ru"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hyperlink" Target="https://r1.nubex.ru/s138612-571/f1217_a7/%D0%BF%D1%80%D0%BE%D1%82%D0%BE%D0%BA%D0%BE%D0%BB.doc"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r1.nubex.ru/s138612-571/f1217_a7/%D0%BF%D1%80%D0%BE%D1%82%D0%BE%D0%BA%D0%BE%D0%BB.doc"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r1.nubex.ru/s138612-571/f1217_a7/%D0%BF%D1%80%D0%BE%D1%82%D0%BE%D0%BA%D0%BE%D0%BB.doc" TargetMode="Externa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99791" y="444124"/>
            <a:ext cx="7772400" cy="3151563"/>
          </a:xfrm>
        </p:spPr>
        <p:txBody>
          <a:bodyPr/>
          <a:lstStyle/>
          <a:p>
            <a:r>
              <a:rPr lang="ru-RU" sz="1100" dirty="0" smtClean="0"/>
              <a:t/>
            </a:r>
            <a:br>
              <a:rPr lang="ru-RU" sz="1100" dirty="0" smtClean="0"/>
            </a:br>
            <a:r>
              <a:rPr lang="ru-RU" sz="1100" dirty="0"/>
              <a:t/>
            </a:r>
            <a:br>
              <a:rPr lang="ru-RU" sz="1100" dirty="0"/>
            </a:br>
            <a:r>
              <a:rPr lang="ru-RU" sz="1100" dirty="0" smtClean="0"/>
              <a:t>Республика </a:t>
            </a:r>
            <a:r>
              <a:rPr lang="ru-RU" sz="1100" dirty="0"/>
              <a:t>К</a:t>
            </a:r>
            <a:r>
              <a:rPr lang="ru-RU" sz="1100" dirty="0" smtClean="0"/>
              <a:t>арелия</a:t>
            </a:r>
            <a:br>
              <a:rPr lang="ru-RU" sz="1100" dirty="0" smtClean="0"/>
            </a:br>
            <a:r>
              <a:rPr lang="ru-RU" sz="1100" dirty="0" smtClean="0"/>
              <a:t>Администрация </a:t>
            </a:r>
            <a:r>
              <a:rPr lang="ru-RU" sz="1100" b="1" dirty="0"/>
              <a:t/>
            </a:r>
            <a:br>
              <a:rPr lang="ru-RU" sz="1100" b="1" dirty="0"/>
            </a:br>
            <a:r>
              <a:rPr lang="ru-RU" sz="1100" dirty="0"/>
              <a:t>Петрозаводского городского округа</a:t>
            </a:r>
            <a:r>
              <a:rPr lang="ru-RU" sz="1100" b="1" dirty="0"/>
              <a:t/>
            </a:r>
            <a:br>
              <a:rPr lang="ru-RU" sz="1100" b="1" dirty="0"/>
            </a:br>
            <a:r>
              <a:rPr lang="ru-RU" sz="1100" dirty="0"/>
              <a:t>Комитет социального развития</a:t>
            </a:r>
            <a:r>
              <a:rPr lang="ru-RU" dirty="0"/>
              <a:t/>
            </a:r>
            <a:br>
              <a:rPr lang="ru-RU" dirty="0"/>
            </a:br>
            <a:r>
              <a:rPr lang="ru-RU" sz="1100" b="1" dirty="0"/>
              <a:t>Муниципальное автономное учреждение</a:t>
            </a:r>
            <a:br>
              <a:rPr lang="ru-RU" sz="1100" b="1" dirty="0"/>
            </a:br>
            <a:r>
              <a:rPr lang="ru-RU" sz="1100" b="1" dirty="0"/>
              <a:t>дополнительного профессионального образования</a:t>
            </a:r>
            <a:r>
              <a:rPr lang="ru-RU" sz="1100" dirty="0"/>
              <a:t/>
            </a:r>
            <a:br>
              <a:rPr lang="ru-RU" sz="1100" dirty="0"/>
            </a:br>
            <a:r>
              <a:rPr lang="ru-RU" sz="1100" b="1" dirty="0"/>
              <a:t>Петрозаводского городского округа</a:t>
            </a:r>
            <a:r>
              <a:rPr lang="ru-RU" sz="1100" dirty="0"/>
              <a:t/>
            </a:r>
            <a:br>
              <a:rPr lang="ru-RU" sz="1100" dirty="0"/>
            </a:br>
            <a:r>
              <a:rPr lang="ru-RU" sz="1100" b="1" dirty="0"/>
              <a:t>«ЦЕНТР РАЗВИТИЯ ОБРАЗОВАНИЯ»</a:t>
            </a:r>
            <a:r>
              <a:rPr lang="ru-RU" sz="1100" dirty="0"/>
              <a:t/>
            </a:r>
            <a:br>
              <a:rPr lang="ru-RU" sz="1100" dirty="0"/>
            </a:br>
            <a:r>
              <a:rPr lang="ru-RU" sz="1100" b="1" dirty="0"/>
              <a:t>(МАУ ДПО ЦРО</a:t>
            </a:r>
            <a:r>
              <a:rPr lang="ru-RU" sz="1100" b="1" dirty="0" smtClean="0"/>
              <a:t>)</a:t>
            </a:r>
            <a:br>
              <a:rPr lang="ru-RU" sz="1100" b="1" dirty="0" smtClean="0"/>
            </a:br>
            <a:r>
              <a:rPr lang="ru-RU" sz="1100" dirty="0" smtClean="0"/>
              <a:t>ул. Краснофлотская, д. 31</a:t>
            </a:r>
            <a:br>
              <a:rPr lang="ru-RU" sz="1100" dirty="0" smtClean="0"/>
            </a:br>
            <a:r>
              <a:rPr lang="ru-RU" sz="1100" dirty="0" smtClean="0"/>
              <a:t>г. Петрозаводск, 185001</a:t>
            </a:r>
            <a:r>
              <a:rPr lang="ru-RU" sz="1100" b="1" dirty="0" smtClean="0"/>
              <a:t/>
            </a:r>
            <a:br>
              <a:rPr lang="ru-RU" sz="1100" b="1" dirty="0" smtClean="0"/>
            </a:br>
            <a:r>
              <a:rPr lang="ru-RU" sz="1100" dirty="0"/>
              <a:t>Тел. (8142) 70-52-11, </a:t>
            </a:r>
            <a:r>
              <a:rPr lang="ru-RU" sz="1100" dirty="0" smtClean="0"/>
              <a:t>77-18-51</a:t>
            </a:r>
            <a:br>
              <a:rPr lang="ru-RU" sz="1100" dirty="0" smtClean="0"/>
            </a:br>
            <a:r>
              <a:rPr lang="en-US" sz="1100" dirty="0"/>
              <a:t>E-Mail: </a:t>
            </a:r>
            <a:r>
              <a:rPr lang="en-US" sz="1100" u="sng" dirty="0">
                <a:hlinkClick r:id="rId2"/>
              </a:rPr>
              <a:t>inform@dpocro.ru</a:t>
            </a:r>
            <a:r>
              <a:rPr lang="en-US" sz="1100" dirty="0"/>
              <a:t> </a:t>
            </a:r>
            <a:r>
              <a:rPr lang="ru-RU" sz="1100" dirty="0" smtClean="0"/>
              <a:t/>
            </a:r>
            <a:br>
              <a:rPr lang="ru-RU" sz="1100" dirty="0" smtClean="0"/>
            </a:br>
            <a:r>
              <a:rPr lang="ru-RU" sz="1100" b="1" dirty="0" smtClean="0"/>
              <a:t/>
            </a:r>
            <a:br>
              <a:rPr lang="ru-RU" sz="1100" b="1" dirty="0" smtClean="0"/>
            </a:br>
            <a:r>
              <a:rPr lang="ru-RU" sz="1100" b="1" dirty="0" smtClean="0"/>
              <a:t/>
            </a:r>
            <a:br>
              <a:rPr lang="ru-RU" sz="1100" b="1" dirty="0" smtClean="0"/>
            </a:br>
            <a:endParaRPr lang="ru-RU" sz="1100" dirty="0"/>
          </a:p>
        </p:txBody>
      </p:sp>
      <p:sp>
        <p:nvSpPr>
          <p:cNvPr id="3" name="Подзаголовок 2"/>
          <p:cNvSpPr>
            <a:spLocks noGrp="1"/>
          </p:cNvSpPr>
          <p:nvPr>
            <p:ph type="subTitle" idx="1"/>
          </p:nvPr>
        </p:nvSpPr>
        <p:spPr>
          <a:xfrm>
            <a:off x="1737360" y="3108960"/>
            <a:ext cx="6533804" cy="3117273"/>
          </a:xfrm>
        </p:spPr>
        <p:txBody>
          <a:bodyPr/>
          <a:lstStyle/>
          <a:p>
            <a:endParaRPr lang="ru-RU" dirty="0" smtClean="0">
              <a:solidFill>
                <a:schemeClr val="tx2"/>
              </a:solidFill>
            </a:endParaRPr>
          </a:p>
          <a:p>
            <a:r>
              <a:rPr lang="ru-RU" dirty="0" smtClean="0">
                <a:solidFill>
                  <a:schemeClr val="tx2"/>
                </a:solidFill>
              </a:rPr>
              <a:t>Подготовка и оформление документов для прохождения детьми ПМПК </a:t>
            </a:r>
          </a:p>
          <a:p>
            <a:endParaRPr lang="ru-RU" sz="1800" dirty="0" smtClean="0">
              <a:solidFill>
                <a:schemeClr val="tx2"/>
              </a:solidFill>
            </a:endParaRPr>
          </a:p>
          <a:p>
            <a:endParaRPr lang="ru-RU" sz="1800" dirty="0">
              <a:solidFill>
                <a:schemeClr val="tx2"/>
              </a:solidFill>
            </a:endParaRPr>
          </a:p>
          <a:p>
            <a:r>
              <a:rPr lang="ru-RU" sz="1100" dirty="0" smtClean="0">
                <a:solidFill>
                  <a:schemeClr val="tx2"/>
                </a:solidFill>
              </a:rPr>
              <a:t>г. Петрозаводска</a:t>
            </a:r>
            <a:endParaRPr lang="ru-RU" sz="1100" dirty="0">
              <a:solidFill>
                <a:schemeClr val="tx2"/>
              </a:solidFill>
            </a:endParaRPr>
          </a:p>
        </p:txBody>
      </p:sp>
      <p:pic>
        <p:nvPicPr>
          <p:cNvPr id="1026" name="Рисунок 1" descr="Логотип1"/>
          <p:cNvPicPr>
            <a:picLocks noChangeAspect="1" noChangeArrowheads="1"/>
          </p:cNvPicPr>
          <p:nvPr/>
        </p:nvPicPr>
        <p:blipFill>
          <a:blip r:embed="rId3" cstate="print">
            <a:grayscl/>
            <a:biLevel thresh="50000"/>
            <a:extLst>
              <a:ext uri="{28A0092B-C50C-407E-A947-70E740481C1C}">
                <a14:useLocalDpi xmlns:a14="http://schemas.microsoft.com/office/drawing/2010/main" val="0"/>
              </a:ext>
            </a:extLst>
          </a:blip>
          <a:srcRect/>
          <a:stretch>
            <a:fillRect/>
          </a:stretch>
        </p:blipFill>
        <p:spPr bwMode="auto">
          <a:xfrm>
            <a:off x="4443066" y="340822"/>
            <a:ext cx="760701" cy="3736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625448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u="sng" dirty="0">
                <a:solidFill>
                  <a:srgbClr val="0070C0"/>
                </a:solidFill>
              </a:rPr>
              <a:t>Подготовка полного пакета документов</a:t>
            </a:r>
            <a:br>
              <a:rPr lang="ru-RU" sz="2800" u="sng" dirty="0">
                <a:solidFill>
                  <a:srgbClr val="0070C0"/>
                </a:solidFill>
              </a:rPr>
            </a:br>
            <a:r>
              <a:rPr lang="ru-RU" sz="2800" u="sng" dirty="0" smtClean="0">
                <a:solidFill>
                  <a:srgbClr val="0070C0"/>
                </a:solidFill>
              </a:rPr>
              <a:t>для школьников</a:t>
            </a:r>
            <a:endParaRPr lang="ru-RU" sz="2800" dirty="0"/>
          </a:p>
        </p:txBody>
      </p:sp>
      <p:sp>
        <p:nvSpPr>
          <p:cNvPr id="3" name="Объект 2"/>
          <p:cNvSpPr>
            <a:spLocks noGrp="1"/>
          </p:cNvSpPr>
          <p:nvPr>
            <p:ph idx="1"/>
          </p:nvPr>
        </p:nvSpPr>
        <p:spPr>
          <a:xfrm>
            <a:off x="1147156" y="1313411"/>
            <a:ext cx="7539644" cy="5212399"/>
          </a:xfrm>
        </p:spPr>
        <p:txBody>
          <a:bodyPr/>
          <a:lstStyle/>
          <a:p>
            <a:r>
              <a:rPr lang="ru-RU" sz="1700" dirty="0"/>
              <a:t>Заявление родителя</a:t>
            </a:r>
          </a:p>
          <a:p>
            <a:r>
              <a:rPr lang="ru-RU" sz="1700" dirty="0"/>
              <a:t>Согласие на обработку персональных </a:t>
            </a:r>
            <a:r>
              <a:rPr lang="ru-RU" sz="1700" dirty="0" smtClean="0"/>
              <a:t>данных</a:t>
            </a:r>
          </a:p>
          <a:p>
            <a:r>
              <a:rPr lang="ru-RU" sz="1700" dirty="0" smtClean="0"/>
              <a:t>Копия </a:t>
            </a:r>
            <a:r>
              <a:rPr lang="ru-RU" sz="1700" dirty="0"/>
              <a:t>паспорта родителей/ законных представителей (стр. 2-3, стр. 5, стр. 16-17 при наличии)</a:t>
            </a:r>
          </a:p>
          <a:p>
            <a:r>
              <a:rPr lang="ru-RU" sz="1700" dirty="0"/>
              <a:t>Доверенность</a:t>
            </a:r>
            <a:r>
              <a:rPr lang="ru-RU" sz="1700" b="1" dirty="0"/>
              <a:t> </a:t>
            </a:r>
            <a:r>
              <a:rPr lang="ru-RU" sz="1700" dirty="0"/>
              <a:t>от родителей (если на ПМПК интересы ребенка представляет доверенное </a:t>
            </a:r>
            <a:r>
              <a:rPr lang="ru-RU" sz="1700" dirty="0" smtClean="0"/>
              <a:t>лицо), заверенная в образовательном учреждении или по месту работы</a:t>
            </a:r>
          </a:p>
          <a:p>
            <a:r>
              <a:rPr lang="ru-RU" sz="1700" dirty="0" err="1" smtClean="0"/>
              <a:t>Поставление</a:t>
            </a:r>
            <a:r>
              <a:rPr lang="ru-RU" sz="1700" dirty="0" smtClean="0"/>
              <a:t> </a:t>
            </a:r>
            <a:r>
              <a:rPr lang="ru-RU" sz="1700" dirty="0"/>
              <a:t>об опеке (в случае если ребенок под опекой</a:t>
            </a:r>
            <a:r>
              <a:rPr lang="ru-RU" sz="1700" dirty="0" smtClean="0"/>
              <a:t>)</a:t>
            </a:r>
            <a:endParaRPr lang="ru-RU" sz="1700" dirty="0"/>
          </a:p>
          <a:p>
            <a:r>
              <a:rPr lang="ru-RU" sz="1700" dirty="0"/>
              <a:t>Направление\справка от психиатра (Петрозаводск, </a:t>
            </a:r>
            <a:r>
              <a:rPr lang="ru-RU" sz="1700" dirty="0" smtClean="0"/>
              <a:t>ул. </a:t>
            </a:r>
            <a:r>
              <a:rPr lang="ru-RU" sz="1700" dirty="0"/>
              <a:t>Краснофлотская 29, </a:t>
            </a:r>
            <a:r>
              <a:rPr lang="ru-RU" sz="1700" dirty="0" smtClean="0"/>
              <a:t>т:70-15-60</a:t>
            </a:r>
            <a:r>
              <a:rPr lang="ru-RU" sz="1700" dirty="0"/>
              <a:t>)</a:t>
            </a:r>
          </a:p>
          <a:p>
            <a:r>
              <a:rPr lang="ru-RU" sz="1700" dirty="0"/>
              <a:t>Направление от специалиста (</a:t>
            </a:r>
            <a:r>
              <a:rPr lang="ru-RU" sz="1700" dirty="0" err="1"/>
              <a:t>сурдолога</a:t>
            </a:r>
            <a:r>
              <a:rPr lang="ru-RU" sz="1700" dirty="0"/>
              <a:t>, окулиста, невролога или ортопеда) с отметкой </a:t>
            </a:r>
            <a:r>
              <a:rPr lang="ru-RU" sz="1700" dirty="0" smtClean="0"/>
              <a:t>о </a:t>
            </a:r>
            <a:r>
              <a:rPr lang="ru-RU" sz="1700" dirty="0"/>
              <a:t>рекомендуемой адаптированной программе</a:t>
            </a:r>
            <a:r>
              <a:rPr lang="ru-RU" sz="1700" dirty="0" smtClean="0"/>
              <a:t>)</a:t>
            </a:r>
          </a:p>
          <a:p>
            <a:r>
              <a:rPr lang="ru-RU" sz="1700" dirty="0" smtClean="0"/>
              <a:t>Амбулаторная </a:t>
            </a:r>
            <a:r>
              <a:rPr lang="ru-RU" sz="1700" dirty="0"/>
              <a:t>карта из поликлиники</a:t>
            </a:r>
          </a:p>
          <a:p>
            <a:r>
              <a:rPr lang="ru-RU" sz="1700" dirty="0"/>
              <a:t>Копия Свидетельства о рождении</a:t>
            </a:r>
          </a:p>
          <a:p>
            <a:r>
              <a:rPr lang="ru-RU" sz="1700" dirty="0"/>
              <a:t>Копия Свидетельства об инвалидности (1,2,3 и последняя страницы ИПРА при наличии</a:t>
            </a:r>
            <a:r>
              <a:rPr lang="ru-RU" sz="1700" dirty="0" smtClean="0"/>
              <a:t>)</a:t>
            </a:r>
          </a:p>
          <a:p>
            <a:r>
              <a:rPr lang="ru-RU" sz="1700" dirty="0"/>
              <a:t>Копия предыдущего заключения (при наличии</a:t>
            </a:r>
            <a:r>
              <a:rPr lang="ru-RU" sz="1700" dirty="0" smtClean="0"/>
              <a:t>)</a:t>
            </a:r>
          </a:p>
          <a:p>
            <a:endParaRPr lang="ru-RU" sz="1700" dirty="0"/>
          </a:p>
          <a:p>
            <a:endParaRPr lang="ru-RU" sz="1500" dirty="0" smtClean="0"/>
          </a:p>
          <a:p>
            <a:endParaRPr lang="ru-RU" sz="1500" dirty="0"/>
          </a:p>
        </p:txBody>
      </p:sp>
      <p:sp>
        <p:nvSpPr>
          <p:cNvPr id="5" name="Прямоугольник 4"/>
          <p:cNvSpPr/>
          <p:nvPr/>
        </p:nvSpPr>
        <p:spPr>
          <a:xfrm>
            <a:off x="1645920" y="6367868"/>
            <a:ext cx="6309360" cy="3158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Медицинская выписка из ЦПР и Центра реабилитации  </a:t>
            </a:r>
            <a:endParaRPr lang="ru-RU" dirty="0">
              <a:solidFill>
                <a:schemeClr val="tx1"/>
              </a:solidFill>
            </a:endParaRPr>
          </a:p>
        </p:txBody>
      </p:sp>
    </p:spTree>
    <p:extLst>
      <p:ext uri="{BB962C8B-B14F-4D97-AF65-F5344CB8AC3E}">
        <p14:creationId xmlns:p14="http://schemas.microsoft.com/office/powerpoint/2010/main" val="15034755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u="sng" dirty="0">
                <a:solidFill>
                  <a:srgbClr val="0070C0"/>
                </a:solidFill>
              </a:rPr>
              <a:t>Подготовка полного пакета документов</a:t>
            </a:r>
            <a:br>
              <a:rPr lang="ru-RU" sz="2800" u="sng" dirty="0">
                <a:solidFill>
                  <a:srgbClr val="0070C0"/>
                </a:solidFill>
              </a:rPr>
            </a:br>
            <a:r>
              <a:rPr lang="ru-RU" sz="2800" u="sng" dirty="0">
                <a:solidFill>
                  <a:srgbClr val="0070C0"/>
                </a:solidFill>
              </a:rPr>
              <a:t>для школьников</a:t>
            </a:r>
            <a:endParaRPr lang="ru-RU" sz="2800" dirty="0"/>
          </a:p>
        </p:txBody>
      </p:sp>
      <p:sp>
        <p:nvSpPr>
          <p:cNvPr id="3" name="Объект 2"/>
          <p:cNvSpPr>
            <a:spLocks noGrp="1"/>
          </p:cNvSpPr>
          <p:nvPr>
            <p:ph idx="1"/>
          </p:nvPr>
        </p:nvSpPr>
        <p:spPr>
          <a:xfrm>
            <a:off x="1205345" y="1820487"/>
            <a:ext cx="7481454" cy="4305676"/>
          </a:xfrm>
        </p:spPr>
        <p:txBody>
          <a:bodyPr/>
          <a:lstStyle/>
          <a:p>
            <a:r>
              <a:rPr lang="ru-RU" sz="2400" dirty="0"/>
              <a:t>Заключение </a:t>
            </a:r>
            <a:r>
              <a:rPr lang="ru-RU" sz="2400" dirty="0" smtClean="0"/>
              <a:t>логопеда</a:t>
            </a:r>
          </a:p>
          <a:p>
            <a:r>
              <a:rPr lang="ru-RU" sz="2400" dirty="0" smtClean="0"/>
              <a:t>Психолого-педагогическое </a:t>
            </a:r>
            <a:r>
              <a:rPr lang="ru-RU" sz="2400" dirty="0"/>
              <a:t>представление из образовательного учреждения</a:t>
            </a:r>
          </a:p>
          <a:p>
            <a:r>
              <a:rPr lang="ru-RU" sz="2400" dirty="0"/>
              <a:t>Выписка из решения консилиума образовательной организации (при наличии</a:t>
            </a:r>
            <a:r>
              <a:rPr lang="ru-RU" sz="2400" dirty="0" smtClean="0"/>
              <a:t>)</a:t>
            </a:r>
          </a:p>
          <a:p>
            <a:r>
              <a:rPr lang="ru-RU" sz="2400" dirty="0"/>
              <a:t>Личная/</a:t>
            </a:r>
            <a:r>
              <a:rPr lang="ru-RU" sz="2400" dirty="0" err="1"/>
              <a:t>ое</a:t>
            </a:r>
            <a:r>
              <a:rPr lang="ru-RU" sz="2400" dirty="0"/>
              <a:t> </a:t>
            </a:r>
            <a:r>
              <a:rPr lang="ru-RU" sz="2400" dirty="0" smtClean="0"/>
              <a:t>карта </a:t>
            </a:r>
            <a:r>
              <a:rPr lang="ru-RU" sz="2400" dirty="0"/>
              <a:t>(дело)</a:t>
            </a:r>
            <a:r>
              <a:rPr lang="ru-RU" sz="2400" dirty="0" smtClean="0"/>
              <a:t> обучающегося</a:t>
            </a:r>
            <a:endParaRPr lang="ru-RU" sz="2400" dirty="0"/>
          </a:p>
          <a:p>
            <a:r>
              <a:rPr lang="ru-RU" sz="2400" dirty="0"/>
              <a:t>Контрольные тетради (с оценками) по русскому и математике (алгебре</a:t>
            </a:r>
            <a:r>
              <a:rPr lang="ru-RU" sz="2400" dirty="0" smtClean="0"/>
              <a:t>)</a:t>
            </a:r>
          </a:p>
          <a:p>
            <a:r>
              <a:rPr lang="ru-RU" sz="2400" dirty="0"/>
              <a:t>Копия предыдущего заключения (при наличии)</a:t>
            </a:r>
          </a:p>
          <a:p>
            <a:endParaRPr lang="ru-RU" sz="2400" dirty="0"/>
          </a:p>
          <a:p>
            <a:endParaRPr lang="ru-RU" sz="2400" dirty="0"/>
          </a:p>
          <a:p>
            <a:endParaRPr lang="ru-RU" sz="2400" dirty="0"/>
          </a:p>
          <a:p>
            <a:endParaRPr lang="ru-RU" sz="2400" dirty="0"/>
          </a:p>
        </p:txBody>
      </p:sp>
    </p:spTree>
    <p:extLst>
      <p:ext uri="{BB962C8B-B14F-4D97-AF65-F5344CB8AC3E}">
        <p14:creationId xmlns:p14="http://schemas.microsoft.com/office/powerpoint/2010/main" val="34930020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0080" y="307889"/>
            <a:ext cx="8229600" cy="1146838"/>
          </a:xfrm>
        </p:spPr>
        <p:txBody>
          <a:bodyPr/>
          <a:lstStyle/>
          <a:p>
            <a:r>
              <a:rPr lang="ru-RU" sz="3600" u="sng" dirty="0" smtClean="0">
                <a:solidFill>
                  <a:srgbClr val="0070C0"/>
                </a:solidFill>
              </a:rPr>
              <a:t>Запись </a:t>
            </a:r>
            <a:r>
              <a:rPr lang="ru-RU" sz="3600" u="sng" dirty="0" smtClean="0">
                <a:solidFill>
                  <a:srgbClr val="0070C0"/>
                </a:solidFill>
              </a:rPr>
              <a:t>на комиссию ПМПК</a:t>
            </a:r>
            <a:endParaRPr lang="ru-RU" sz="3600" u="sng" dirty="0">
              <a:solidFill>
                <a:srgbClr val="0070C0"/>
              </a:solidFill>
            </a:endParaRPr>
          </a:p>
        </p:txBody>
      </p:sp>
      <p:sp>
        <p:nvSpPr>
          <p:cNvPr id="3" name="Объект 2"/>
          <p:cNvSpPr>
            <a:spLocks noGrp="1"/>
          </p:cNvSpPr>
          <p:nvPr>
            <p:ph idx="1"/>
          </p:nvPr>
        </p:nvSpPr>
        <p:spPr>
          <a:xfrm>
            <a:off x="1047404" y="1600200"/>
            <a:ext cx="7639396" cy="4800600"/>
          </a:xfrm>
        </p:spPr>
        <p:txBody>
          <a:bodyPr/>
          <a:lstStyle/>
          <a:p>
            <a:pPr marL="0" indent="0" algn="ctr">
              <a:buNone/>
            </a:pPr>
            <a:r>
              <a:rPr lang="ru-RU" dirty="0" smtClean="0">
                <a:solidFill>
                  <a:srgbClr val="C00000"/>
                </a:solidFill>
              </a:rPr>
              <a:t>ЗАПИСЬ ОСУЩЕСТВЛЯЕТСЯ ТОЛЬКО ПРИ ПОЛНОМ ПАКЕТЕ ДОКУМЕНТОВ!!!</a:t>
            </a:r>
          </a:p>
          <a:p>
            <a:pPr marL="0" indent="0" algn="ctr">
              <a:buNone/>
            </a:pPr>
            <a:r>
              <a:rPr lang="ru-RU" dirty="0" smtClean="0"/>
              <a:t>25 числа каждого месяца </a:t>
            </a:r>
          </a:p>
          <a:p>
            <a:pPr marL="0" indent="0" algn="ctr">
              <a:buNone/>
            </a:pPr>
            <a:r>
              <a:rPr lang="ru-RU" dirty="0" smtClean="0"/>
              <a:t>(</a:t>
            </a:r>
            <a:r>
              <a:rPr lang="ru-RU" sz="2400" dirty="0" smtClean="0"/>
              <a:t>если 25 число выпадает на выходной день, то запись </a:t>
            </a:r>
            <a:r>
              <a:rPr lang="ru-RU" sz="2400" dirty="0" smtClean="0"/>
              <a:t>производится </a:t>
            </a:r>
            <a:r>
              <a:rPr lang="ru-RU" sz="2400" dirty="0" smtClean="0"/>
              <a:t>в первый рабочий день после выходных</a:t>
            </a:r>
            <a:r>
              <a:rPr lang="ru-RU" dirty="0" smtClean="0"/>
              <a:t>)</a:t>
            </a:r>
          </a:p>
          <a:p>
            <a:pPr marL="0" indent="0" algn="ctr">
              <a:buNone/>
            </a:pPr>
            <a:endParaRPr lang="ru-RU" dirty="0">
              <a:solidFill>
                <a:srgbClr val="C00000"/>
              </a:solidFill>
            </a:endParaRPr>
          </a:p>
        </p:txBody>
      </p:sp>
    </p:spTree>
    <p:extLst>
      <p:ext uri="{BB962C8B-B14F-4D97-AF65-F5344CB8AC3E}">
        <p14:creationId xmlns:p14="http://schemas.microsoft.com/office/powerpoint/2010/main" val="15359369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u="sng" dirty="0">
                <a:solidFill>
                  <a:srgbClr val="0070C0"/>
                </a:solidFill>
              </a:rPr>
              <a:t>Запись на комиссию ПМПК</a:t>
            </a:r>
            <a:endParaRPr lang="ru-RU" sz="2800" dirty="0">
              <a:solidFill>
                <a:srgbClr val="0070C0"/>
              </a:solidFill>
            </a:endParaRPr>
          </a:p>
        </p:txBody>
      </p:sp>
      <p:sp>
        <p:nvSpPr>
          <p:cNvPr id="3" name="Объект 2"/>
          <p:cNvSpPr>
            <a:spLocks noGrp="1"/>
          </p:cNvSpPr>
          <p:nvPr>
            <p:ph idx="1"/>
          </p:nvPr>
        </p:nvSpPr>
        <p:spPr>
          <a:xfrm>
            <a:off x="1047404" y="1226128"/>
            <a:ext cx="7639396" cy="4525963"/>
          </a:xfrm>
        </p:spPr>
        <p:txBody>
          <a:bodyPr/>
          <a:lstStyle/>
          <a:p>
            <a:r>
              <a:rPr lang="ru-RU" dirty="0" smtClean="0"/>
              <a:t>В случае предоставления неполного пакета документов</a:t>
            </a:r>
          </a:p>
          <a:p>
            <a:r>
              <a:rPr lang="ru-RU" dirty="0" smtClean="0"/>
              <a:t>Болезни ребенка</a:t>
            </a:r>
            <a:endParaRPr lang="ru-RU" b="1" i="1" u="sng" dirty="0" smtClean="0"/>
          </a:p>
          <a:p>
            <a:pPr marL="0" indent="0" algn="ctr">
              <a:buNone/>
            </a:pPr>
            <a:endParaRPr lang="ru-RU" b="1" i="1" u="sng" dirty="0" smtClean="0"/>
          </a:p>
        </p:txBody>
      </p:sp>
      <p:sp>
        <p:nvSpPr>
          <p:cNvPr id="4" name="Прямоугольник 3"/>
          <p:cNvSpPr/>
          <p:nvPr/>
        </p:nvSpPr>
        <p:spPr>
          <a:xfrm>
            <a:off x="1487978" y="3366655"/>
            <a:ext cx="6400800" cy="15794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ctr">
              <a:buNone/>
            </a:pPr>
            <a:r>
              <a:rPr lang="ru-RU" sz="2400" b="1" i="1" dirty="0">
                <a:solidFill>
                  <a:schemeClr val="tx1"/>
                </a:solidFill>
              </a:rPr>
              <a:t>комиссия вправе отложить проведение обследования</a:t>
            </a:r>
            <a:endParaRPr lang="ru-RU" sz="2400" dirty="0">
              <a:solidFill>
                <a:schemeClr val="tx1"/>
              </a:solidFill>
            </a:endParaRPr>
          </a:p>
        </p:txBody>
      </p:sp>
    </p:spTree>
    <p:extLst>
      <p:ext uri="{BB962C8B-B14F-4D97-AF65-F5344CB8AC3E}">
        <p14:creationId xmlns:p14="http://schemas.microsoft.com/office/powerpoint/2010/main" val="9052095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solidFill>
                  <a:schemeClr val="tx1"/>
                </a:solidFill>
              </a:rPr>
              <a:t/>
            </a:r>
            <a:br>
              <a:rPr lang="ru-RU" dirty="0" smtClean="0">
                <a:solidFill>
                  <a:schemeClr val="tx1"/>
                </a:solidFill>
              </a:rPr>
            </a:br>
            <a:r>
              <a:rPr lang="ru-RU" dirty="0" smtClean="0">
                <a:solidFill>
                  <a:schemeClr val="tx1"/>
                </a:solidFill>
              </a:rPr>
              <a:t>  </a:t>
            </a:r>
            <a:r>
              <a:rPr lang="ru-RU" sz="3200" u="sng" dirty="0" smtClean="0">
                <a:solidFill>
                  <a:srgbClr val="0070C0"/>
                </a:solidFill>
              </a:rPr>
              <a:t>Обследование </a:t>
            </a:r>
            <a:r>
              <a:rPr lang="ru-RU" sz="3200" u="sng" dirty="0">
                <a:solidFill>
                  <a:srgbClr val="0070C0"/>
                </a:solidFill>
              </a:rPr>
              <a:t>ребенка </a:t>
            </a:r>
            <a:r>
              <a:rPr lang="ru-RU" dirty="0">
                <a:solidFill>
                  <a:schemeClr val="tx1"/>
                </a:solidFill>
              </a:rPr>
              <a:t/>
            </a:r>
            <a:br>
              <a:rPr lang="ru-RU" dirty="0">
                <a:solidFill>
                  <a:schemeClr val="tx1"/>
                </a:solidFill>
              </a:rPr>
            </a:br>
            <a:endParaRPr lang="ru-RU" dirty="0"/>
          </a:p>
        </p:txBody>
      </p:sp>
      <p:sp>
        <p:nvSpPr>
          <p:cNvPr id="3" name="Объект 2"/>
          <p:cNvSpPr>
            <a:spLocks noGrp="1"/>
          </p:cNvSpPr>
          <p:nvPr>
            <p:ph idx="1"/>
          </p:nvPr>
        </p:nvSpPr>
        <p:spPr>
          <a:xfrm>
            <a:off x="1163782" y="1600200"/>
            <a:ext cx="7523018" cy="4525963"/>
          </a:xfrm>
        </p:spPr>
        <p:txBody>
          <a:bodyPr/>
          <a:lstStyle/>
          <a:p>
            <a:endParaRPr lang="ru-RU" sz="2000" dirty="0" smtClean="0"/>
          </a:p>
          <a:p>
            <a:pPr marL="0" indent="0">
              <a:buNone/>
            </a:pPr>
            <a:r>
              <a:rPr lang="ru-RU" sz="2000" dirty="0" smtClean="0"/>
              <a:t>1. ТПМПК </a:t>
            </a:r>
            <a:r>
              <a:rPr lang="ru-RU" sz="2000" dirty="0"/>
              <a:t>осуществляет свою деятельность в следующих формах:</a:t>
            </a:r>
          </a:p>
          <a:p>
            <a:r>
              <a:rPr lang="ru-RU" sz="2000" dirty="0"/>
              <a:t>Обследование детей на базе МАУ ДПО «Центр развития образования»;</a:t>
            </a:r>
          </a:p>
          <a:p>
            <a:r>
              <a:rPr lang="ru-RU" sz="2000" dirty="0"/>
              <a:t>Выездные обследования детей в МОО</a:t>
            </a:r>
          </a:p>
          <a:p>
            <a:r>
              <a:rPr lang="ru-RU" sz="2000" dirty="0"/>
              <a:t>Выездные обследования детей по месту жительства (ребенок инвалид, при необходимости</a:t>
            </a:r>
            <a:r>
              <a:rPr lang="ru-RU" sz="2000" dirty="0" smtClean="0"/>
              <a:t>)</a:t>
            </a:r>
          </a:p>
          <a:p>
            <a:endParaRPr lang="ru-RU" sz="2000" dirty="0"/>
          </a:p>
          <a:p>
            <a:pPr marL="0" indent="0">
              <a:buNone/>
            </a:pPr>
            <a:r>
              <a:rPr lang="ru-RU" sz="2000" dirty="0" smtClean="0"/>
              <a:t>2. При обследование детей комиссия использует различные методы диагностирования, учитывая возрастные и индивидуальные особенности и возможности ребенка.</a:t>
            </a:r>
          </a:p>
        </p:txBody>
      </p:sp>
    </p:spTree>
    <p:extLst>
      <p:ext uri="{BB962C8B-B14F-4D97-AF65-F5344CB8AC3E}">
        <p14:creationId xmlns:p14="http://schemas.microsoft.com/office/powerpoint/2010/main" val="30953623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9708" y="274638"/>
            <a:ext cx="7897091" cy="1143000"/>
          </a:xfrm>
        </p:spPr>
        <p:txBody>
          <a:bodyPr/>
          <a:lstStyle/>
          <a:p>
            <a:r>
              <a:rPr lang="ru-RU" sz="3200" u="sng" dirty="0">
                <a:solidFill>
                  <a:srgbClr val="0070C0"/>
                </a:solidFill>
              </a:rPr>
              <a:t>Обследование ребенка</a:t>
            </a:r>
            <a:endParaRPr lang="ru-RU" sz="3200" dirty="0">
              <a:solidFill>
                <a:srgbClr val="0070C0"/>
              </a:solidFill>
            </a:endParaRPr>
          </a:p>
        </p:txBody>
      </p:sp>
      <p:sp>
        <p:nvSpPr>
          <p:cNvPr id="3" name="Объект 2"/>
          <p:cNvSpPr>
            <a:spLocks noGrp="1"/>
          </p:cNvSpPr>
          <p:nvPr>
            <p:ph idx="1"/>
          </p:nvPr>
        </p:nvSpPr>
        <p:spPr>
          <a:xfrm>
            <a:off x="1271846" y="1600200"/>
            <a:ext cx="7414953" cy="4525963"/>
          </a:xfrm>
        </p:spPr>
        <p:txBody>
          <a:bodyPr/>
          <a:lstStyle/>
          <a:p>
            <a:r>
              <a:rPr lang="ru-RU" sz="2400" dirty="0"/>
              <a:t>Обследование ПМПК проводится </a:t>
            </a:r>
            <a:r>
              <a:rPr lang="ru-RU" sz="2400" dirty="0" smtClean="0"/>
              <a:t>комплексно, </a:t>
            </a:r>
          </a:p>
          <a:p>
            <a:pPr marL="0" indent="0">
              <a:buNone/>
            </a:pPr>
            <a:r>
              <a:rPr lang="ru-RU" sz="2400" dirty="0"/>
              <a:t> </a:t>
            </a:r>
            <a:r>
              <a:rPr lang="ru-RU" sz="2400" dirty="0" smtClean="0"/>
              <a:t>  в </a:t>
            </a:r>
            <a:r>
              <a:rPr lang="ru-RU" sz="2400" dirty="0"/>
              <a:t>присутствии родителей (</a:t>
            </a:r>
            <a:r>
              <a:rPr lang="ru-RU" sz="2400" dirty="0" smtClean="0"/>
              <a:t>законных представителей</a:t>
            </a:r>
            <a:r>
              <a:rPr lang="ru-RU" sz="2400" dirty="0"/>
              <a:t>). Максимальное время обследования ребенка - 1 </a:t>
            </a:r>
            <a:r>
              <a:rPr lang="ru-RU" sz="2400" dirty="0" smtClean="0"/>
              <a:t>час</a:t>
            </a:r>
            <a:endParaRPr lang="ru-RU" sz="2400" dirty="0" smtClean="0"/>
          </a:p>
          <a:p>
            <a:pPr marL="0" indent="0">
              <a:buNone/>
            </a:pPr>
            <a:endParaRPr lang="ru-RU" sz="2400" dirty="0" smtClean="0"/>
          </a:p>
          <a:p>
            <a:r>
              <a:rPr lang="ru-RU" sz="2400" dirty="0" smtClean="0"/>
              <a:t>В </a:t>
            </a:r>
            <a:r>
              <a:rPr lang="ru-RU" sz="2400" dirty="0" err="1"/>
              <a:t>диагностически</a:t>
            </a:r>
            <a:r>
              <a:rPr lang="ru-RU" sz="2400" dirty="0"/>
              <a:t> сложных случаях ребенок может быть приглашен на дополнительное обследование в другой день или направлен на </a:t>
            </a:r>
            <a:r>
              <a:rPr lang="ru-RU" sz="2400" dirty="0" err="1"/>
              <a:t>дообследование</a:t>
            </a:r>
            <a:r>
              <a:rPr lang="ru-RU" sz="2400" dirty="0"/>
              <a:t> в медицинские </a:t>
            </a:r>
            <a:r>
              <a:rPr lang="ru-RU" sz="2400" dirty="0" smtClean="0"/>
              <a:t>организации</a:t>
            </a:r>
            <a:endParaRPr lang="ru-RU" sz="2400" dirty="0"/>
          </a:p>
        </p:txBody>
      </p:sp>
    </p:spTree>
    <p:extLst>
      <p:ext uri="{BB962C8B-B14F-4D97-AF65-F5344CB8AC3E}">
        <p14:creationId xmlns:p14="http://schemas.microsoft.com/office/powerpoint/2010/main" val="22140205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14152" y="341140"/>
            <a:ext cx="7672647" cy="1143000"/>
          </a:xfrm>
        </p:spPr>
        <p:txBody>
          <a:bodyPr/>
          <a:lstStyle/>
          <a:p>
            <a:r>
              <a:rPr lang="ru-RU" sz="2800" dirty="0" smtClean="0">
                <a:solidFill>
                  <a:schemeClr val="tx1"/>
                </a:solidFill>
              </a:rPr>
              <a:t/>
            </a:r>
            <a:br>
              <a:rPr lang="ru-RU" sz="2800" dirty="0" smtClean="0">
                <a:solidFill>
                  <a:schemeClr val="tx1"/>
                </a:solidFill>
              </a:rPr>
            </a:br>
            <a:r>
              <a:rPr lang="ru-RU" sz="2800" u="sng" dirty="0" smtClean="0">
                <a:solidFill>
                  <a:srgbClr val="0070C0"/>
                </a:solidFill>
              </a:rPr>
              <a:t>Оформление </a:t>
            </a:r>
            <a:r>
              <a:rPr lang="ru-RU" sz="2800" u="sng" dirty="0">
                <a:solidFill>
                  <a:srgbClr val="0070C0"/>
                </a:solidFill>
              </a:rPr>
              <a:t>коллегиального заключения и рекомендаций, представление их родителям</a:t>
            </a:r>
            <a:r>
              <a:rPr lang="ru-RU" dirty="0">
                <a:solidFill>
                  <a:schemeClr val="tx1"/>
                </a:solidFill>
              </a:rPr>
              <a:t/>
            </a:r>
            <a:br>
              <a:rPr lang="ru-RU" dirty="0">
                <a:solidFill>
                  <a:schemeClr val="tx1"/>
                </a:solidFill>
              </a:rPr>
            </a:br>
            <a:endParaRPr lang="ru-RU" dirty="0"/>
          </a:p>
        </p:txBody>
      </p:sp>
      <p:sp>
        <p:nvSpPr>
          <p:cNvPr id="3" name="Объект 2"/>
          <p:cNvSpPr>
            <a:spLocks noGrp="1"/>
          </p:cNvSpPr>
          <p:nvPr>
            <p:ph idx="1"/>
          </p:nvPr>
        </p:nvSpPr>
        <p:spPr>
          <a:xfrm>
            <a:off x="1188720" y="1354976"/>
            <a:ext cx="7498079" cy="4771188"/>
          </a:xfrm>
        </p:spPr>
        <p:txBody>
          <a:bodyPr/>
          <a:lstStyle/>
          <a:p>
            <a:endParaRPr lang="ru-RU" sz="1800" dirty="0" smtClean="0"/>
          </a:p>
          <a:p>
            <a:r>
              <a:rPr lang="ru-RU" sz="2000" dirty="0" smtClean="0"/>
              <a:t>Заключение </a:t>
            </a:r>
            <a:r>
              <a:rPr lang="ru-RU" sz="2000" dirty="0" smtClean="0"/>
              <a:t>комиссии ТПМПК для родителей носит рекомендательный характер, в случае несогласия родителей (законных представителей) с заключением ТПМПК обжаловать его можно Центральной ПМПК в течении 1 календарного года со дня подписания заключения</a:t>
            </a:r>
          </a:p>
          <a:p>
            <a:endParaRPr lang="ru-RU" sz="2000" u="sng" dirty="0" smtClean="0"/>
          </a:p>
          <a:p>
            <a:r>
              <a:rPr lang="ru-RU" sz="2000" dirty="0" smtClean="0"/>
              <a:t>Заключение для предъявления в образовательную организацию действительно в течении календарного года</a:t>
            </a:r>
            <a:endParaRPr lang="ru-RU" sz="2000" dirty="0"/>
          </a:p>
          <a:p>
            <a:pPr marL="0" indent="0">
              <a:buNone/>
            </a:pPr>
            <a:endParaRPr lang="ru-RU" sz="2000" dirty="0" smtClean="0">
              <a:solidFill>
                <a:srgbClr val="C00000"/>
              </a:solidFill>
            </a:endParaRPr>
          </a:p>
          <a:p>
            <a:endParaRPr lang="ru-RU" sz="1600" dirty="0"/>
          </a:p>
        </p:txBody>
      </p:sp>
      <p:sp>
        <p:nvSpPr>
          <p:cNvPr id="4" name="Прямоугольник 3"/>
          <p:cNvSpPr/>
          <p:nvPr/>
        </p:nvSpPr>
        <p:spPr>
          <a:xfrm>
            <a:off x="1575260" y="4846320"/>
            <a:ext cx="6425739" cy="15295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buNone/>
            </a:pPr>
            <a:r>
              <a:rPr lang="ru-RU" sz="2000" dirty="0">
                <a:solidFill>
                  <a:schemeClr val="tx1"/>
                </a:solidFill>
              </a:rPr>
              <a:t>Родители (законные представители) </a:t>
            </a:r>
            <a:r>
              <a:rPr lang="ru-RU" sz="2000" dirty="0" smtClean="0">
                <a:solidFill>
                  <a:schemeClr val="tx1"/>
                </a:solidFill>
              </a:rPr>
              <a:t>предоставляют в образовательное учреждение </a:t>
            </a:r>
            <a:r>
              <a:rPr lang="ru-RU" sz="2000" dirty="0">
                <a:solidFill>
                  <a:schemeClr val="tx1"/>
                </a:solidFill>
              </a:rPr>
              <a:t>копию заключения ПМПК, оригинал заключения храниться у родителей (законных представителей)</a:t>
            </a:r>
          </a:p>
        </p:txBody>
      </p:sp>
    </p:spTree>
    <p:extLst>
      <p:ext uri="{BB962C8B-B14F-4D97-AF65-F5344CB8AC3E}">
        <p14:creationId xmlns:p14="http://schemas.microsoft.com/office/powerpoint/2010/main" val="6175581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a:t>
            </a:r>
            <a:endParaRPr lang="ru-RU" dirty="0"/>
          </a:p>
        </p:txBody>
      </p:sp>
      <p:sp>
        <p:nvSpPr>
          <p:cNvPr id="3" name="Объект 2"/>
          <p:cNvSpPr>
            <a:spLocks noGrp="1"/>
          </p:cNvSpPr>
          <p:nvPr>
            <p:ph idx="1"/>
          </p:nvPr>
        </p:nvSpPr>
        <p:spPr>
          <a:xfrm>
            <a:off x="1113905" y="1321724"/>
            <a:ext cx="7572894" cy="4804439"/>
          </a:xfrm>
        </p:spPr>
        <p:txBody>
          <a:bodyPr/>
          <a:lstStyle/>
          <a:p>
            <a:pPr marL="0" indent="0" algn="ctr">
              <a:buNone/>
            </a:pPr>
            <a:r>
              <a:rPr lang="ru-RU" sz="2800" u="sng" dirty="0" smtClean="0"/>
              <a:t>Инициатор обращения на ТПМПК:</a:t>
            </a:r>
          </a:p>
          <a:p>
            <a:pPr marL="0" indent="0" algn="ctr">
              <a:buNone/>
            </a:pPr>
            <a:endParaRPr lang="ru-RU" sz="2800" u="sng" dirty="0" smtClean="0"/>
          </a:p>
          <a:p>
            <a:r>
              <a:rPr lang="ru-RU" sz="2800" dirty="0" smtClean="0"/>
              <a:t>Родитель (законный представитель)</a:t>
            </a:r>
          </a:p>
          <a:p>
            <a:r>
              <a:rPr lang="ru-RU" sz="2800" dirty="0" smtClean="0"/>
              <a:t>Образовательная организация</a:t>
            </a:r>
          </a:p>
          <a:p>
            <a:r>
              <a:rPr lang="ru-RU" sz="2800" dirty="0" smtClean="0"/>
              <a:t>Организация социального обслуживания</a:t>
            </a:r>
          </a:p>
          <a:p>
            <a:r>
              <a:rPr lang="ru-RU" sz="2800" dirty="0" smtClean="0"/>
              <a:t>Медицинские организации</a:t>
            </a:r>
          </a:p>
          <a:p>
            <a:pPr marL="0" indent="0">
              <a:buNone/>
            </a:pPr>
            <a:endParaRPr lang="ru-RU" sz="2800" dirty="0" smtClean="0"/>
          </a:p>
          <a:p>
            <a:endParaRPr lang="ru-RU" dirty="0"/>
          </a:p>
          <a:p>
            <a:endParaRPr lang="ru-RU" dirty="0"/>
          </a:p>
        </p:txBody>
      </p:sp>
      <p:sp>
        <p:nvSpPr>
          <p:cNvPr id="4" name="Прямоугольник 3"/>
          <p:cNvSpPr/>
          <p:nvPr/>
        </p:nvSpPr>
        <p:spPr>
          <a:xfrm>
            <a:off x="1354973" y="4796444"/>
            <a:ext cx="7090758" cy="13959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buNone/>
            </a:pPr>
            <a:r>
              <a:rPr lang="ru-RU" sz="2000" dirty="0">
                <a:solidFill>
                  <a:schemeClr val="tx1"/>
                </a:solidFill>
              </a:rPr>
              <a:t>Родители (законные представители) предоставляют копию заключения ПМПК, оригинал заключения храниться у родителей (законных представителей)</a:t>
            </a:r>
          </a:p>
        </p:txBody>
      </p:sp>
    </p:spTree>
    <p:extLst>
      <p:ext uri="{BB962C8B-B14F-4D97-AF65-F5344CB8AC3E}">
        <p14:creationId xmlns:p14="http://schemas.microsoft.com/office/powerpoint/2010/main" val="32472715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272" y="274638"/>
            <a:ext cx="7855527" cy="1143000"/>
          </a:xfrm>
        </p:spPr>
        <p:txBody>
          <a:bodyPr/>
          <a:lstStyle/>
          <a:p>
            <a:r>
              <a:rPr lang="ru-RU" sz="3200" u="sng" dirty="0" smtClean="0">
                <a:solidFill>
                  <a:srgbClr val="0070C0"/>
                </a:solidFill>
              </a:rPr>
              <a:t>Надежные источники информации</a:t>
            </a:r>
            <a:endParaRPr lang="ru-RU" sz="3200" u="sng" dirty="0">
              <a:solidFill>
                <a:srgbClr val="0070C0"/>
              </a:solidFill>
            </a:endParaRPr>
          </a:p>
        </p:txBody>
      </p:sp>
      <p:sp>
        <p:nvSpPr>
          <p:cNvPr id="3" name="Объект 2"/>
          <p:cNvSpPr>
            <a:spLocks noGrp="1"/>
          </p:cNvSpPr>
          <p:nvPr>
            <p:ph idx="1"/>
          </p:nvPr>
        </p:nvSpPr>
        <p:spPr>
          <a:xfrm>
            <a:off x="997527" y="1600200"/>
            <a:ext cx="7689272" cy="4525963"/>
          </a:xfrm>
        </p:spPr>
        <p:txBody>
          <a:bodyPr/>
          <a:lstStyle/>
          <a:p>
            <a:r>
              <a:rPr lang="en-US" dirty="0" smtClean="0">
                <a:hlinkClick r:id="rId2"/>
              </a:rPr>
              <a:t>https</a:t>
            </a:r>
            <a:r>
              <a:rPr lang="en-US" dirty="0">
                <a:hlinkClick r:id="rId2"/>
              </a:rPr>
              <a:t>://</a:t>
            </a:r>
            <a:r>
              <a:rPr lang="en-US" dirty="0" smtClean="0">
                <a:hlinkClick r:id="rId2"/>
              </a:rPr>
              <a:t>pmpkrf.ru</a:t>
            </a:r>
            <a:r>
              <a:rPr lang="ru-RU" dirty="0" smtClean="0"/>
              <a:t> – федеральный ресурсный центр ПМПК</a:t>
            </a:r>
          </a:p>
          <a:p>
            <a:r>
              <a:rPr lang="en-US" dirty="0">
                <a:hlinkClick r:id="rId3"/>
              </a:rPr>
              <a:t>https</a:t>
            </a:r>
            <a:r>
              <a:rPr lang="en-US" dirty="0" smtClean="0">
                <a:hlinkClick r:id="rId3"/>
              </a:rPr>
              <a:t>://cro.karelia.ru/deyat/pmpk/</a:t>
            </a:r>
            <a:r>
              <a:rPr lang="ru-RU" dirty="0" smtClean="0"/>
              <a:t> - сайт Центра развития образования</a:t>
            </a:r>
          </a:p>
          <a:p>
            <a:r>
              <a:rPr lang="en-US" dirty="0">
                <a:hlinkClick r:id="rId4"/>
              </a:rPr>
              <a:t>https</a:t>
            </a:r>
            <a:r>
              <a:rPr lang="en-US" dirty="0" smtClean="0">
                <a:hlinkClick r:id="rId4"/>
              </a:rPr>
              <a:t>://vk</a:t>
            </a:r>
            <a:r>
              <a:rPr lang="ru-RU" dirty="0" smtClean="0">
                <a:hlinkClick r:id="rId4"/>
              </a:rPr>
              <a:t>.</a:t>
            </a:r>
            <a:r>
              <a:rPr lang="en-US" dirty="0" smtClean="0">
                <a:hlinkClick r:id="rId4"/>
              </a:rPr>
              <a:t>com</a:t>
            </a:r>
            <a:r>
              <a:rPr lang="ru-RU" dirty="0" smtClean="0">
                <a:hlinkClick r:id="rId4"/>
              </a:rPr>
              <a:t>/</a:t>
            </a:r>
            <a:r>
              <a:rPr lang="en-US" dirty="0" err="1" smtClean="0">
                <a:hlinkClick r:id="rId4"/>
              </a:rPr>
              <a:t>pmpk_ptz</a:t>
            </a:r>
            <a:r>
              <a:rPr lang="en-US" dirty="0" smtClean="0"/>
              <a:t> - </a:t>
            </a:r>
            <a:r>
              <a:rPr lang="ru-RU" dirty="0" smtClean="0"/>
              <a:t>группа ТПМПК </a:t>
            </a:r>
            <a:r>
              <a:rPr lang="ru-RU" dirty="0" smtClean="0"/>
              <a:t>в </a:t>
            </a:r>
            <a:r>
              <a:rPr lang="ru-RU" dirty="0" smtClean="0"/>
              <a:t>ВК </a:t>
            </a:r>
            <a:endParaRPr lang="ru-RU" dirty="0"/>
          </a:p>
        </p:txBody>
      </p:sp>
      <p:pic>
        <p:nvPicPr>
          <p:cNvPr id="4" name="Рисунок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12968" y="4467774"/>
            <a:ext cx="1658389" cy="1658389"/>
          </a:xfrm>
          <a:prstGeom prst="rect">
            <a:avLst/>
          </a:prstGeom>
        </p:spPr>
      </p:pic>
    </p:spTree>
    <p:extLst>
      <p:ext uri="{BB962C8B-B14F-4D97-AF65-F5344CB8AC3E}">
        <p14:creationId xmlns:p14="http://schemas.microsoft.com/office/powerpoint/2010/main" val="280281394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7158" y="125009"/>
            <a:ext cx="7631083" cy="1143000"/>
          </a:xfrm>
        </p:spPr>
        <p:txBody>
          <a:bodyPr/>
          <a:lstStyle/>
          <a:p>
            <a:r>
              <a:rPr lang="ru-RU" sz="3200" u="sng" dirty="0" smtClean="0">
                <a:solidFill>
                  <a:srgbClr val="0070C0"/>
                </a:solidFill>
              </a:rPr>
              <a:t>Центры оказания помощи детям с ОВЗ и детям-инвалидам</a:t>
            </a:r>
            <a:endParaRPr lang="ru-RU" sz="3200" u="sng" dirty="0">
              <a:solidFill>
                <a:srgbClr val="0070C0"/>
              </a:solidFill>
            </a:endParaRPr>
          </a:p>
        </p:txBody>
      </p:sp>
      <p:sp>
        <p:nvSpPr>
          <p:cNvPr id="3" name="Объект 2"/>
          <p:cNvSpPr>
            <a:spLocks noGrp="1"/>
          </p:cNvSpPr>
          <p:nvPr>
            <p:ph idx="1"/>
          </p:nvPr>
        </p:nvSpPr>
        <p:spPr>
          <a:xfrm>
            <a:off x="1230285" y="1268009"/>
            <a:ext cx="7547956" cy="4708525"/>
          </a:xfrm>
        </p:spPr>
        <p:txBody>
          <a:bodyPr/>
          <a:lstStyle/>
          <a:p>
            <a:r>
              <a:rPr lang="ru-RU" sz="2800" dirty="0" smtClean="0">
                <a:solidFill>
                  <a:srgbClr val="00B050"/>
                </a:solidFill>
              </a:rPr>
              <a:t>ГБУ РК «Реабилитационный центр для детей и подростков с ограниченными возможностями здоровья </a:t>
            </a:r>
            <a:r>
              <a:rPr lang="ru-RU" sz="2800" dirty="0" smtClean="0">
                <a:solidFill>
                  <a:srgbClr val="00B050"/>
                </a:solidFill>
              </a:rPr>
              <a:t>«</a:t>
            </a:r>
            <a:r>
              <a:rPr lang="ru-RU" sz="2800" dirty="0" smtClean="0">
                <a:solidFill>
                  <a:srgbClr val="00B050"/>
                </a:solidFill>
              </a:rPr>
              <a:t>Родник</a:t>
            </a:r>
            <a:r>
              <a:rPr lang="ru-RU" sz="2800" dirty="0" smtClean="0">
                <a:solidFill>
                  <a:srgbClr val="00B050"/>
                </a:solidFill>
              </a:rPr>
              <a:t>» </a:t>
            </a:r>
            <a:r>
              <a:rPr lang="ru-RU" sz="2000" dirty="0" smtClean="0">
                <a:solidFill>
                  <a:srgbClr val="00B050"/>
                </a:solidFill>
              </a:rPr>
              <a:t>(Володарского,17)</a:t>
            </a:r>
            <a:endParaRPr lang="ru-RU" sz="2000" dirty="0" smtClean="0">
              <a:solidFill>
                <a:srgbClr val="00B050"/>
              </a:solidFill>
            </a:endParaRPr>
          </a:p>
          <a:p>
            <a:r>
              <a:rPr lang="ru-RU" sz="2800" dirty="0" smtClean="0">
                <a:solidFill>
                  <a:srgbClr val="00B050"/>
                </a:solidFill>
              </a:rPr>
              <a:t>Центр ранней помощи детям </a:t>
            </a:r>
            <a:r>
              <a:rPr lang="ru-RU" sz="2800" dirty="0" smtClean="0">
                <a:solidFill>
                  <a:srgbClr val="00B050"/>
                </a:solidFill>
              </a:rPr>
              <a:t>на базе ГБУЗ РК «Городская детская больница»</a:t>
            </a:r>
          </a:p>
          <a:p>
            <a:pPr marL="0" indent="0">
              <a:buNone/>
            </a:pPr>
            <a:r>
              <a:rPr lang="ru-RU" sz="2000" dirty="0" smtClean="0">
                <a:solidFill>
                  <a:srgbClr val="00B050"/>
                </a:solidFill>
              </a:rPr>
              <a:t>(</a:t>
            </a:r>
            <a:r>
              <a:rPr lang="ru-RU" sz="2000" dirty="0" err="1" smtClean="0">
                <a:solidFill>
                  <a:srgbClr val="00B050"/>
                </a:solidFill>
              </a:rPr>
              <a:t>пер.Попова</a:t>
            </a:r>
            <a:r>
              <a:rPr lang="ru-RU" sz="2000" dirty="0" smtClean="0">
                <a:solidFill>
                  <a:srgbClr val="00B050"/>
                </a:solidFill>
              </a:rPr>
              <a:t>, 10) </a:t>
            </a:r>
            <a:r>
              <a:rPr lang="ru-RU" sz="2800" dirty="0" smtClean="0">
                <a:solidFill>
                  <a:srgbClr val="00B050"/>
                </a:solidFill>
              </a:rPr>
              <a:t>– помощь детям до 4 лет</a:t>
            </a:r>
            <a:endParaRPr lang="ru-RU" sz="2800" dirty="0" smtClean="0">
              <a:solidFill>
                <a:srgbClr val="00B050"/>
              </a:solidFill>
            </a:endParaRPr>
          </a:p>
          <a:p>
            <a:r>
              <a:rPr lang="ru-RU" sz="2800" dirty="0" smtClean="0">
                <a:solidFill>
                  <a:srgbClr val="00B050"/>
                </a:solidFill>
              </a:rPr>
              <a:t>ГБОУ РК «Центр </a:t>
            </a:r>
            <a:r>
              <a:rPr lang="ru-RU" sz="2800" dirty="0" smtClean="0">
                <a:solidFill>
                  <a:srgbClr val="00B050"/>
                </a:solidFill>
              </a:rPr>
              <a:t>диагностики и </a:t>
            </a:r>
            <a:r>
              <a:rPr lang="ru-RU" sz="2800" dirty="0" smtClean="0">
                <a:solidFill>
                  <a:srgbClr val="00B050"/>
                </a:solidFill>
              </a:rPr>
              <a:t>консультирования» </a:t>
            </a:r>
            <a:r>
              <a:rPr lang="ru-RU" sz="2000" dirty="0" smtClean="0">
                <a:solidFill>
                  <a:srgbClr val="00B050"/>
                </a:solidFill>
              </a:rPr>
              <a:t>(пер. Студенческий,7)</a:t>
            </a:r>
            <a:endParaRPr lang="ru-RU" sz="2000" dirty="0" smtClean="0">
              <a:solidFill>
                <a:srgbClr val="00B050"/>
              </a:solidFill>
            </a:endParaRPr>
          </a:p>
          <a:p>
            <a:r>
              <a:rPr lang="ru-RU" sz="2800" dirty="0" smtClean="0">
                <a:solidFill>
                  <a:srgbClr val="00B050"/>
                </a:solidFill>
              </a:rPr>
              <a:t>Республиканский </a:t>
            </a:r>
            <a:r>
              <a:rPr lang="ru-RU" sz="2800" dirty="0" smtClean="0">
                <a:solidFill>
                  <a:srgbClr val="00B050"/>
                </a:solidFill>
              </a:rPr>
              <a:t>психоневрологический </a:t>
            </a:r>
            <a:r>
              <a:rPr lang="ru-RU" sz="2800" dirty="0" smtClean="0">
                <a:solidFill>
                  <a:srgbClr val="00B050"/>
                </a:solidFill>
              </a:rPr>
              <a:t>диспансер </a:t>
            </a:r>
            <a:r>
              <a:rPr lang="ru-RU" sz="2000" dirty="0" smtClean="0">
                <a:solidFill>
                  <a:srgbClr val="00B050"/>
                </a:solidFill>
              </a:rPr>
              <a:t>(Краснофлотская, 29)</a:t>
            </a:r>
            <a:endParaRPr lang="ru-RU" sz="2000" dirty="0">
              <a:solidFill>
                <a:srgbClr val="00B050"/>
              </a:solidFill>
            </a:endParaRPr>
          </a:p>
        </p:txBody>
      </p:sp>
    </p:spTree>
    <p:extLst>
      <p:ext uri="{BB962C8B-B14F-4D97-AF65-F5344CB8AC3E}">
        <p14:creationId xmlns:p14="http://schemas.microsoft.com/office/powerpoint/2010/main" val="7784253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3206" y="274638"/>
            <a:ext cx="7963593" cy="1143000"/>
          </a:xfrm>
        </p:spPr>
        <p:txBody>
          <a:bodyPr/>
          <a:lstStyle/>
          <a:p>
            <a:r>
              <a:rPr lang="ru-RU" sz="3200" u="sng" dirty="0" smtClean="0">
                <a:solidFill>
                  <a:srgbClr val="0070C0"/>
                </a:solidFill>
              </a:rPr>
              <a:t>Нормативно-правовая база</a:t>
            </a:r>
            <a:endParaRPr lang="ru-RU" sz="3200" u="sng" dirty="0">
              <a:solidFill>
                <a:srgbClr val="0070C0"/>
              </a:solidFill>
            </a:endParaRPr>
          </a:p>
        </p:txBody>
      </p:sp>
      <p:sp>
        <p:nvSpPr>
          <p:cNvPr id="3" name="Объект 2"/>
          <p:cNvSpPr>
            <a:spLocks noGrp="1"/>
          </p:cNvSpPr>
          <p:nvPr>
            <p:ph idx="1"/>
          </p:nvPr>
        </p:nvSpPr>
        <p:spPr>
          <a:xfrm>
            <a:off x="1097280" y="1600199"/>
            <a:ext cx="7589519" cy="5182985"/>
          </a:xfrm>
        </p:spPr>
        <p:txBody>
          <a:bodyPr/>
          <a:lstStyle/>
          <a:p>
            <a:pPr marL="0" indent="0">
              <a:buNone/>
            </a:pPr>
            <a:r>
              <a:rPr lang="ru-RU" sz="2400" i="1" u="sng" dirty="0" smtClean="0"/>
              <a:t>ПМПК в своей деятельности руководствуется:</a:t>
            </a:r>
          </a:p>
          <a:p>
            <a:pPr marL="0" indent="0">
              <a:buNone/>
            </a:pPr>
            <a:endParaRPr lang="ru-RU" sz="2400" i="1" u="sng" dirty="0" smtClean="0"/>
          </a:p>
          <a:p>
            <a:r>
              <a:rPr lang="ru-RU" sz="2000" dirty="0" smtClean="0"/>
              <a:t>Федеральный </a:t>
            </a:r>
            <a:r>
              <a:rPr lang="ru-RU" sz="2000" dirty="0"/>
              <a:t>закон «Об образовании в Российской Федерации» от 29.12.2012 № </a:t>
            </a:r>
            <a:r>
              <a:rPr lang="ru-RU" sz="2000" dirty="0" smtClean="0"/>
              <a:t>273</a:t>
            </a:r>
            <a:endParaRPr lang="ru-RU" sz="2000" dirty="0" smtClean="0"/>
          </a:p>
          <a:p>
            <a:r>
              <a:rPr lang="ru-RU" sz="2000" dirty="0"/>
              <a:t>Приказ </a:t>
            </a:r>
            <a:r>
              <a:rPr lang="ru-RU" sz="2000" dirty="0" err="1"/>
              <a:t>Минобрнауки</a:t>
            </a:r>
            <a:r>
              <a:rPr lang="ru-RU" sz="2000" dirty="0"/>
              <a:t> России от </a:t>
            </a:r>
            <a:r>
              <a:rPr lang="ru-RU" sz="2000" dirty="0" smtClean="0"/>
              <a:t>20 </a:t>
            </a:r>
            <a:r>
              <a:rPr lang="ru-RU" sz="2000" dirty="0"/>
              <a:t>сентября 2013 г. № 1082 «Об </a:t>
            </a:r>
            <a:r>
              <a:rPr lang="ru-RU" sz="2000" dirty="0" smtClean="0"/>
              <a:t>        утверждении </a:t>
            </a:r>
            <a:r>
              <a:rPr lang="ru-RU" sz="2000" dirty="0"/>
              <a:t>Положения о </a:t>
            </a:r>
            <a:r>
              <a:rPr lang="ru-RU" sz="2000" dirty="0" smtClean="0"/>
              <a:t>психолого- медико-педагогической </a:t>
            </a:r>
            <a:r>
              <a:rPr lang="ru-RU" sz="2000" dirty="0"/>
              <a:t>комиссии</a:t>
            </a:r>
            <a:r>
              <a:rPr lang="ru-RU" sz="2000" dirty="0" smtClean="0"/>
              <a:t>»</a:t>
            </a:r>
          </a:p>
          <a:p>
            <a:r>
              <a:rPr lang="ru-RU" sz="2000" dirty="0" smtClean="0"/>
              <a:t>Приказ комитета социального развития администрации Петрозаводского городского округа от 06.12.2021 №586</a:t>
            </a:r>
          </a:p>
          <a:p>
            <a:pPr marL="0" indent="0">
              <a:buNone/>
            </a:pPr>
            <a:r>
              <a:rPr lang="ru-RU" sz="2000" dirty="0" smtClean="0"/>
              <a:t>«Об утверждении порядка работы территориальной (городской) ПМПК Петрозаводского городского округа»</a:t>
            </a:r>
          </a:p>
          <a:p>
            <a:r>
              <a:rPr lang="ru-RU" sz="2000" dirty="0" smtClean="0"/>
              <a:t>Положение МАУ ДПО ЦРО о психолого-медико-педагогической комиссии.</a:t>
            </a:r>
            <a:endParaRPr lang="ru-RU" dirty="0"/>
          </a:p>
          <a:p>
            <a:endParaRPr lang="ru-RU" dirty="0"/>
          </a:p>
        </p:txBody>
      </p:sp>
    </p:spTree>
    <p:extLst>
      <p:ext uri="{BB962C8B-B14F-4D97-AF65-F5344CB8AC3E}">
        <p14:creationId xmlns:p14="http://schemas.microsoft.com/office/powerpoint/2010/main" val="3977333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199" y="116697"/>
            <a:ext cx="8229600" cy="1143000"/>
          </a:xfrm>
        </p:spPr>
        <p:txBody>
          <a:bodyPr/>
          <a:lstStyle/>
          <a:p>
            <a:r>
              <a:rPr lang="ru-RU" u="sng" dirty="0" smtClean="0">
                <a:solidFill>
                  <a:srgbClr val="0070C0"/>
                </a:solidFill>
              </a:rPr>
              <a:t>Контакты</a:t>
            </a:r>
            <a:endParaRPr lang="ru-RU" u="sng" dirty="0">
              <a:solidFill>
                <a:srgbClr val="0070C0"/>
              </a:solidFill>
            </a:endParaRPr>
          </a:p>
        </p:txBody>
      </p:sp>
      <p:sp>
        <p:nvSpPr>
          <p:cNvPr id="3" name="Объект 2"/>
          <p:cNvSpPr>
            <a:spLocks noGrp="1"/>
          </p:cNvSpPr>
          <p:nvPr>
            <p:ph idx="1"/>
          </p:nvPr>
        </p:nvSpPr>
        <p:spPr>
          <a:xfrm>
            <a:off x="1221971" y="1334512"/>
            <a:ext cx="7281950" cy="4709160"/>
          </a:xfrm>
        </p:spPr>
        <p:txBody>
          <a:bodyPr/>
          <a:lstStyle/>
          <a:p>
            <a:pPr marL="0" indent="0">
              <a:buNone/>
            </a:pPr>
            <a:r>
              <a:rPr lang="ru-RU" sz="2400" dirty="0" smtClean="0"/>
              <a:t>ТПМПК находиться по адресу Луначарского, 5 </a:t>
            </a:r>
          </a:p>
          <a:p>
            <a:pPr marL="0" indent="0" algn="ctr">
              <a:buNone/>
            </a:pPr>
            <a:endParaRPr lang="ru-RU" sz="2400" u="sng" dirty="0" smtClean="0"/>
          </a:p>
          <a:p>
            <a:pPr marL="0" indent="0" algn="ctr">
              <a:buNone/>
            </a:pPr>
            <a:r>
              <a:rPr lang="ru-RU" sz="2400" u="sng" dirty="0" smtClean="0"/>
              <a:t>График </a:t>
            </a:r>
            <a:r>
              <a:rPr lang="ru-RU" sz="2400" u="sng" dirty="0" smtClean="0"/>
              <a:t>работы: </a:t>
            </a:r>
          </a:p>
          <a:p>
            <a:pPr marL="0" indent="0" algn="ctr">
              <a:buNone/>
            </a:pPr>
            <a:r>
              <a:rPr lang="ru-RU" sz="2400" dirty="0" smtClean="0"/>
              <a:t>Пн. 9.00 - 17.00</a:t>
            </a:r>
          </a:p>
          <a:p>
            <a:pPr marL="0" indent="0" algn="ctr">
              <a:buNone/>
            </a:pPr>
            <a:r>
              <a:rPr lang="ru-RU" sz="2400" dirty="0" smtClean="0"/>
              <a:t>Вт. 9.00 – 17.00</a:t>
            </a:r>
          </a:p>
          <a:p>
            <a:pPr marL="0" indent="0" algn="ctr">
              <a:buNone/>
            </a:pPr>
            <a:r>
              <a:rPr lang="ru-RU" sz="2400" dirty="0" smtClean="0"/>
              <a:t>Ср. 9.00 – 17.00</a:t>
            </a:r>
          </a:p>
          <a:p>
            <a:pPr marL="0" indent="0" algn="ctr">
              <a:buNone/>
            </a:pPr>
            <a:r>
              <a:rPr lang="ru-RU" sz="2400" dirty="0" smtClean="0"/>
              <a:t>Чт. 9.00 – 17.00</a:t>
            </a:r>
          </a:p>
          <a:p>
            <a:pPr marL="0" indent="0" algn="ctr">
              <a:buNone/>
            </a:pPr>
            <a:r>
              <a:rPr lang="ru-RU" sz="2400" dirty="0" smtClean="0"/>
              <a:t>Пт. 9.00 – 15.30</a:t>
            </a:r>
          </a:p>
          <a:p>
            <a:pPr marL="0" indent="0" algn="ctr">
              <a:buNone/>
            </a:pPr>
            <a:endParaRPr lang="ru-RU" sz="2400" dirty="0" smtClean="0"/>
          </a:p>
          <a:p>
            <a:pPr marL="0" indent="0">
              <a:buNone/>
            </a:pPr>
            <a:r>
              <a:rPr lang="ru-RU" sz="2400" dirty="0" smtClean="0"/>
              <a:t>    Телефоны </a:t>
            </a:r>
            <a:r>
              <a:rPr lang="ru-RU" sz="2400" dirty="0" smtClean="0"/>
              <a:t>для связи: 53-00-11, 52-00-85</a:t>
            </a:r>
          </a:p>
          <a:p>
            <a:pPr marL="0" indent="0">
              <a:buNone/>
            </a:pPr>
            <a:r>
              <a:rPr lang="ru-RU" sz="2400" dirty="0" smtClean="0"/>
              <a:t>Адрес электронной почты: </a:t>
            </a:r>
            <a:r>
              <a:rPr lang="en-US" sz="2400" dirty="0" smtClean="0">
                <a:hlinkClick r:id="rId2"/>
              </a:rPr>
              <a:t>pmsscentre@mail.ru</a:t>
            </a:r>
            <a:endParaRPr lang="ru-RU" sz="2400" dirty="0" smtClean="0"/>
          </a:p>
          <a:p>
            <a:pPr marL="0" indent="0">
              <a:buNone/>
            </a:pPr>
            <a:endParaRPr lang="ru-RU" dirty="0"/>
          </a:p>
        </p:txBody>
      </p:sp>
    </p:spTree>
    <p:extLst>
      <p:ext uri="{BB962C8B-B14F-4D97-AF65-F5344CB8AC3E}">
        <p14:creationId xmlns:p14="http://schemas.microsoft.com/office/powerpoint/2010/main" val="10454322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200" u="sng" dirty="0" smtClean="0">
                <a:solidFill>
                  <a:srgbClr val="0070C0"/>
                </a:solidFill>
              </a:rPr>
              <a:t>Цель работы ПМПК</a:t>
            </a:r>
            <a:endParaRPr lang="ru-RU" sz="3200" u="sng" dirty="0">
              <a:solidFill>
                <a:srgbClr val="0070C0"/>
              </a:solidFill>
            </a:endParaRPr>
          </a:p>
        </p:txBody>
      </p:sp>
      <p:sp>
        <p:nvSpPr>
          <p:cNvPr id="3" name="Объект 2"/>
          <p:cNvSpPr>
            <a:spLocks noGrp="1"/>
          </p:cNvSpPr>
          <p:nvPr>
            <p:ph idx="1"/>
          </p:nvPr>
        </p:nvSpPr>
        <p:spPr>
          <a:xfrm>
            <a:off x="1230284" y="1600200"/>
            <a:ext cx="7456515" cy="4525963"/>
          </a:xfrm>
        </p:spPr>
        <p:txBody>
          <a:bodyPr/>
          <a:lstStyle/>
          <a:p>
            <a:endParaRPr lang="ru-RU" dirty="0" smtClean="0"/>
          </a:p>
          <a:p>
            <a:pPr marL="0" indent="0" algn="ctr">
              <a:buNone/>
            </a:pPr>
            <a:r>
              <a:rPr lang="ru-RU" dirty="0">
                <a:solidFill>
                  <a:srgbClr val="00B050"/>
                </a:solidFill>
              </a:rPr>
              <a:t>О</a:t>
            </a:r>
            <a:r>
              <a:rPr lang="ru-RU" dirty="0" smtClean="0">
                <a:solidFill>
                  <a:srgbClr val="00B050"/>
                </a:solidFill>
              </a:rPr>
              <a:t>пределение статуса ребенка с ограниченными возможностями здоровья (ОВЗ) и условий получения образования детей с ОВЗ </a:t>
            </a:r>
            <a:endParaRPr lang="ru-RU" dirty="0">
              <a:solidFill>
                <a:srgbClr val="00B050"/>
              </a:solidFill>
            </a:endParaRPr>
          </a:p>
        </p:txBody>
      </p:sp>
    </p:spTree>
    <p:extLst>
      <p:ext uri="{BB962C8B-B14F-4D97-AF65-F5344CB8AC3E}">
        <p14:creationId xmlns:p14="http://schemas.microsoft.com/office/powerpoint/2010/main" val="24632761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72836" y="274638"/>
            <a:ext cx="7813964" cy="1143000"/>
          </a:xfrm>
        </p:spPr>
        <p:txBody>
          <a:bodyPr/>
          <a:lstStyle/>
          <a:p>
            <a:r>
              <a:rPr lang="ru-RU" sz="3200" u="sng" dirty="0">
                <a:solidFill>
                  <a:srgbClr val="0070C0"/>
                </a:solidFill>
              </a:rPr>
              <a:t>Алгоритм прохождения ПМПК</a:t>
            </a:r>
            <a:endParaRPr lang="ru-RU" sz="3200" dirty="0">
              <a:solidFill>
                <a:srgbClr val="0070C0"/>
              </a:solidFill>
            </a:endParaRPr>
          </a:p>
        </p:txBody>
      </p:sp>
      <p:sp>
        <p:nvSpPr>
          <p:cNvPr id="3" name="Прямоугольник 2"/>
          <p:cNvSpPr/>
          <p:nvPr/>
        </p:nvSpPr>
        <p:spPr>
          <a:xfrm>
            <a:off x="2709947" y="1537856"/>
            <a:ext cx="3607724" cy="739833"/>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Подготовка полного пакета документов </a:t>
            </a:r>
            <a:endParaRPr lang="ru-RU" dirty="0">
              <a:solidFill>
                <a:schemeClr val="tx1"/>
              </a:solidFill>
            </a:endParaRPr>
          </a:p>
        </p:txBody>
      </p:sp>
      <p:cxnSp>
        <p:nvCxnSpPr>
          <p:cNvPr id="5" name="Прямая со стрелкой 4"/>
          <p:cNvCxnSpPr/>
          <p:nvPr/>
        </p:nvCxnSpPr>
        <p:spPr>
          <a:xfrm flipH="1">
            <a:off x="4547055" y="2272236"/>
            <a:ext cx="1" cy="440576"/>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Прямоугольник 7"/>
          <p:cNvSpPr/>
          <p:nvPr/>
        </p:nvSpPr>
        <p:spPr>
          <a:xfrm>
            <a:off x="2818008" y="2718889"/>
            <a:ext cx="3458095" cy="8271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Запись на комиссию </a:t>
            </a:r>
          </a:p>
          <a:p>
            <a:pPr algn="ctr"/>
            <a:r>
              <a:rPr lang="ru-RU" dirty="0" smtClean="0">
                <a:solidFill>
                  <a:schemeClr val="tx1"/>
                </a:solidFill>
              </a:rPr>
              <a:t>ПМПК</a:t>
            </a:r>
            <a:endParaRPr lang="ru-RU" dirty="0">
              <a:solidFill>
                <a:schemeClr val="tx1"/>
              </a:solidFill>
            </a:endParaRPr>
          </a:p>
        </p:txBody>
      </p:sp>
      <p:cxnSp>
        <p:nvCxnSpPr>
          <p:cNvPr id="10" name="Прямая со стрелкой 9"/>
          <p:cNvCxnSpPr/>
          <p:nvPr/>
        </p:nvCxnSpPr>
        <p:spPr>
          <a:xfrm>
            <a:off x="4547056" y="3578940"/>
            <a:ext cx="0" cy="482136"/>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Прямоугольник 10"/>
          <p:cNvSpPr/>
          <p:nvPr/>
        </p:nvSpPr>
        <p:spPr>
          <a:xfrm>
            <a:off x="2859574" y="4061076"/>
            <a:ext cx="3391593" cy="7190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Обследование ребенка </a:t>
            </a:r>
            <a:endParaRPr lang="ru-RU" dirty="0">
              <a:solidFill>
                <a:schemeClr val="tx1"/>
              </a:solidFill>
            </a:endParaRPr>
          </a:p>
        </p:txBody>
      </p:sp>
      <p:cxnSp>
        <p:nvCxnSpPr>
          <p:cNvPr id="13" name="Прямая со стрелкой 12"/>
          <p:cNvCxnSpPr/>
          <p:nvPr/>
        </p:nvCxnSpPr>
        <p:spPr>
          <a:xfrm>
            <a:off x="4555371" y="4792277"/>
            <a:ext cx="8312" cy="502928"/>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Прямоугольник 13"/>
          <p:cNvSpPr/>
          <p:nvPr/>
        </p:nvSpPr>
        <p:spPr>
          <a:xfrm>
            <a:off x="2913608" y="5295205"/>
            <a:ext cx="3283527" cy="11471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solidFill>
                  <a:schemeClr val="tx1"/>
                </a:solidFill>
              </a:rPr>
              <a:t>Оформление коллегиального заключения и рекомендаций, представление их родителям</a:t>
            </a:r>
            <a:endParaRPr lang="ru-RU" sz="1600" dirty="0">
              <a:solidFill>
                <a:schemeClr val="tx1"/>
              </a:solidFill>
            </a:endParaRPr>
          </a:p>
        </p:txBody>
      </p:sp>
    </p:spTree>
    <p:extLst>
      <p:ext uri="{BB962C8B-B14F-4D97-AF65-F5344CB8AC3E}">
        <p14:creationId xmlns:p14="http://schemas.microsoft.com/office/powerpoint/2010/main" val="10005071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943494" y="473824"/>
            <a:ext cx="7631084" cy="989215"/>
          </a:xfrm>
        </p:spPr>
        <p:txBody>
          <a:bodyPr/>
          <a:lstStyle/>
          <a:p>
            <a:r>
              <a:rPr lang="ru-RU" sz="2000" dirty="0" smtClean="0"/>
              <a:t/>
            </a:r>
            <a:br>
              <a:rPr lang="ru-RU" sz="2000" dirty="0" smtClean="0"/>
            </a:br>
            <a:r>
              <a:rPr lang="ru-RU" sz="2000" dirty="0" smtClean="0"/>
              <a:t/>
            </a:r>
            <a:br>
              <a:rPr lang="ru-RU" sz="2000" dirty="0" smtClean="0"/>
            </a:br>
            <a:r>
              <a:rPr lang="ru-RU" sz="2000" dirty="0"/>
              <a:t/>
            </a:r>
            <a:br>
              <a:rPr lang="ru-RU" sz="2000" dirty="0"/>
            </a:br>
            <a:r>
              <a:rPr lang="ru-RU" sz="3200" u="sng" dirty="0" smtClean="0">
                <a:solidFill>
                  <a:srgbClr val="0070C0"/>
                </a:solidFill>
              </a:rPr>
              <a:t>Подготовка </a:t>
            </a:r>
            <a:r>
              <a:rPr lang="ru-RU" sz="3200" u="sng" dirty="0">
                <a:solidFill>
                  <a:srgbClr val="0070C0"/>
                </a:solidFill>
              </a:rPr>
              <a:t>полного пакета документов</a:t>
            </a:r>
            <a:r>
              <a:rPr lang="ru-RU" sz="2000" dirty="0"/>
              <a:t/>
            </a:r>
            <a:br>
              <a:rPr lang="ru-RU" sz="2000" dirty="0"/>
            </a:br>
            <a:r>
              <a:rPr lang="ru-RU" sz="2000" dirty="0" smtClean="0"/>
              <a:t/>
            </a:r>
            <a:br>
              <a:rPr lang="ru-RU" sz="2000" dirty="0" smtClean="0"/>
            </a:br>
            <a:r>
              <a:rPr lang="ru-RU" sz="2000" dirty="0" smtClean="0"/>
              <a:t/>
            </a:r>
            <a:br>
              <a:rPr lang="ru-RU" sz="2000" dirty="0" smtClean="0"/>
            </a:br>
            <a:r>
              <a:rPr lang="ru-RU" sz="2000" dirty="0"/>
              <a:t/>
            </a:r>
            <a:br>
              <a:rPr lang="ru-RU" sz="2000" dirty="0"/>
            </a:br>
            <a:endParaRPr lang="ru-RU" sz="2000" dirty="0"/>
          </a:p>
        </p:txBody>
      </p:sp>
      <p:sp>
        <p:nvSpPr>
          <p:cNvPr id="4" name="Объект 3"/>
          <p:cNvSpPr>
            <a:spLocks noGrp="1"/>
          </p:cNvSpPr>
          <p:nvPr>
            <p:ph idx="1"/>
          </p:nvPr>
        </p:nvSpPr>
        <p:spPr>
          <a:xfrm>
            <a:off x="1167938" y="1749829"/>
            <a:ext cx="7406640" cy="4525963"/>
          </a:xfrm>
        </p:spPr>
        <p:txBody>
          <a:bodyPr/>
          <a:lstStyle/>
          <a:p>
            <a:pPr marL="0" indent="0" algn="ctr">
              <a:buNone/>
            </a:pPr>
            <a:endParaRPr lang="ru-RU" dirty="0" smtClean="0"/>
          </a:p>
          <a:p>
            <a:pPr marL="0" indent="0" algn="ctr">
              <a:buNone/>
            </a:pPr>
            <a:r>
              <a:rPr lang="ru-RU" dirty="0" smtClean="0"/>
              <a:t>Ответственный </a:t>
            </a:r>
            <a:r>
              <a:rPr lang="ru-RU" dirty="0"/>
              <a:t>специалист в учреждении </a:t>
            </a:r>
            <a:r>
              <a:rPr lang="ru-RU" dirty="0" smtClean="0"/>
              <a:t>сообщает родителям первичную </a:t>
            </a:r>
            <a:r>
              <a:rPr lang="ru-RU" dirty="0"/>
              <a:t>информацию о подготовке документов для прохождения ПМПК</a:t>
            </a:r>
            <a:endParaRPr lang="ru-RU" dirty="0">
              <a:hlinkClick r:id="rId2"/>
            </a:endParaRPr>
          </a:p>
          <a:p>
            <a:pPr marL="0" indent="0" algn="ctr">
              <a:buNone/>
            </a:pPr>
            <a:endParaRPr lang="ru-RU" dirty="0"/>
          </a:p>
        </p:txBody>
      </p:sp>
    </p:spTree>
    <p:extLst>
      <p:ext uri="{BB962C8B-B14F-4D97-AF65-F5344CB8AC3E}">
        <p14:creationId xmlns:p14="http://schemas.microsoft.com/office/powerpoint/2010/main" val="6091959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0325" y="307889"/>
            <a:ext cx="8229600" cy="1143000"/>
          </a:xfrm>
        </p:spPr>
        <p:txBody>
          <a:bodyPr/>
          <a:lstStyle/>
          <a:p>
            <a:r>
              <a:rPr lang="ru-RU" sz="2800" u="sng" dirty="0" smtClean="0">
                <a:solidFill>
                  <a:srgbClr val="0070C0"/>
                </a:solidFill>
              </a:rPr>
              <a:t>Подготовка полного пакета документов</a:t>
            </a:r>
            <a:r>
              <a:rPr lang="ru-RU" sz="2800" u="sng" dirty="0" smtClean="0"/>
              <a:t/>
            </a:r>
            <a:br>
              <a:rPr lang="ru-RU" sz="2800" u="sng" dirty="0" smtClean="0"/>
            </a:br>
            <a:endParaRPr lang="ru-RU" sz="2800" u="sng" dirty="0"/>
          </a:p>
        </p:txBody>
      </p:sp>
      <p:sp>
        <p:nvSpPr>
          <p:cNvPr id="3" name="Объект 2"/>
          <p:cNvSpPr>
            <a:spLocks noGrp="1"/>
          </p:cNvSpPr>
          <p:nvPr>
            <p:ph idx="1"/>
          </p:nvPr>
        </p:nvSpPr>
        <p:spPr>
          <a:xfrm>
            <a:off x="1138844" y="1138844"/>
            <a:ext cx="7547955" cy="4987319"/>
          </a:xfrm>
        </p:spPr>
        <p:txBody>
          <a:bodyPr/>
          <a:lstStyle/>
          <a:p>
            <a:pPr marL="0" indent="0">
              <a:buNone/>
            </a:pPr>
            <a:r>
              <a:rPr lang="ru-RU" sz="2400" dirty="0" smtClean="0">
                <a:hlinkClick r:id="rId2"/>
              </a:rPr>
              <a:t>Перечень </a:t>
            </a:r>
            <a:r>
              <a:rPr lang="ru-RU" sz="2400" dirty="0">
                <a:hlinkClick r:id="rId2"/>
              </a:rPr>
              <a:t>документов для прохождения </a:t>
            </a:r>
            <a:r>
              <a:rPr lang="ru-RU" sz="2400" dirty="0" smtClean="0">
                <a:hlinkClick r:id="rId2"/>
              </a:rPr>
              <a:t>ПМПК </a:t>
            </a:r>
          </a:p>
          <a:p>
            <a:pPr marL="0" indent="0">
              <a:buNone/>
            </a:pPr>
            <a:r>
              <a:rPr lang="ru-RU" sz="1600" dirty="0">
                <a:hlinkClick r:id="rId2"/>
              </a:rPr>
              <a:t>Р</a:t>
            </a:r>
            <a:r>
              <a:rPr lang="ru-RU" sz="1600" dirty="0" smtClean="0">
                <a:hlinkClick r:id="rId2"/>
              </a:rPr>
              <a:t>аздел №</a:t>
            </a:r>
            <a:r>
              <a:rPr lang="en-US" sz="1600" dirty="0" smtClean="0">
                <a:hlinkClick r:id="rId2"/>
              </a:rPr>
              <a:t>I</a:t>
            </a:r>
            <a:r>
              <a:rPr lang="ru-RU" sz="1600" dirty="0" smtClean="0">
                <a:hlinkClick r:id="rId2"/>
              </a:rPr>
              <a:t> протокола</a:t>
            </a:r>
          </a:p>
          <a:p>
            <a:endParaRPr lang="ru-RU" sz="1600" dirty="0" smtClean="0">
              <a:hlinkClick r:id="rId2"/>
            </a:endParaRPr>
          </a:p>
          <a:p>
            <a:endParaRPr lang="ru-RU" sz="1600" dirty="0">
              <a:hlinkClick r:id="rId2"/>
            </a:endParaRPr>
          </a:p>
          <a:p>
            <a:endParaRPr lang="ru-RU" sz="1600" dirty="0" smtClean="0">
              <a:hlinkClick r:id="rId2"/>
            </a:endParaRPr>
          </a:p>
          <a:p>
            <a:endParaRPr lang="ru-RU" sz="1600" dirty="0">
              <a:hlinkClick r:id="rId2"/>
            </a:endParaRPr>
          </a:p>
          <a:p>
            <a:endParaRPr lang="ru-RU" sz="1600" dirty="0" smtClean="0">
              <a:hlinkClick r:id="rId2"/>
            </a:endParaRPr>
          </a:p>
          <a:p>
            <a:endParaRPr lang="ru-RU" sz="1600" dirty="0">
              <a:hlinkClick r:id="rId2"/>
            </a:endParaRPr>
          </a:p>
          <a:p>
            <a:endParaRPr lang="ru-RU" sz="1600" dirty="0" smtClean="0">
              <a:hlinkClick r:id="rId2"/>
            </a:endParaRPr>
          </a:p>
          <a:p>
            <a:endParaRPr lang="ru-RU" sz="1600" dirty="0" smtClean="0">
              <a:hlinkClick r:id="rId2"/>
            </a:endParaRPr>
          </a:p>
        </p:txBody>
      </p:sp>
      <p:pic>
        <p:nvPicPr>
          <p:cNvPr id="4" name="Рисунок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33696" y="2015677"/>
            <a:ext cx="5968538" cy="3421242"/>
          </a:xfrm>
          <a:prstGeom prst="rect">
            <a:avLst/>
          </a:prstGeom>
        </p:spPr>
      </p:pic>
      <p:sp>
        <p:nvSpPr>
          <p:cNvPr id="5" name="Прямоугольник 4"/>
          <p:cNvSpPr/>
          <p:nvPr/>
        </p:nvSpPr>
        <p:spPr>
          <a:xfrm>
            <a:off x="1658386" y="5959431"/>
            <a:ext cx="5993477" cy="7315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latin typeface="Arial Black" panose="020B0A04020102020204" pitchFamily="34" charset="0"/>
              </a:rPr>
              <a:t>ЗАПОЛНЯЕТ РОДИТЕЛЬ (ЗАКОННЫЙ ПРЕДСТАВИТЕЛЬ)</a:t>
            </a:r>
            <a:endParaRPr lang="ru-RU" dirty="0">
              <a:solidFill>
                <a:schemeClr val="tx1"/>
              </a:solidFill>
              <a:latin typeface="Arial Black" panose="020B0A04020102020204" pitchFamily="34" charset="0"/>
            </a:endParaRPr>
          </a:p>
        </p:txBody>
      </p:sp>
      <p:sp>
        <p:nvSpPr>
          <p:cNvPr id="6" name="Стрелка вниз 5"/>
          <p:cNvSpPr/>
          <p:nvPr/>
        </p:nvSpPr>
        <p:spPr>
          <a:xfrm rot="10800000">
            <a:off x="2491739" y="5519649"/>
            <a:ext cx="274320" cy="340587"/>
          </a:xfrm>
          <a:prstGeom prst="down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Стрелка вниз 6"/>
          <p:cNvSpPr/>
          <p:nvPr/>
        </p:nvSpPr>
        <p:spPr>
          <a:xfrm rot="10800000">
            <a:off x="4517966" y="5519650"/>
            <a:ext cx="274320" cy="319091"/>
          </a:xfrm>
          <a:prstGeom prst="down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Стрелка вниз 7"/>
          <p:cNvSpPr/>
          <p:nvPr/>
        </p:nvSpPr>
        <p:spPr>
          <a:xfrm rot="10800000">
            <a:off x="6761018" y="5519648"/>
            <a:ext cx="274320" cy="334194"/>
          </a:xfrm>
          <a:prstGeom prst="down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8429807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6829" y="274638"/>
            <a:ext cx="8229600" cy="980584"/>
          </a:xfrm>
        </p:spPr>
        <p:txBody>
          <a:bodyPr/>
          <a:lstStyle/>
          <a:p>
            <a:r>
              <a:rPr lang="ru-RU" sz="2800" u="sng" dirty="0">
                <a:solidFill>
                  <a:srgbClr val="0070C0"/>
                </a:solidFill>
              </a:rPr>
              <a:t>Подготовка полного пакета документов</a:t>
            </a:r>
            <a:endParaRPr lang="ru-RU" sz="2800" dirty="0">
              <a:solidFill>
                <a:srgbClr val="0070C0"/>
              </a:solidFill>
            </a:endParaRPr>
          </a:p>
        </p:txBody>
      </p:sp>
      <p:pic>
        <p:nvPicPr>
          <p:cNvPr id="5" name="Объект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005840" y="2593571"/>
            <a:ext cx="6708371" cy="3890356"/>
          </a:xfrm>
        </p:spPr>
      </p:pic>
      <p:sp>
        <p:nvSpPr>
          <p:cNvPr id="4" name="Прямоугольник 3"/>
          <p:cNvSpPr/>
          <p:nvPr/>
        </p:nvSpPr>
        <p:spPr>
          <a:xfrm>
            <a:off x="1064030" y="1756765"/>
            <a:ext cx="7622770" cy="1200329"/>
          </a:xfrm>
          <a:prstGeom prst="rect">
            <a:avLst/>
          </a:prstGeom>
        </p:spPr>
        <p:txBody>
          <a:bodyPr wrap="square">
            <a:spAutoFit/>
          </a:bodyPr>
          <a:lstStyle/>
          <a:p>
            <a:r>
              <a:rPr lang="ru-RU" dirty="0">
                <a:hlinkClick r:id="rId3"/>
              </a:rPr>
              <a:t>Раздел № </a:t>
            </a:r>
            <a:r>
              <a:rPr lang="en-US" dirty="0">
                <a:hlinkClick r:id="rId3"/>
              </a:rPr>
              <a:t>II</a:t>
            </a:r>
            <a:r>
              <a:rPr lang="ru-RU" dirty="0">
                <a:hlinkClick r:id="rId3"/>
              </a:rPr>
              <a:t> заполняет (медицинский работник, после раздела </a:t>
            </a:r>
            <a:r>
              <a:rPr lang="en-US" dirty="0">
                <a:hlinkClick r:id="rId3"/>
              </a:rPr>
              <a:t>II</a:t>
            </a:r>
            <a:r>
              <a:rPr lang="ru-RU" dirty="0">
                <a:hlinkClick r:id="rId3"/>
              </a:rPr>
              <a:t> обязательна печать медицинского учреждения</a:t>
            </a:r>
            <a:r>
              <a:rPr lang="ru-RU" dirty="0" smtClean="0">
                <a:hlinkClick r:id="rId3"/>
              </a:rPr>
              <a:t>)</a:t>
            </a:r>
            <a:endParaRPr lang="ru-RU" dirty="0" smtClean="0"/>
          </a:p>
          <a:p>
            <a:endParaRPr lang="ru-RU" dirty="0"/>
          </a:p>
          <a:p>
            <a:endParaRPr lang="ru-RU" dirty="0"/>
          </a:p>
        </p:txBody>
      </p:sp>
      <p:sp>
        <p:nvSpPr>
          <p:cNvPr id="6" name="Прямоугольник 5"/>
          <p:cNvSpPr/>
          <p:nvPr/>
        </p:nvSpPr>
        <p:spPr>
          <a:xfrm>
            <a:off x="7855527" y="2294313"/>
            <a:ext cx="1088967" cy="44971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wordArtVert" rtlCol="0" anchor="ctr"/>
          <a:lstStyle/>
          <a:p>
            <a:pPr algn="ctr"/>
            <a:r>
              <a:rPr lang="ru-RU" sz="4400" dirty="0" smtClean="0">
                <a:solidFill>
                  <a:schemeClr val="tx1"/>
                </a:solidFill>
              </a:rPr>
              <a:t>Врач</a:t>
            </a:r>
          </a:p>
        </p:txBody>
      </p:sp>
      <p:sp>
        <p:nvSpPr>
          <p:cNvPr id="7" name="Стрелка вправо 6"/>
          <p:cNvSpPr/>
          <p:nvPr/>
        </p:nvSpPr>
        <p:spPr>
          <a:xfrm rot="10800000">
            <a:off x="7273635" y="3458637"/>
            <a:ext cx="507077"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Стрелка вправо 7"/>
          <p:cNvSpPr/>
          <p:nvPr/>
        </p:nvSpPr>
        <p:spPr>
          <a:xfrm rot="10800000">
            <a:off x="7240384" y="4522794"/>
            <a:ext cx="507077"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Стрелка вправо 8"/>
          <p:cNvSpPr/>
          <p:nvPr/>
        </p:nvSpPr>
        <p:spPr>
          <a:xfrm rot="10800000">
            <a:off x="7240384" y="5503361"/>
            <a:ext cx="507077"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0034405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0204" y="309649"/>
            <a:ext cx="8229600" cy="1143000"/>
          </a:xfrm>
        </p:spPr>
        <p:txBody>
          <a:bodyPr/>
          <a:lstStyle/>
          <a:p>
            <a:r>
              <a:rPr lang="ru-RU" sz="2400" u="sng" dirty="0" smtClean="0">
                <a:solidFill>
                  <a:srgbClr val="0070C0"/>
                </a:solidFill>
              </a:rPr>
              <a:t>Подготовка полного пакета </a:t>
            </a:r>
            <a:r>
              <a:rPr lang="ru-RU" sz="2400" u="sng" dirty="0" smtClean="0">
                <a:solidFill>
                  <a:srgbClr val="0070C0"/>
                </a:solidFill>
              </a:rPr>
              <a:t>документов</a:t>
            </a:r>
            <a:br>
              <a:rPr lang="ru-RU" sz="2400" u="sng" dirty="0" smtClean="0">
                <a:solidFill>
                  <a:srgbClr val="0070C0"/>
                </a:solidFill>
              </a:rPr>
            </a:br>
            <a:r>
              <a:rPr lang="ru-RU" sz="2400" u="sng" dirty="0" smtClean="0">
                <a:solidFill>
                  <a:srgbClr val="0070C0"/>
                </a:solidFill>
              </a:rPr>
              <a:t>для дошкольников</a:t>
            </a:r>
            <a:r>
              <a:rPr lang="ru-RU" sz="2800" u="sng" dirty="0" smtClean="0"/>
              <a:t/>
            </a:r>
            <a:br>
              <a:rPr lang="ru-RU" sz="2800" u="sng" dirty="0" smtClean="0"/>
            </a:br>
            <a:r>
              <a:rPr lang="ru-RU" sz="2800" dirty="0" smtClean="0"/>
              <a:t>    </a:t>
            </a:r>
            <a:endParaRPr lang="ru-RU" sz="2800" dirty="0">
              <a:solidFill>
                <a:srgbClr val="C00000"/>
              </a:solidFill>
            </a:endParaRPr>
          </a:p>
        </p:txBody>
      </p:sp>
      <p:sp>
        <p:nvSpPr>
          <p:cNvPr id="3" name="Объект 2"/>
          <p:cNvSpPr>
            <a:spLocks noGrp="1"/>
          </p:cNvSpPr>
          <p:nvPr>
            <p:ph idx="1"/>
          </p:nvPr>
        </p:nvSpPr>
        <p:spPr>
          <a:xfrm>
            <a:off x="1055716" y="881149"/>
            <a:ext cx="7631084" cy="5810596"/>
          </a:xfrm>
        </p:spPr>
        <p:txBody>
          <a:bodyPr/>
          <a:lstStyle/>
          <a:p>
            <a:pPr marL="0" indent="0">
              <a:buNone/>
            </a:pPr>
            <a:endParaRPr lang="ru-RU" sz="1600" dirty="0" smtClean="0"/>
          </a:p>
          <a:p>
            <a:r>
              <a:rPr lang="ru-RU" sz="1600" dirty="0" smtClean="0"/>
              <a:t>Заявление родителя</a:t>
            </a:r>
            <a:endParaRPr lang="ru-RU" sz="1600" dirty="0" smtClean="0"/>
          </a:p>
          <a:p>
            <a:r>
              <a:rPr lang="ru-RU" sz="1600" dirty="0"/>
              <a:t>С</a:t>
            </a:r>
            <a:r>
              <a:rPr lang="ru-RU" sz="1600" dirty="0" smtClean="0"/>
              <a:t>огласие </a:t>
            </a:r>
            <a:r>
              <a:rPr lang="ru-RU" sz="1600" dirty="0"/>
              <a:t>на обработку персональных </a:t>
            </a:r>
            <a:r>
              <a:rPr lang="ru-RU" sz="1600" dirty="0" smtClean="0"/>
              <a:t>данных </a:t>
            </a:r>
            <a:endParaRPr lang="ru-RU" sz="1600" dirty="0" smtClean="0"/>
          </a:p>
          <a:p>
            <a:r>
              <a:rPr lang="ru-RU" sz="1600" dirty="0" smtClean="0"/>
              <a:t>Копия </a:t>
            </a:r>
            <a:r>
              <a:rPr lang="ru-RU" sz="1600" dirty="0"/>
              <a:t>паспорта родителей/ законных </a:t>
            </a:r>
            <a:r>
              <a:rPr lang="ru-RU" sz="1600" dirty="0" smtClean="0"/>
              <a:t>представителей (2-3 страница, место жительства (страница 5) + раздел паспорта «дети» страница 16-17 – при наличии) </a:t>
            </a:r>
            <a:endParaRPr lang="ru-RU" sz="1600" dirty="0"/>
          </a:p>
          <a:p>
            <a:r>
              <a:rPr lang="ru-RU" sz="1600" dirty="0"/>
              <a:t>Направление\справка от психиатра </a:t>
            </a:r>
            <a:r>
              <a:rPr lang="ru-RU" sz="1600" dirty="0" smtClean="0"/>
              <a:t>(</a:t>
            </a:r>
            <a:r>
              <a:rPr lang="ru-RU" sz="1600" dirty="0"/>
              <a:t>Петрозаводск, ул. Краснофлотская 29, т:70-15-60)</a:t>
            </a:r>
          </a:p>
          <a:p>
            <a:r>
              <a:rPr lang="ru-RU" sz="1600" dirty="0"/>
              <a:t>Направление от специалиста (</a:t>
            </a:r>
            <a:r>
              <a:rPr lang="ru-RU" sz="1600" dirty="0" err="1"/>
              <a:t>сурдолога</a:t>
            </a:r>
            <a:r>
              <a:rPr lang="ru-RU" sz="1600" dirty="0"/>
              <a:t>, окулиста, невролога или ортопеда) с отметкой </a:t>
            </a:r>
            <a:r>
              <a:rPr lang="ru-RU" sz="1600" dirty="0" smtClean="0"/>
              <a:t>о </a:t>
            </a:r>
            <a:r>
              <a:rPr lang="ru-RU" sz="1600" dirty="0"/>
              <a:t>рекомендуемой адаптированной программе)</a:t>
            </a:r>
          </a:p>
          <a:p>
            <a:r>
              <a:rPr lang="ru-RU" sz="1600" dirty="0" smtClean="0"/>
              <a:t>Копия </a:t>
            </a:r>
            <a:r>
              <a:rPr lang="ru-RU" sz="1600" dirty="0"/>
              <a:t>предыдущего заключения (при наличии)</a:t>
            </a:r>
          </a:p>
          <a:p>
            <a:r>
              <a:rPr lang="ru-RU" sz="1600" dirty="0"/>
              <a:t>Амбулаторная карта из поликлиники</a:t>
            </a:r>
          </a:p>
          <a:p>
            <a:r>
              <a:rPr lang="ru-RU" sz="1600" dirty="0"/>
              <a:t>Копия Свидетельства о рождении + оригинал</a:t>
            </a:r>
          </a:p>
          <a:p>
            <a:r>
              <a:rPr lang="ru-RU" sz="1600" dirty="0"/>
              <a:t>Копия Свидетельства об инвалидности (1,2,3 и последняя страницы ИПРА при наличии)</a:t>
            </a:r>
          </a:p>
          <a:p>
            <a:r>
              <a:rPr lang="ru-RU" sz="1600" dirty="0" err="1" smtClean="0"/>
              <a:t>Поставление</a:t>
            </a:r>
            <a:r>
              <a:rPr lang="ru-RU" sz="1600" dirty="0" smtClean="0"/>
              <a:t> </a:t>
            </a:r>
            <a:r>
              <a:rPr lang="ru-RU" sz="1600" dirty="0"/>
              <a:t>об опеке (в случае если ребенок под опекой)</a:t>
            </a:r>
          </a:p>
          <a:p>
            <a:r>
              <a:rPr lang="ru-RU" sz="1600" dirty="0"/>
              <a:t>Доверенность, если интересы ребенка представляет доверенное лицо от двух законных представителей (заверенная в образовательной организации, по месту работы)</a:t>
            </a:r>
          </a:p>
          <a:p>
            <a:r>
              <a:rPr lang="ru-RU" sz="1600" dirty="0"/>
              <a:t>Рисунки карандашом 2-3 штуки </a:t>
            </a:r>
          </a:p>
          <a:p>
            <a:endParaRPr lang="ru-RU" sz="1200" dirty="0"/>
          </a:p>
          <a:p>
            <a:endParaRPr lang="ru-RU" sz="1200" dirty="0" smtClean="0"/>
          </a:p>
          <a:p>
            <a:endParaRPr lang="ru-RU" sz="1200" dirty="0"/>
          </a:p>
          <a:p>
            <a:endParaRPr lang="ru-RU" dirty="0"/>
          </a:p>
          <a:p>
            <a:endParaRPr lang="ru-RU" dirty="0"/>
          </a:p>
        </p:txBody>
      </p:sp>
      <p:sp>
        <p:nvSpPr>
          <p:cNvPr id="4" name="Прямоугольник 3"/>
          <p:cNvSpPr/>
          <p:nvPr/>
        </p:nvSpPr>
        <p:spPr>
          <a:xfrm>
            <a:off x="1338349" y="6458988"/>
            <a:ext cx="6309360" cy="3158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Медицинская выписка из ЦПР и Центра реабилитации  </a:t>
            </a:r>
            <a:endParaRPr lang="ru-RU" dirty="0">
              <a:solidFill>
                <a:schemeClr val="tx1"/>
              </a:solidFill>
            </a:endParaRPr>
          </a:p>
        </p:txBody>
      </p:sp>
    </p:spTree>
    <p:extLst>
      <p:ext uri="{BB962C8B-B14F-4D97-AF65-F5344CB8AC3E}">
        <p14:creationId xmlns:p14="http://schemas.microsoft.com/office/powerpoint/2010/main" val="15240035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8392" y="366078"/>
            <a:ext cx="8229600" cy="905769"/>
          </a:xfrm>
        </p:spPr>
        <p:txBody>
          <a:bodyPr/>
          <a:lstStyle/>
          <a:p>
            <a:r>
              <a:rPr lang="ru-RU" sz="2800" u="sng" dirty="0">
                <a:solidFill>
                  <a:srgbClr val="0070C0"/>
                </a:solidFill>
              </a:rPr>
              <a:t>Подготовка полного пакета документов</a:t>
            </a:r>
            <a:br>
              <a:rPr lang="ru-RU" sz="2800" u="sng" dirty="0">
                <a:solidFill>
                  <a:srgbClr val="0070C0"/>
                </a:solidFill>
              </a:rPr>
            </a:br>
            <a:r>
              <a:rPr lang="ru-RU" sz="2800" u="sng" dirty="0">
                <a:solidFill>
                  <a:srgbClr val="0070C0"/>
                </a:solidFill>
              </a:rPr>
              <a:t>для </a:t>
            </a:r>
            <a:r>
              <a:rPr lang="ru-RU" sz="2800" u="sng" dirty="0" smtClean="0">
                <a:solidFill>
                  <a:srgbClr val="0070C0"/>
                </a:solidFill>
              </a:rPr>
              <a:t>дошкольников</a:t>
            </a:r>
            <a:endParaRPr lang="ru-RU" sz="2800" dirty="0"/>
          </a:p>
        </p:txBody>
      </p:sp>
      <p:sp>
        <p:nvSpPr>
          <p:cNvPr id="3" name="Объект 2"/>
          <p:cNvSpPr>
            <a:spLocks noGrp="1"/>
          </p:cNvSpPr>
          <p:nvPr>
            <p:ph idx="1"/>
          </p:nvPr>
        </p:nvSpPr>
        <p:spPr>
          <a:xfrm>
            <a:off x="1097280" y="1600200"/>
            <a:ext cx="7905404" cy="4525963"/>
          </a:xfrm>
        </p:spPr>
        <p:txBody>
          <a:bodyPr/>
          <a:lstStyle/>
          <a:p>
            <a:endParaRPr lang="ru-RU" sz="1400" dirty="0" smtClean="0"/>
          </a:p>
          <a:p>
            <a:r>
              <a:rPr lang="ru-RU" sz="2800" dirty="0" smtClean="0"/>
              <a:t>Заключение </a:t>
            </a:r>
            <a:r>
              <a:rPr lang="ru-RU" sz="2800" dirty="0" smtClean="0"/>
              <a:t>логопеда</a:t>
            </a:r>
            <a:endParaRPr lang="ru-RU" sz="2800" dirty="0"/>
          </a:p>
          <a:p>
            <a:r>
              <a:rPr lang="ru-RU" sz="2800" dirty="0" smtClean="0"/>
              <a:t>Психолого-педагогическое представление из </a:t>
            </a:r>
            <a:r>
              <a:rPr lang="ru-RU" sz="2800" dirty="0"/>
              <a:t>образовательного учреждения</a:t>
            </a:r>
          </a:p>
          <a:p>
            <a:r>
              <a:rPr lang="ru-RU" sz="2800" dirty="0"/>
              <a:t>Выписка из решения консилиума образовательной организации </a:t>
            </a:r>
            <a:endParaRPr lang="ru-RU" sz="2800" dirty="0" smtClean="0"/>
          </a:p>
          <a:p>
            <a:pPr marL="0" indent="0">
              <a:buNone/>
            </a:pPr>
            <a:r>
              <a:rPr lang="ru-RU" sz="2400" i="1" dirty="0"/>
              <a:t> </a:t>
            </a:r>
            <a:r>
              <a:rPr lang="ru-RU" sz="2400" i="1" dirty="0" smtClean="0"/>
              <a:t>   (</a:t>
            </a:r>
            <a:r>
              <a:rPr lang="ru-RU" sz="2400" i="1" dirty="0"/>
              <a:t>при наличии)</a:t>
            </a:r>
          </a:p>
          <a:p>
            <a:r>
              <a:rPr lang="ru-RU" sz="2800" dirty="0"/>
              <a:t>Копия предыдущего заключения </a:t>
            </a:r>
            <a:endParaRPr lang="ru-RU" sz="2800" dirty="0" smtClean="0"/>
          </a:p>
          <a:p>
            <a:pPr marL="0" indent="0">
              <a:buNone/>
            </a:pPr>
            <a:r>
              <a:rPr lang="ru-RU" sz="2400" i="1" dirty="0" smtClean="0"/>
              <a:t>    (</a:t>
            </a:r>
            <a:r>
              <a:rPr lang="ru-RU" sz="2400" i="1" dirty="0"/>
              <a:t>при наличии)</a:t>
            </a:r>
          </a:p>
          <a:p>
            <a:endParaRPr lang="ru-RU" dirty="0"/>
          </a:p>
        </p:txBody>
      </p:sp>
    </p:spTree>
    <p:extLst>
      <p:ext uri="{BB962C8B-B14F-4D97-AF65-F5344CB8AC3E}">
        <p14:creationId xmlns:p14="http://schemas.microsoft.com/office/powerpoint/2010/main" val="3100159689"/>
      </p:ext>
    </p:extLst>
  </p:cSld>
  <p:clrMapOvr>
    <a:masterClrMapping/>
  </p:clrMapOvr>
</p:sld>
</file>

<file path=ppt/theme/theme1.xml><?xml version="1.0" encoding="utf-8"?>
<a:theme xmlns:a="http://schemas.openxmlformats.org/drawingml/2006/main" name="Цветные карандаши">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1359710661_cvetnye-karandashi</Template>
  <TotalTime>686</TotalTime>
  <Words>855</Words>
  <Application>Microsoft Office PowerPoint</Application>
  <PresentationFormat>Экран (4:3)</PresentationFormat>
  <Paragraphs>146</Paragraphs>
  <Slides>20</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20</vt:i4>
      </vt:variant>
    </vt:vector>
  </HeadingPairs>
  <TitlesOfParts>
    <vt:vector size="23" baseType="lpstr">
      <vt:lpstr>Arial</vt:lpstr>
      <vt:lpstr>Arial Black</vt:lpstr>
      <vt:lpstr>Цветные карандаши</vt:lpstr>
      <vt:lpstr>  Республика Карелия Администрация  Петрозаводского городского округа Комитет социального развития Муниципальное автономное учреждение дополнительного профессионального образования Петрозаводского городского округа «ЦЕНТР РАЗВИТИЯ ОБРАЗОВАНИЯ» (МАУ ДПО ЦРО) ул. Краснофлотская, д. 31 г. Петрозаводск, 185001 Тел. (8142) 70-52-11, 77-18-51 E-Mail: inform@dpocro.ru    </vt:lpstr>
      <vt:lpstr>Нормативно-правовая база</vt:lpstr>
      <vt:lpstr>Цель работы ПМПК</vt:lpstr>
      <vt:lpstr>Алгоритм прохождения ПМПК</vt:lpstr>
      <vt:lpstr>   Подготовка полного пакета документов    </vt:lpstr>
      <vt:lpstr>Подготовка полного пакета документов </vt:lpstr>
      <vt:lpstr>Подготовка полного пакета документов</vt:lpstr>
      <vt:lpstr>Подготовка полного пакета документов для дошкольников     </vt:lpstr>
      <vt:lpstr>Подготовка полного пакета документов для дошкольников</vt:lpstr>
      <vt:lpstr>Подготовка полного пакета документов для школьников</vt:lpstr>
      <vt:lpstr>Подготовка полного пакета документов для школьников</vt:lpstr>
      <vt:lpstr>Запись на комиссию ПМПК</vt:lpstr>
      <vt:lpstr>Запись на комиссию ПМПК</vt:lpstr>
      <vt:lpstr>   Обследование ребенка  </vt:lpstr>
      <vt:lpstr>Обследование ребенка</vt:lpstr>
      <vt:lpstr> Оформление коллегиального заключения и рекомендаций, представление их родителям </vt:lpstr>
      <vt:lpstr>????</vt:lpstr>
      <vt:lpstr>Надежные источники информации</vt:lpstr>
      <vt:lpstr>Центры оказания помощи детям с ОВЗ и детям-инвалидам</vt:lpstr>
      <vt:lpstr>Контакты</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Республика Карелия Администрация  Петрозаводского городского округа Комитет социального развития Муниципальное автономное учреждение дополнительного профессионального образования Петрозаводского городского округа «ЦЕНТР РАЗВИТИЯ ОБРАЗОВАНИЯ» (МАУ ДПО ЦРО) ул. Краснофлотская, д. 31 г. Петрозаводск, 185001 Тел. (8142) 70-52-11, 77-18-51 E-Mail: inform@dpocro.ru</dc:title>
  <dc:creator>User</dc:creator>
  <cp:lastModifiedBy>User</cp:lastModifiedBy>
  <cp:revision>53</cp:revision>
  <dcterms:created xsi:type="dcterms:W3CDTF">2022-11-22T11:54:32Z</dcterms:created>
  <dcterms:modified xsi:type="dcterms:W3CDTF">2022-11-24T09:13:42Z</dcterms:modified>
</cp:coreProperties>
</file>