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6" r:id="rId3"/>
    <p:sldId id="277" r:id="rId4"/>
    <p:sldId id="279" r:id="rId5"/>
    <p:sldId id="293" r:id="rId6"/>
    <p:sldId id="294" r:id="rId7"/>
    <p:sldId id="295" r:id="rId8"/>
    <p:sldId id="296" r:id="rId9"/>
    <p:sldId id="297" r:id="rId10"/>
    <p:sldId id="286" r:id="rId11"/>
    <p:sldId id="292" r:id="rId12"/>
    <p:sldId id="281" r:id="rId13"/>
  </p:sldIdLst>
  <p:sldSz cx="12192000" cy="6858000"/>
  <p:notesSz cx="9872663" cy="67421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BC797-0F0F-405B-9A75-2CF3AE7C416E}" type="doc">
      <dgm:prSet loTypeId="urn:microsoft.com/office/officeart/2005/8/layout/venn1" loCatId="relationship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314A676-C4BD-4F3E-A5D4-B89BD02D7FB3}">
      <dgm:prSet phldrT="[Текст]" custT="1"/>
      <dgm:spPr>
        <a:noFill/>
      </dgm:spPr>
      <dgm:t>
        <a:bodyPr anchor="t"/>
        <a:lstStyle/>
        <a:p>
          <a:r>
            <a:rPr lang="ru-RU" sz="1800" b="1" dirty="0" smtClean="0"/>
            <a:t>Инновационная деятельность образовательных организаций</a:t>
          </a:r>
          <a:endParaRPr lang="ru-RU" sz="1800" b="1" dirty="0"/>
        </a:p>
      </dgm:t>
    </dgm:pt>
    <dgm:pt modelId="{7264C0E3-EBBC-427C-A83D-5D2D77CDF8D0}" type="parTrans" cxnId="{BF9CE423-BB2E-41D6-8234-18D72E672015}">
      <dgm:prSet/>
      <dgm:spPr/>
      <dgm:t>
        <a:bodyPr/>
        <a:lstStyle/>
        <a:p>
          <a:endParaRPr lang="ru-RU"/>
        </a:p>
      </dgm:t>
    </dgm:pt>
    <dgm:pt modelId="{64FDFCE3-15B7-47F6-85CE-9CB9126CCF6D}" type="sibTrans" cxnId="{BF9CE423-BB2E-41D6-8234-18D72E672015}">
      <dgm:prSet/>
      <dgm:spPr/>
      <dgm:t>
        <a:bodyPr/>
        <a:lstStyle/>
        <a:p>
          <a:endParaRPr lang="ru-RU"/>
        </a:p>
      </dgm:t>
    </dgm:pt>
    <dgm:pt modelId="{2AB7D8A8-94AD-4378-9D99-905286D9C6A2}">
      <dgm:prSet phldrT="[Текст]" custT="1"/>
      <dgm:spPr>
        <a:noFill/>
      </dgm:spPr>
      <dgm:t>
        <a:bodyPr anchor="b"/>
        <a:lstStyle/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</dgm:t>
    </dgm:pt>
    <dgm:pt modelId="{F4B2B13C-8233-4CA8-B32C-3C897D377913}" type="parTrans" cxnId="{14CD7C74-C807-4683-85DC-30DB133B2FF5}">
      <dgm:prSet/>
      <dgm:spPr/>
      <dgm:t>
        <a:bodyPr/>
        <a:lstStyle/>
        <a:p>
          <a:endParaRPr lang="ru-RU"/>
        </a:p>
      </dgm:t>
    </dgm:pt>
    <dgm:pt modelId="{EE4290E0-795A-42FB-A03B-EFE8E61AB202}" type="sibTrans" cxnId="{14CD7C74-C807-4683-85DC-30DB133B2FF5}">
      <dgm:prSet/>
      <dgm:spPr/>
      <dgm:t>
        <a:bodyPr/>
        <a:lstStyle/>
        <a:p>
          <a:endParaRPr lang="ru-RU"/>
        </a:p>
      </dgm:t>
    </dgm:pt>
    <dgm:pt modelId="{280CA86E-2008-4E59-8E10-7B7B813BB1C4}">
      <dgm:prSet phldrT="[Текст]" custT="1"/>
      <dgm:spPr>
        <a:noFill/>
      </dgm:spPr>
      <dgm:t>
        <a:bodyPr anchor="b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Профессиональный </a:t>
          </a:r>
          <a:r>
            <a:rPr lang="ru-RU" sz="1800" b="1" dirty="0" smtClean="0"/>
            <a:t>рост </a:t>
          </a:r>
          <a:r>
            <a:rPr lang="ru-RU" sz="1600" b="1" dirty="0" smtClean="0"/>
            <a:t>педагогических кадров 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ru-RU" sz="1600" b="1" dirty="0"/>
        </a:p>
      </dgm:t>
    </dgm:pt>
    <dgm:pt modelId="{93D5C501-27C5-4D54-8950-55D0543716F2}" type="parTrans" cxnId="{9108FFF6-56E2-4BD7-A8A0-1E923A6AEB04}">
      <dgm:prSet/>
      <dgm:spPr/>
      <dgm:t>
        <a:bodyPr/>
        <a:lstStyle/>
        <a:p>
          <a:endParaRPr lang="ru-RU"/>
        </a:p>
      </dgm:t>
    </dgm:pt>
    <dgm:pt modelId="{F4FAB784-F461-46D7-B102-3E7633C58104}" type="sibTrans" cxnId="{9108FFF6-56E2-4BD7-A8A0-1E923A6AEB04}">
      <dgm:prSet/>
      <dgm:spPr/>
      <dgm:t>
        <a:bodyPr/>
        <a:lstStyle/>
        <a:p>
          <a:endParaRPr lang="ru-RU"/>
        </a:p>
      </dgm:t>
    </dgm:pt>
    <dgm:pt modelId="{44D0D987-1987-4AA1-8840-8325B69787F9}" type="pres">
      <dgm:prSet presAssocID="{685BC797-0F0F-405B-9A75-2CF3AE7C416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C3B8F6-9FBC-4C55-8596-BF184A592455}" type="pres">
      <dgm:prSet presAssocID="{2314A676-C4BD-4F3E-A5D4-B89BD02D7FB3}" presName="circ1" presStyleLbl="vennNode1" presStyleIdx="0" presStyleCnt="3" custScaleX="118257" custScaleY="114864"/>
      <dgm:spPr/>
      <dgm:t>
        <a:bodyPr/>
        <a:lstStyle/>
        <a:p>
          <a:endParaRPr lang="ru-RU"/>
        </a:p>
      </dgm:t>
    </dgm:pt>
    <dgm:pt modelId="{A56BA4D2-6B25-4008-99E6-EE2F070D5C7E}" type="pres">
      <dgm:prSet presAssocID="{2314A676-C4BD-4F3E-A5D4-B89BD02D7FB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71F63-B402-44D5-89AD-86177D37C31D}" type="pres">
      <dgm:prSet presAssocID="{2AB7D8A8-94AD-4378-9D99-905286D9C6A2}" presName="circ2" presStyleLbl="vennNode1" presStyleIdx="1" presStyleCnt="3" custScaleX="123548" custScaleY="119284" custLinFactNeighborX="13617" custLinFactNeighborY="-3228"/>
      <dgm:spPr/>
      <dgm:t>
        <a:bodyPr/>
        <a:lstStyle/>
        <a:p>
          <a:endParaRPr lang="ru-RU"/>
        </a:p>
      </dgm:t>
    </dgm:pt>
    <dgm:pt modelId="{E658EC69-7A78-493F-BE41-C4D823CECBB6}" type="pres">
      <dgm:prSet presAssocID="{2AB7D8A8-94AD-4378-9D99-905286D9C6A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2C595-C407-4A39-BBC0-563D43D19137}" type="pres">
      <dgm:prSet presAssocID="{280CA86E-2008-4E59-8E10-7B7B813BB1C4}" presName="circ3" presStyleLbl="vennNode1" presStyleIdx="2" presStyleCnt="3" custScaleX="123726" custScaleY="119788" custLinFactNeighborX="-5661" custLinFactNeighborY="-3228"/>
      <dgm:spPr/>
      <dgm:t>
        <a:bodyPr/>
        <a:lstStyle/>
        <a:p>
          <a:endParaRPr lang="ru-RU"/>
        </a:p>
      </dgm:t>
    </dgm:pt>
    <dgm:pt modelId="{7AF42D04-BDCC-413F-9A93-9512D77E4B81}" type="pres">
      <dgm:prSet presAssocID="{280CA86E-2008-4E59-8E10-7B7B813BB1C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6C47BB-82C7-49F5-9EBC-D206474C11FD}" type="presOf" srcId="{2314A676-C4BD-4F3E-A5D4-B89BD02D7FB3}" destId="{25C3B8F6-9FBC-4C55-8596-BF184A592455}" srcOrd="0" destOrd="0" presId="urn:microsoft.com/office/officeart/2005/8/layout/venn1"/>
    <dgm:cxn modelId="{BF9CE423-BB2E-41D6-8234-18D72E672015}" srcId="{685BC797-0F0F-405B-9A75-2CF3AE7C416E}" destId="{2314A676-C4BD-4F3E-A5D4-B89BD02D7FB3}" srcOrd="0" destOrd="0" parTransId="{7264C0E3-EBBC-427C-A83D-5D2D77CDF8D0}" sibTransId="{64FDFCE3-15B7-47F6-85CE-9CB9126CCF6D}"/>
    <dgm:cxn modelId="{14CD7C74-C807-4683-85DC-30DB133B2FF5}" srcId="{685BC797-0F0F-405B-9A75-2CF3AE7C416E}" destId="{2AB7D8A8-94AD-4378-9D99-905286D9C6A2}" srcOrd="1" destOrd="0" parTransId="{F4B2B13C-8233-4CA8-B32C-3C897D377913}" sibTransId="{EE4290E0-795A-42FB-A03B-EFE8E61AB202}"/>
    <dgm:cxn modelId="{DD1F2302-9746-4550-B7B8-4C8CD2939542}" type="presOf" srcId="{685BC797-0F0F-405B-9A75-2CF3AE7C416E}" destId="{44D0D987-1987-4AA1-8840-8325B69787F9}" srcOrd="0" destOrd="0" presId="urn:microsoft.com/office/officeart/2005/8/layout/venn1"/>
    <dgm:cxn modelId="{2E884BB4-E98E-468A-A511-599D472BB16D}" type="presOf" srcId="{2AB7D8A8-94AD-4378-9D99-905286D9C6A2}" destId="{E658EC69-7A78-493F-BE41-C4D823CECBB6}" srcOrd="1" destOrd="0" presId="urn:microsoft.com/office/officeart/2005/8/layout/venn1"/>
    <dgm:cxn modelId="{4DEA06DA-13BB-49F5-B823-70C556BD4BFD}" type="presOf" srcId="{280CA86E-2008-4E59-8E10-7B7B813BB1C4}" destId="{A262C595-C407-4A39-BBC0-563D43D19137}" srcOrd="0" destOrd="0" presId="urn:microsoft.com/office/officeart/2005/8/layout/venn1"/>
    <dgm:cxn modelId="{6F831874-0924-4998-95D9-3E0400317868}" type="presOf" srcId="{2314A676-C4BD-4F3E-A5D4-B89BD02D7FB3}" destId="{A56BA4D2-6B25-4008-99E6-EE2F070D5C7E}" srcOrd="1" destOrd="0" presId="urn:microsoft.com/office/officeart/2005/8/layout/venn1"/>
    <dgm:cxn modelId="{9108FFF6-56E2-4BD7-A8A0-1E923A6AEB04}" srcId="{685BC797-0F0F-405B-9A75-2CF3AE7C416E}" destId="{280CA86E-2008-4E59-8E10-7B7B813BB1C4}" srcOrd="2" destOrd="0" parTransId="{93D5C501-27C5-4D54-8950-55D0543716F2}" sibTransId="{F4FAB784-F461-46D7-B102-3E7633C58104}"/>
    <dgm:cxn modelId="{C1258CA5-4B88-4A6D-84B0-E51D9D345515}" type="presOf" srcId="{2AB7D8A8-94AD-4378-9D99-905286D9C6A2}" destId="{85171F63-B402-44D5-89AD-86177D37C31D}" srcOrd="0" destOrd="0" presId="urn:microsoft.com/office/officeart/2005/8/layout/venn1"/>
    <dgm:cxn modelId="{5E3AF4B2-00E9-4B38-A0E3-8D05E6420A64}" type="presOf" srcId="{280CA86E-2008-4E59-8E10-7B7B813BB1C4}" destId="{7AF42D04-BDCC-413F-9A93-9512D77E4B81}" srcOrd="1" destOrd="0" presId="urn:microsoft.com/office/officeart/2005/8/layout/venn1"/>
    <dgm:cxn modelId="{8BC721EB-753E-4495-825C-23C027CAEAB9}" type="presParOf" srcId="{44D0D987-1987-4AA1-8840-8325B69787F9}" destId="{25C3B8F6-9FBC-4C55-8596-BF184A592455}" srcOrd="0" destOrd="0" presId="urn:microsoft.com/office/officeart/2005/8/layout/venn1"/>
    <dgm:cxn modelId="{0D8BCBF2-2D63-4429-B451-7581797F2A18}" type="presParOf" srcId="{44D0D987-1987-4AA1-8840-8325B69787F9}" destId="{A56BA4D2-6B25-4008-99E6-EE2F070D5C7E}" srcOrd="1" destOrd="0" presId="urn:microsoft.com/office/officeart/2005/8/layout/venn1"/>
    <dgm:cxn modelId="{2AC321EB-3C5F-4E3A-8D47-62C226522770}" type="presParOf" srcId="{44D0D987-1987-4AA1-8840-8325B69787F9}" destId="{85171F63-B402-44D5-89AD-86177D37C31D}" srcOrd="2" destOrd="0" presId="urn:microsoft.com/office/officeart/2005/8/layout/venn1"/>
    <dgm:cxn modelId="{CB8F45D3-3DE9-4253-A825-45C347B1F4B6}" type="presParOf" srcId="{44D0D987-1987-4AA1-8840-8325B69787F9}" destId="{E658EC69-7A78-493F-BE41-C4D823CECBB6}" srcOrd="3" destOrd="0" presId="urn:microsoft.com/office/officeart/2005/8/layout/venn1"/>
    <dgm:cxn modelId="{1BA32872-D95D-4A5B-9C75-CF082D1D0DC1}" type="presParOf" srcId="{44D0D987-1987-4AA1-8840-8325B69787F9}" destId="{A262C595-C407-4A39-BBC0-563D43D19137}" srcOrd="4" destOrd="0" presId="urn:microsoft.com/office/officeart/2005/8/layout/venn1"/>
    <dgm:cxn modelId="{7E2969CA-3D54-4CDB-9411-0575B6D51007}" type="presParOf" srcId="{44D0D987-1987-4AA1-8840-8325B69787F9}" destId="{7AF42D04-BDCC-413F-9A93-9512D77E4B8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8C0702-3A38-47D6-BAA5-41732A82417A}" type="doc">
      <dgm:prSet loTypeId="urn:microsoft.com/office/officeart/2005/8/layout/arrow2" loCatId="process" qsTypeId="urn:microsoft.com/office/officeart/2005/8/quickstyle/simple1#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C6BB87C-374E-460C-8888-8003B154C819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</a:rPr>
            <a:t>Внутренний уровень ОО:</a:t>
          </a:r>
        </a:p>
        <a:p>
          <a:r>
            <a:rPr lang="ru-RU" sz="1800" dirty="0" smtClean="0"/>
            <a:t>Метод. объединения ОО, Метод. дни, открытые занятия, Научно-педагогические конференции, Педагогические чтения и др.</a:t>
          </a:r>
          <a:endParaRPr lang="ru-RU" sz="1800" dirty="0"/>
        </a:p>
      </dgm:t>
    </dgm:pt>
    <dgm:pt modelId="{5E74DF26-F2F7-4CF9-8A8E-9EF8009419BF}" type="parTrans" cxnId="{AD5B4821-6ED1-4186-88F3-371B1A648A1A}">
      <dgm:prSet/>
      <dgm:spPr/>
      <dgm:t>
        <a:bodyPr/>
        <a:lstStyle/>
        <a:p>
          <a:endParaRPr lang="ru-RU"/>
        </a:p>
      </dgm:t>
    </dgm:pt>
    <dgm:pt modelId="{A303FE44-992B-43CA-AD4D-C66EAFC25276}" type="sibTrans" cxnId="{AD5B4821-6ED1-4186-88F3-371B1A648A1A}">
      <dgm:prSet/>
      <dgm:spPr/>
      <dgm:t>
        <a:bodyPr/>
        <a:lstStyle/>
        <a:p>
          <a:endParaRPr lang="ru-RU"/>
        </a:p>
      </dgm:t>
    </dgm:pt>
    <dgm:pt modelId="{378260AF-D230-46A8-A5CE-028E2BDCA96D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</a:rPr>
            <a:t>Уровень округа:</a:t>
          </a:r>
        </a:p>
        <a:p>
          <a:r>
            <a:rPr lang="ru-RU" sz="1800" dirty="0" smtClean="0"/>
            <a:t>Метод. рабочие группы ПОО, семинары, Дни открытых дверей, выставки, др.</a:t>
          </a:r>
          <a:endParaRPr lang="ru-RU" sz="1800" b="1" dirty="0">
            <a:solidFill>
              <a:srgbClr val="C00000"/>
            </a:solidFill>
          </a:endParaRPr>
        </a:p>
      </dgm:t>
    </dgm:pt>
    <dgm:pt modelId="{A5AAFBAB-694C-41DF-B743-800C876DAE84}" type="parTrans" cxnId="{495A0D9A-008D-4410-98FE-046983D05A21}">
      <dgm:prSet/>
      <dgm:spPr/>
      <dgm:t>
        <a:bodyPr/>
        <a:lstStyle/>
        <a:p>
          <a:endParaRPr lang="ru-RU"/>
        </a:p>
      </dgm:t>
    </dgm:pt>
    <dgm:pt modelId="{D02B7AB6-6A6B-4BB7-845F-0F39A3BC3426}" type="sibTrans" cxnId="{495A0D9A-008D-4410-98FE-046983D05A21}">
      <dgm:prSet/>
      <dgm:spPr/>
      <dgm:t>
        <a:bodyPr/>
        <a:lstStyle/>
        <a:p>
          <a:endParaRPr lang="ru-RU"/>
        </a:p>
      </dgm:t>
    </dgm:pt>
    <dgm:pt modelId="{5DA58267-E5A7-45CF-B052-E37356ECBB5F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</a:rPr>
            <a:t>Муниципальный уровень:</a:t>
          </a:r>
        </a:p>
        <a:p>
          <a:r>
            <a:rPr lang="ru-RU" sz="2000" dirty="0" smtClean="0"/>
            <a:t>1-й – высшая </a:t>
          </a:r>
          <a:r>
            <a:rPr lang="ru-RU" sz="2000" b="1" dirty="0" smtClean="0"/>
            <a:t>Ресурсный центр МСО</a:t>
          </a:r>
        </a:p>
        <a:p>
          <a:r>
            <a:rPr lang="ru-RU" sz="2000" dirty="0" smtClean="0"/>
            <a:t>2-й – повышенная </a:t>
          </a:r>
          <a:r>
            <a:rPr lang="ru-RU" sz="2000" b="1" dirty="0" smtClean="0"/>
            <a:t>Базовая площадка МСО</a:t>
          </a:r>
        </a:p>
        <a:p>
          <a:r>
            <a:rPr lang="ru-RU" sz="2000" b="0" dirty="0" smtClean="0"/>
            <a:t>3-й – начальная </a:t>
          </a:r>
          <a:r>
            <a:rPr lang="ru-RU" sz="2000" b="1" i="0" dirty="0" err="1" smtClean="0"/>
            <a:t>Апробационная</a:t>
          </a:r>
          <a:r>
            <a:rPr lang="ru-RU" sz="2000" b="1" i="0" dirty="0" smtClean="0"/>
            <a:t> площадка МСО</a:t>
          </a:r>
          <a:endParaRPr lang="ru-RU" sz="2000" b="1" i="0" dirty="0"/>
        </a:p>
      </dgm:t>
    </dgm:pt>
    <dgm:pt modelId="{E1BFF92C-1E93-4A14-8AA0-FCFF80C9F835}" type="parTrans" cxnId="{BA0C8270-3BFF-4EBF-B545-D7A8FF36E30D}">
      <dgm:prSet/>
      <dgm:spPr/>
      <dgm:t>
        <a:bodyPr/>
        <a:lstStyle/>
        <a:p>
          <a:endParaRPr lang="ru-RU"/>
        </a:p>
      </dgm:t>
    </dgm:pt>
    <dgm:pt modelId="{F8981241-A074-44E7-8744-01C0EB0436FB}" type="sibTrans" cxnId="{BA0C8270-3BFF-4EBF-B545-D7A8FF36E30D}">
      <dgm:prSet/>
      <dgm:spPr/>
      <dgm:t>
        <a:bodyPr/>
        <a:lstStyle/>
        <a:p>
          <a:endParaRPr lang="ru-RU"/>
        </a:p>
      </dgm:t>
    </dgm:pt>
    <dgm:pt modelId="{867E313E-4A26-4DE7-961A-F838758A35BE}" type="pres">
      <dgm:prSet presAssocID="{B38C0702-3A38-47D6-BAA5-41732A82417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AFBCFC-5B24-4675-A864-C4C348A99142}" type="pres">
      <dgm:prSet presAssocID="{B38C0702-3A38-47D6-BAA5-41732A82417A}" presName="arrow" presStyleLbl="bgShp" presStyleIdx="0" presStyleCnt="1" custLinFactNeighborX="-2566" custLinFactNeighborY="-2170"/>
      <dgm:spPr/>
    </dgm:pt>
    <dgm:pt modelId="{9E9192DE-1DA8-429F-9FB1-88B6A5A032B7}" type="pres">
      <dgm:prSet presAssocID="{B38C0702-3A38-47D6-BAA5-41732A82417A}" presName="arrowDiagram3" presStyleCnt="0"/>
      <dgm:spPr/>
    </dgm:pt>
    <dgm:pt modelId="{1422DCB1-2E5D-4666-8246-E21C84F1505C}" type="pres">
      <dgm:prSet presAssocID="{9C6BB87C-374E-460C-8888-8003B154C819}" presName="bullet3a" presStyleLbl="node1" presStyleIdx="0" presStyleCnt="3"/>
      <dgm:spPr/>
    </dgm:pt>
    <dgm:pt modelId="{AC46B867-432F-4B55-A3DC-3E70092C713A}" type="pres">
      <dgm:prSet presAssocID="{9C6BB87C-374E-460C-8888-8003B154C819}" presName="textBox3a" presStyleLbl="revTx" presStyleIdx="0" presStyleCnt="3" custScaleX="126067" custLinFactNeighborX="20510" custLinFactNeighborY="-6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762C12-586F-4F2D-81D4-9330F1CB3DE2}" type="pres">
      <dgm:prSet presAssocID="{378260AF-D230-46A8-A5CE-028E2BDCA96D}" presName="bullet3b" presStyleLbl="node1" presStyleIdx="1" presStyleCnt="3"/>
      <dgm:spPr/>
    </dgm:pt>
    <dgm:pt modelId="{9F63E7A3-4B2C-43C4-A4A2-F3D622A04F9C}" type="pres">
      <dgm:prSet presAssocID="{378260AF-D230-46A8-A5CE-028E2BDCA96D}" presName="textBox3b" presStyleLbl="revTx" presStyleIdx="1" presStyleCnt="3" custScaleX="125964" custScaleY="33647" custLinFactNeighborX="16151" custLinFactNeighborY="-31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AA2347-CCE3-4E1E-80E8-AD5896D16781}" type="pres">
      <dgm:prSet presAssocID="{5DA58267-E5A7-45CF-B052-E37356ECBB5F}" presName="bullet3c" presStyleLbl="node1" presStyleIdx="2" presStyleCnt="3"/>
      <dgm:spPr/>
    </dgm:pt>
    <dgm:pt modelId="{DE7BC3B0-5D83-4210-871F-ECEE15C7FD0C}" type="pres">
      <dgm:prSet presAssocID="{5DA58267-E5A7-45CF-B052-E37356ECBB5F}" presName="textBox3c" presStyleLbl="revTx" presStyleIdx="2" presStyleCnt="3" custScaleX="99374" custScaleY="84044" custLinFactNeighborX="19135" custLinFactNeighborY="-404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5A0D9A-008D-4410-98FE-046983D05A21}" srcId="{B38C0702-3A38-47D6-BAA5-41732A82417A}" destId="{378260AF-D230-46A8-A5CE-028E2BDCA96D}" srcOrd="1" destOrd="0" parTransId="{A5AAFBAB-694C-41DF-B743-800C876DAE84}" sibTransId="{D02B7AB6-6A6B-4BB7-845F-0F39A3BC3426}"/>
    <dgm:cxn modelId="{BA0C8270-3BFF-4EBF-B545-D7A8FF36E30D}" srcId="{B38C0702-3A38-47D6-BAA5-41732A82417A}" destId="{5DA58267-E5A7-45CF-B052-E37356ECBB5F}" srcOrd="2" destOrd="0" parTransId="{E1BFF92C-1E93-4A14-8AA0-FCFF80C9F835}" sibTransId="{F8981241-A074-44E7-8744-01C0EB0436FB}"/>
    <dgm:cxn modelId="{DC20F389-50A5-4563-916D-EAA16439ED9A}" type="presOf" srcId="{9C6BB87C-374E-460C-8888-8003B154C819}" destId="{AC46B867-432F-4B55-A3DC-3E70092C713A}" srcOrd="0" destOrd="0" presId="urn:microsoft.com/office/officeart/2005/8/layout/arrow2"/>
    <dgm:cxn modelId="{AD5B4821-6ED1-4186-88F3-371B1A648A1A}" srcId="{B38C0702-3A38-47D6-BAA5-41732A82417A}" destId="{9C6BB87C-374E-460C-8888-8003B154C819}" srcOrd="0" destOrd="0" parTransId="{5E74DF26-F2F7-4CF9-8A8E-9EF8009419BF}" sibTransId="{A303FE44-992B-43CA-AD4D-C66EAFC25276}"/>
    <dgm:cxn modelId="{F725F6A4-E11A-4C36-9258-474DA28F2190}" type="presOf" srcId="{378260AF-D230-46A8-A5CE-028E2BDCA96D}" destId="{9F63E7A3-4B2C-43C4-A4A2-F3D622A04F9C}" srcOrd="0" destOrd="0" presId="urn:microsoft.com/office/officeart/2005/8/layout/arrow2"/>
    <dgm:cxn modelId="{A093D1F6-CC4A-4405-88C8-00B8E1410205}" type="presOf" srcId="{B38C0702-3A38-47D6-BAA5-41732A82417A}" destId="{867E313E-4A26-4DE7-961A-F838758A35BE}" srcOrd="0" destOrd="0" presId="urn:microsoft.com/office/officeart/2005/8/layout/arrow2"/>
    <dgm:cxn modelId="{59F4A185-0745-437C-A584-D60716F0A368}" type="presOf" srcId="{5DA58267-E5A7-45CF-B052-E37356ECBB5F}" destId="{DE7BC3B0-5D83-4210-871F-ECEE15C7FD0C}" srcOrd="0" destOrd="0" presId="urn:microsoft.com/office/officeart/2005/8/layout/arrow2"/>
    <dgm:cxn modelId="{5E804380-5DB1-4DC0-AF88-7A2B67BA306A}" type="presParOf" srcId="{867E313E-4A26-4DE7-961A-F838758A35BE}" destId="{46AFBCFC-5B24-4675-A864-C4C348A99142}" srcOrd="0" destOrd="0" presId="urn:microsoft.com/office/officeart/2005/8/layout/arrow2"/>
    <dgm:cxn modelId="{A9A1F49D-5265-407A-B937-8D75F406930F}" type="presParOf" srcId="{867E313E-4A26-4DE7-961A-F838758A35BE}" destId="{9E9192DE-1DA8-429F-9FB1-88B6A5A032B7}" srcOrd="1" destOrd="0" presId="urn:microsoft.com/office/officeart/2005/8/layout/arrow2"/>
    <dgm:cxn modelId="{1AF42D93-A18E-4BEE-AFD7-6ED0A50EF539}" type="presParOf" srcId="{9E9192DE-1DA8-429F-9FB1-88B6A5A032B7}" destId="{1422DCB1-2E5D-4666-8246-E21C84F1505C}" srcOrd="0" destOrd="0" presId="urn:microsoft.com/office/officeart/2005/8/layout/arrow2"/>
    <dgm:cxn modelId="{234FBCBF-9FE6-49EF-A054-5A0D655D6A62}" type="presParOf" srcId="{9E9192DE-1DA8-429F-9FB1-88B6A5A032B7}" destId="{AC46B867-432F-4B55-A3DC-3E70092C713A}" srcOrd="1" destOrd="0" presId="urn:microsoft.com/office/officeart/2005/8/layout/arrow2"/>
    <dgm:cxn modelId="{322719F5-FA7E-4A04-8126-DA47080EFFF2}" type="presParOf" srcId="{9E9192DE-1DA8-429F-9FB1-88B6A5A032B7}" destId="{47762C12-586F-4F2D-81D4-9330F1CB3DE2}" srcOrd="2" destOrd="0" presId="urn:microsoft.com/office/officeart/2005/8/layout/arrow2"/>
    <dgm:cxn modelId="{F24679E2-FA27-4D37-A880-F722BD690A87}" type="presParOf" srcId="{9E9192DE-1DA8-429F-9FB1-88B6A5A032B7}" destId="{9F63E7A3-4B2C-43C4-A4A2-F3D622A04F9C}" srcOrd="3" destOrd="0" presId="urn:microsoft.com/office/officeart/2005/8/layout/arrow2"/>
    <dgm:cxn modelId="{38FD5CD2-998A-4B86-A24D-18B987A6713B}" type="presParOf" srcId="{9E9192DE-1DA8-429F-9FB1-88B6A5A032B7}" destId="{64AA2347-CCE3-4E1E-80E8-AD5896D16781}" srcOrd="4" destOrd="0" presId="urn:microsoft.com/office/officeart/2005/8/layout/arrow2"/>
    <dgm:cxn modelId="{7EFB392E-818D-4517-B419-EA2428962098}" type="presParOf" srcId="{9E9192DE-1DA8-429F-9FB1-88B6A5A032B7}" destId="{DE7BC3B0-5D83-4210-871F-ECEE15C7FD0C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3B8F6-9FBC-4C55-8596-BF184A592455}">
      <dsp:nvSpPr>
        <dsp:cNvPr id="0" name=""/>
        <dsp:cNvSpPr/>
      </dsp:nvSpPr>
      <dsp:spPr>
        <a:xfrm>
          <a:off x="1690058" y="-91965"/>
          <a:ext cx="2839820" cy="2758341"/>
        </a:xfrm>
        <a:prstGeom prst="ellipse">
          <a:avLst/>
        </a:pr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Инновационная деятельность образовательных организаций</a:t>
          </a:r>
          <a:endParaRPr lang="ru-RU" sz="1800" b="1" kern="1200" dirty="0"/>
        </a:p>
      </dsp:txBody>
      <dsp:txXfrm>
        <a:off x="2068701" y="390744"/>
        <a:ext cx="2082535" cy="1241253"/>
      </dsp:txXfrm>
    </dsp:sp>
    <dsp:sp modelId="{85171F63-B402-44D5-89AD-86177D37C31D}">
      <dsp:nvSpPr>
        <dsp:cNvPr id="0" name=""/>
        <dsp:cNvSpPr/>
      </dsp:nvSpPr>
      <dsp:spPr>
        <a:xfrm>
          <a:off x="2820031" y="1278319"/>
          <a:ext cx="2966878" cy="2864482"/>
        </a:xfrm>
        <a:prstGeom prst="ellipse">
          <a:avLst/>
        </a:pr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</dsp:txBody>
      <dsp:txXfrm>
        <a:off x="3727402" y="2018311"/>
        <a:ext cx="1780127" cy="1575465"/>
      </dsp:txXfrm>
    </dsp:sp>
    <dsp:sp modelId="{A262C595-C407-4A39-BBC0-563D43D19137}">
      <dsp:nvSpPr>
        <dsp:cNvPr id="0" name=""/>
        <dsp:cNvSpPr/>
      </dsp:nvSpPr>
      <dsp:spPr>
        <a:xfrm>
          <a:off x="621944" y="1272268"/>
          <a:ext cx="2971153" cy="2876586"/>
        </a:xfrm>
        <a:prstGeom prst="ellipse">
          <a:avLst/>
        </a:pr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Профессиональный </a:t>
          </a:r>
          <a:r>
            <a:rPr lang="ru-RU" sz="1800" b="1" kern="1200" dirty="0" smtClean="0"/>
            <a:t>рост </a:t>
          </a:r>
          <a:r>
            <a:rPr lang="ru-RU" sz="1600" b="1" kern="1200" dirty="0" smtClean="0"/>
            <a:t>педагогических кадров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/>
        </a:p>
      </dsp:txBody>
      <dsp:txXfrm>
        <a:off x="901728" y="2015386"/>
        <a:ext cx="1782691" cy="1582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FBCFC-5B24-4675-A864-C4C348A99142}">
      <dsp:nvSpPr>
        <dsp:cNvPr id="0" name=""/>
        <dsp:cNvSpPr/>
      </dsp:nvSpPr>
      <dsp:spPr>
        <a:xfrm>
          <a:off x="218460" y="0"/>
          <a:ext cx="10507284" cy="65670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2DCB1-2E5D-4666-8246-E21C84F1505C}">
      <dsp:nvSpPr>
        <dsp:cNvPr id="0" name=""/>
        <dsp:cNvSpPr/>
      </dsp:nvSpPr>
      <dsp:spPr>
        <a:xfrm>
          <a:off x="1822502" y="4532579"/>
          <a:ext cx="273189" cy="2731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6B867-432F-4B55-A3DC-3E70092C713A}">
      <dsp:nvSpPr>
        <dsp:cNvPr id="0" name=""/>
        <dsp:cNvSpPr/>
      </dsp:nvSpPr>
      <dsp:spPr>
        <a:xfrm>
          <a:off x="2142136" y="4547444"/>
          <a:ext cx="3086368" cy="1897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5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Внутренний уровень ОО: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Метод. объединения ОО, Метод. дни, открытые занятия, Научно-педагогические конференции, Педагогические чтения и др.</a:t>
          </a:r>
          <a:endParaRPr lang="ru-RU" sz="1800" kern="1200" dirty="0"/>
        </a:p>
      </dsp:txBody>
      <dsp:txXfrm>
        <a:off x="2142136" y="4547444"/>
        <a:ext cx="3086368" cy="1897878"/>
      </dsp:txXfrm>
    </dsp:sp>
    <dsp:sp modelId="{47762C12-586F-4F2D-81D4-9330F1CB3DE2}">
      <dsp:nvSpPr>
        <dsp:cNvPr id="0" name=""/>
        <dsp:cNvSpPr/>
      </dsp:nvSpPr>
      <dsp:spPr>
        <a:xfrm>
          <a:off x="4233924" y="2747654"/>
          <a:ext cx="493842" cy="493842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3E7A3-4B2C-43C4-A4A2-F3D622A04F9C}">
      <dsp:nvSpPr>
        <dsp:cNvPr id="0" name=""/>
        <dsp:cNvSpPr/>
      </dsp:nvSpPr>
      <dsp:spPr>
        <a:xfrm>
          <a:off x="4560759" y="3070294"/>
          <a:ext cx="3176495" cy="120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677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</a:rPr>
            <a:t>Уровень округа: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Метод. рабочие группы ПОО, семинары, Дни открытых дверей, выставки, др.</a:t>
          </a:r>
          <a:endParaRPr lang="ru-RU" sz="1800" b="1" kern="1200" dirty="0">
            <a:solidFill>
              <a:srgbClr val="C00000"/>
            </a:solidFill>
          </a:endParaRPr>
        </a:p>
      </dsp:txBody>
      <dsp:txXfrm>
        <a:off x="4560759" y="3070294"/>
        <a:ext cx="3176495" cy="1202031"/>
      </dsp:txXfrm>
    </dsp:sp>
    <dsp:sp modelId="{64AA2347-CCE3-4E1E-80E8-AD5896D16781}">
      <dsp:nvSpPr>
        <dsp:cNvPr id="0" name=""/>
        <dsp:cNvSpPr/>
      </dsp:nvSpPr>
      <dsp:spPr>
        <a:xfrm>
          <a:off x="7133934" y="1661464"/>
          <a:ext cx="682973" cy="682973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BC3B0-5D83-4210-871F-ECEE15C7FD0C}">
      <dsp:nvSpPr>
        <dsp:cNvPr id="0" name=""/>
        <dsp:cNvSpPr/>
      </dsp:nvSpPr>
      <dsp:spPr>
        <a:xfrm>
          <a:off x="7965851" y="519070"/>
          <a:ext cx="2505962" cy="3835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4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</a:rPr>
            <a:t>Муниципальный уровень: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1-й – высшая </a:t>
          </a:r>
          <a:r>
            <a:rPr lang="ru-RU" sz="2000" b="1" kern="1200" dirty="0" smtClean="0"/>
            <a:t>Ресурсный центр МСО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2-й – повышенная </a:t>
          </a:r>
          <a:r>
            <a:rPr lang="ru-RU" sz="2000" b="1" kern="1200" dirty="0" smtClean="0"/>
            <a:t>Базовая площадка МСО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3-й – начальная </a:t>
          </a:r>
          <a:r>
            <a:rPr lang="ru-RU" sz="2000" b="1" i="0" kern="1200" dirty="0" err="1" smtClean="0"/>
            <a:t>Апробационная</a:t>
          </a:r>
          <a:r>
            <a:rPr lang="ru-RU" sz="2000" b="1" i="0" kern="1200" dirty="0" smtClean="0"/>
            <a:t> площадка МСО</a:t>
          </a:r>
          <a:endParaRPr lang="ru-RU" sz="2000" b="1" i="0" kern="1200" dirty="0"/>
        </a:p>
      </dsp:txBody>
      <dsp:txXfrm>
        <a:off x="7965851" y="519070"/>
        <a:ext cx="2505962" cy="3835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263F56-DD3B-4461-92EB-147136D65B91}" type="datetimeFigureOut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03975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03975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4B08E1-5DD9-4292-A32D-1EEDAC9C5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52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63" y="0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7E4082-FB16-48C4-B1E0-165F6808221A}" type="datetimeFigureOut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0813" y="506413"/>
            <a:ext cx="4492625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01988"/>
            <a:ext cx="7897813" cy="303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3975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63" y="6403975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DD7558-0526-4433-9E30-2EC562CFC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316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2D898-5F79-441F-A6F5-0AFB0D4EC946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F859F-2CDC-4304-8140-F476F18F7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CE06C-912D-4624-883B-71825D6BC06C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140E-2266-4265-89B8-3D70779A1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A5DB4-4DB2-4751-A2E3-A1D62C6F432E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537FC-9E2F-454E-9466-59D5F8D43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FFC3-BC38-4CD1-BBA8-D49C3AC84AAF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892FE-8D04-4EBA-9247-6C81DD27E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64D8F-3C0D-4B70-B5C8-23CE58402A56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7C2F3-C787-4817-BD36-1EF4D800C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D1B9-DBA2-4714-AC01-AA4CAEFAD689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8324F-7C30-4B82-B3B4-561CADDA4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20713-96BB-4050-9185-3D62BD2A9A5D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5296-DB76-462E-98EE-1DC3B361F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7D51-FBC7-4251-9A18-1EC87F841432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1BC26-DE5B-47F7-8F84-A684ABD6B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1C93C-7A9B-45E8-90E5-111993C95A87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56A25-D5E2-40B0-9A08-65350AD41A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3D411-DC31-4119-B045-394D9CA31AE4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DF13-20F4-47A8-9157-1D07C3BC0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E59F-4883-48BD-BDE9-29DA2B43B30F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00802-F9DB-4897-ABBC-C96AA1F6D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17E8-24F3-4C59-872F-FF7128FF1839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F3B15-BF67-49C3-B1FE-A82ECEECE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57472E-A77E-4C2E-B960-D865111F523B}" type="datetime1">
              <a:rPr lang="ru-RU"/>
              <a:pPr>
                <a:defRPr/>
              </a:pPr>
              <a:t>28.05.2022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56FD9-0E84-470C-80D8-531A0B635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  <p:sldLayoutId id="2147483696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D0815-51A7-4DA8-A9E2-A56D317C7D1C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40962" name="Заголовок 1"/>
          <p:cNvSpPr>
            <a:spLocks noGrp="1"/>
          </p:cNvSpPr>
          <p:nvPr>
            <p:ph type="ctrTitle"/>
          </p:nvPr>
        </p:nvSpPr>
        <p:spPr>
          <a:xfrm>
            <a:off x="1235075" y="1130300"/>
            <a:ext cx="10474325" cy="4321175"/>
          </a:xfrm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002060"/>
                </a:solidFill>
              </a:rPr>
              <a:t>Совещание 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руководителей инновационной деятельности 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образовательных организаций МСО</a:t>
            </a:r>
            <a:br>
              <a:rPr lang="ru-RU" sz="32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«О промежуточных результатах </a:t>
            </a:r>
            <a:r>
              <a:rPr lang="ru-RU" sz="3600" b="1" dirty="0">
                <a:solidFill>
                  <a:srgbClr val="C00000"/>
                </a:solidFill>
              </a:rPr>
              <a:t>деятельности </a:t>
            </a:r>
            <a:r>
              <a:rPr lang="ru-RU" sz="3600" b="1" dirty="0" smtClean="0">
                <a:solidFill>
                  <a:srgbClr val="C00000"/>
                </a:solidFill>
              </a:rPr>
              <a:t>Базовых </a:t>
            </a:r>
            <a:r>
              <a:rPr lang="ru-RU" sz="3600" b="1" dirty="0">
                <a:solidFill>
                  <a:srgbClr val="C00000"/>
                </a:solidFill>
              </a:rPr>
              <a:t>площадок </a:t>
            </a:r>
            <a:r>
              <a:rPr lang="ru-RU" sz="3600" b="1" dirty="0" smtClean="0">
                <a:solidFill>
                  <a:srgbClr val="C00000"/>
                </a:solidFill>
              </a:rPr>
              <a:t>и </a:t>
            </a:r>
            <a:r>
              <a:rPr lang="ru-RU" sz="3600" b="1" dirty="0">
                <a:solidFill>
                  <a:srgbClr val="C00000"/>
                </a:solidFill>
              </a:rPr>
              <a:t>Ресурсных центров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муниципальной системы образования Петрозаводского городского округа </a:t>
            </a:r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в 2021-2022 уч. году»</a:t>
            </a:r>
            <a:endParaRPr lang="ru-RU" sz="3600" b="1" dirty="0" smtClean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4096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8600" y="6008688"/>
            <a:ext cx="9144000" cy="700087"/>
          </a:xfrm>
        </p:spPr>
        <p:txBody>
          <a:bodyPr/>
          <a:lstStyle/>
          <a:p>
            <a:pPr eaLnBrk="1" hangingPunct="1"/>
            <a:r>
              <a:rPr lang="ru-RU" b="1" dirty="0" smtClean="0">
                <a:latin typeface="Arial" charset="0"/>
              </a:rPr>
              <a:t>26 мая 2022 года</a:t>
            </a:r>
            <a:endParaRPr lang="ru-RU" b="1" dirty="0" smtClean="0"/>
          </a:p>
        </p:txBody>
      </p:sp>
      <p:pic>
        <p:nvPicPr>
          <p:cNvPr id="40964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90500"/>
            <a:ext cx="31765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E8EB2-D098-4CDA-BEC9-C6F76281A5D1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1101725" y="106363"/>
            <a:ext cx="10910888" cy="10334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b="1" smtClean="0">
                <a:solidFill>
                  <a:srgbClr val="C00000"/>
                </a:solidFill>
              </a:rPr>
              <a:t>Роль Центра развития образования в </a:t>
            </a:r>
            <a:r>
              <a:rPr lang="ru-RU" sz="2400" b="1" smtClean="0">
                <a:solidFill>
                  <a:srgbClr val="002060"/>
                </a:solidFill>
              </a:rPr>
              <a:t>подсистеме </a:t>
            </a:r>
            <a:r>
              <a:rPr lang="ru-RU" sz="2400" b="1" smtClean="0">
                <a:solidFill>
                  <a:srgbClr val="C00000"/>
                </a:solidFill>
              </a:rPr>
              <a:t>научно-методического обеспечения и сопровождения инновационной деятельности образовательных организаций МСО</a:t>
            </a:r>
            <a:endParaRPr lang="ru-RU" sz="2400" smtClean="0">
              <a:solidFill>
                <a:srgbClr val="002060"/>
              </a:solidFill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450850" y="1230314"/>
            <a:ext cx="11561763" cy="5524170"/>
          </a:xfrm>
        </p:spPr>
        <p:txBody>
          <a:bodyPr/>
          <a:lstStyle/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</a:rPr>
              <a:t>Научный руководитель: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Научно-методическая функция </a:t>
            </a:r>
            <a:r>
              <a:rPr lang="ru-RU" sz="2000" dirty="0" smtClean="0"/>
              <a:t>– научно-практическая помощь в подготовке педагогического коллектива и сопровождение деятельности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 (консультации, семинары, участие в работе Рабочей группы и пр.).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Организационная функция </a:t>
            </a:r>
            <a:r>
              <a:rPr lang="ru-RU" sz="2000" dirty="0" smtClean="0"/>
              <a:t>– оказание помощи в планировании и организации основных мероприятий ОУ как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площадки.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Координационная функция </a:t>
            </a:r>
            <a:r>
              <a:rPr lang="ru-RU" sz="2000" dirty="0" smtClean="0"/>
              <a:t>– информирование и координация мероприятий ОУ как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 и мероприятий муниципальной системы образования в проблематике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 или Базовой площадки.</a:t>
            </a:r>
            <a:endParaRPr lang="ru-RU" sz="2000" i="1" dirty="0" smtClean="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</a:rPr>
              <a:t>Куратор:  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Организационная функция </a:t>
            </a:r>
            <a:r>
              <a:rPr lang="ru-RU" sz="2000" dirty="0" smtClean="0"/>
              <a:t>– оказание помощи в планировании и организации основных мероприятий ОУ как Базовой площадки.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Координационная функция </a:t>
            </a:r>
            <a:r>
              <a:rPr lang="ru-RU" sz="2000" dirty="0" smtClean="0"/>
              <a:t>– информирование и координация мероприятий ОУ как Базовой площадки и мероприятий муниципальной системы образования в проблематике Базовой площадки.</a:t>
            </a:r>
            <a:r>
              <a:rPr lang="ru-RU" sz="2400" dirty="0" smtClean="0"/>
              <a:t> </a:t>
            </a:r>
            <a:endParaRPr lang="ru-RU" sz="2400" i="1" dirty="0" smtClean="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</a:rPr>
              <a:t>Координатор: </a:t>
            </a:r>
          </a:p>
          <a:p>
            <a:pPr>
              <a:lnSpc>
                <a:spcPct val="70000"/>
              </a:lnSpc>
            </a:pPr>
            <a:r>
              <a:rPr lang="ru-RU" sz="2000" b="1" dirty="0" smtClean="0"/>
              <a:t>Координационная функция </a:t>
            </a:r>
            <a:r>
              <a:rPr lang="ru-RU" sz="2000" dirty="0" smtClean="0"/>
              <a:t>– информирование и координация мероприятий ОУ как </a:t>
            </a:r>
            <a:r>
              <a:rPr lang="ru-RU" sz="2000" dirty="0" err="1" smtClean="0"/>
              <a:t>Апробационной</a:t>
            </a:r>
            <a:r>
              <a:rPr lang="ru-RU" sz="2000" dirty="0" smtClean="0"/>
              <a:t> площадки, Базовой площадки или Ресурсного центра и мероприятий муниципальной системы образования в </a:t>
            </a:r>
            <a:r>
              <a:rPr lang="ru-RU" sz="2000" dirty="0"/>
              <a:t>проблематике </a:t>
            </a:r>
            <a:r>
              <a:rPr lang="ru-RU" sz="2000" dirty="0" err="1"/>
              <a:t>Апробационной</a:t>
            </a:r>
            <a:r>
              <a:rPr lang="ru-RU" sz="2000" dirty="0"/>
              <a:t> площадки, Базовой площадки или Ресурсного центра.</a:t>
            </a:r>
            <a:endParaRPr lang="ru-RU" sz="2000" dirty="0" smtClean="0"/>
          </a:p>
        </p:txBody>
      </p:sp>
      <p:pic>
        <p:nvPicPr>
          <p:cNvPr id="5120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89BF8-145B-443A-A5CA-937714A49424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52226" name="Rectangle 2"/>
          <p:cNvSpPr>
            <a:spLocks noGrp="1"/>
          </p:cNvSpPr>
          <p:nvPr>
            <p:ph type="title"/>
          </p:nvPr>
        </p:nvSpPr>
        <p:spPr>
          <a:xfrm>
            <a:off x="1601788" y="212725"/>
            <a:ext cx="10071100" cy="89535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C0000"/>
                </a:solidFill>
              </a:rPr>
              <a:t>Действия и алгоритмы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577970" y="1076325"/>
            <a:ext cx="11360988" cy="5489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Внутренние мероприятия по теме ИД</a:t>
            </a:r>
            <a:r>
              <a:rPr lang="ru-RU" dirty="0" smtClean="0"/>
              <a:t> – по Программе/проекту и планам </a:t>
            </a:r>
            <a:r>
              <a:rPr lang="ru-RU" i="1" dirty="0">
                <a:solidFill>
                  <a:prstClr val="black"/>
                </a:solidFill>
              </a:rPr>
              <a:t>(рекомендуемый режим – </a:t>
            </a:r>
            <a:r>
              <a:rPr lang="ru-RU" i="1" dirty="0" smtClean="0">
                <a:solidFill>
                  <a:prstClr val="black"/>
                </a:solidFill>
              </a:rPr>
              <a:t>не более 1 мероприятия </a:t>
            </a:r>
            <a:r>
              <a:rPr lang="ru-RU" i="1" dirty="0">
                <a:solidFill>
                  <a:prstClr val="black"/>
                </a:solidFill>
              </a:rPr>
              <a:t>в </a:t>
            </a:r>
            <a:r>
              <a:rPr lang="ru-RU" i="1" dirty="0" smtClean="0">
                <a:solidFill>
                  <a:prstClr val="black"/>
                </a:solidFill>
              </a:rPr>
              <a:t>месяц </a:t>
            </a:r>
            <a:r>
              <a:rPr lang="ru-RU" i="1" dirty="0">
                <a:solidFill>
                  <a:prstClr val="black"/>
                </a:solidFill>
              </a:rPr>
              <a:t>/ </a:t>
            </a:r>
            <a:r>
              <a:rPr lang="ru-RU" i="1" dirty="0" smtClean="0">
                <a:solidFill>
                  <a:prstClr val="black"/>
                </a:solidFill>
              </a:rPr>
              <a:t>четверть)</a:t>
            </a:r>
            <a:r>
              <a:rPr lang="ru-RU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Внешние мероприятия по теме ИД</a:t>
            </a:r>
            <a:r>
              <a:rPr lang="ru-RU" dirty="0" smtClean="0"/>
              <a:t> – по Программе/проекту и планам </a:t>
            </a:r>
            <a:r>
              <a:rPr lang="ru-RU" i="1" dirty="0" smtClean="0"/>
              <a:t>(рекомендуемый режим – 1 мероприятие в 2 месяца / четверть)</a:t>
            </a:r>
            <a:r>
              <a:rPr lang="ru-RU" dirty="0" smtClean="0"/>
              <a:t>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b="1" dirty="0" smtClean="0"/>
              <a:t>Предложения</a:t>
            </a:r>
            <a:r>
              <a:rPr lang="ru-RU" dirty="0" smtClean="0"/>
              <a:t> в План МСО – ежемесячно 20-21 числа;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b="1" dirty="0" smtClean="0"/>
              <a:t>Реклама</a:t>
            </a:r>
            <a:r>
              <a:rPr lang="ru-RU" dirty="0" smtClean="0"/>
              <a:t> на сайте ЦРО в сроки: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/>
              <a:t>конференция, конкурс и др. – не позднее, чем за месяц до проведения;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/>
              <a:t>семинары, открытые занятия и др. – не позднее, чем за 10 дней до проведения.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b="1" dirty="0" smtClean="0"/>
              <a:t>Информация</a:t>
            </a:r>
            <a:r>
              <a:rPr lang="ru-RU" dirty="0" smtClean="0"/>
              <a:t> об итогах в новости ЦРО – не позднее 2 дней после проведения.</a:t>
            </a:r>
          </a:p>
        </p:txBody>
      </p:sp>
      <p:pic>
        <p:nvPicPr>
          <p:cNvPr id="52228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894EA-2A2C-488A-984D-B81A26BADF77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54274" name="Rectangle 2"/>
          <p:cNvSpPr>
            <a:spLocks noGrp="1"/>
          </p:cNvSpPr>
          <p:nvPr>
            <p:ph type="title"/>
          </p:nvPr>
        </p:nvSpPr>
        <p:spPr>
          <a:xfrm>
            <a:off x="1212850" y="2359025"/>
            <a:ext cx="10155238" cy="633413"/>
          </a:xfrm>
        </p:spPr>
        <p:txBody>
          <a:bodyPr/>
          <a:lstStyle/>
          <a:p>
            <a:r>
              <a:rPr lang="ru-RU" b="1" smtClean="0">
                <a:solidFill>
                  <a:srgbClr val="CC0000"/>
                </a:solidFill>
              </a:rPr>
              <a:t>Творчества и успехов в работе!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xfrm>
            <a:off x="838200" y="3919538"/>
            <a:ext cx="10515600" cy="22574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3600" b="1" smtClean="0">
                <a:solidFill>
                  <a:schemeClr val="folHlink"/>
                </a:solidFill>
              </a:rPr>
              <a:t>БЛАГОДАРЮ ЗА ВНИМАНИЕ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</a:rPr>
              <a:t>З.Б. Ефлова, к.п.н., ст. методист ЦРО</a:t>
            </a:r>
          </a:p>
        </p:txBody>
      </p:sp>
      <p:pic>
        <p:nvPicPr>
          <p:cNvPr id="54276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DFEB5-A953-4718-B879-BB7786A89B69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450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58875" y="50800"/>
            <a:ext cx="11025188" cy="24558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В разработке МАУ ДПО ЦРО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СИСТЕМА: </a:t>
            </a:r>
            <a:br>
              <a:rPr lang="ru-RU" sz="2400" b="1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sz="2400" b="1" dirty="0" smtClean="0">
                <a:latin typeface="Arial" charset="0"/>
              </a:rPr>
              <a:t>1. подсистема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научно-методического обеспечения и сопровождения инновационной деятельности образовательных организаций МСО;</a:t>
            </a:r>
            <a:br>
              <a:rPr lang="ru-RU" sz="2400" b="1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sz="2400" b="1" dirty="0" smtClean="0">
                <a:latin typeface="Arial" charset="0"/>
              </a:rPr>
              <a:t>2. подсистема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непрерывного профессионального роста педагогических кадров Петрозаводского городского округа;</a:t>
            </a:r>
            <a:br>
              <a:rPr lang="ru-RU" sz="2400" b="1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sz="2400" b="1" dirty="0" smtClean="0">
                <a:latin typeface="Arial" charset="0"/>
              </a:rPr>
              <a:t>3. подсистема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мониторинга качества образования.</a:t>
            </a:r>
          </a:p>
        </p:txBody>
      </p:sp>
      <p:sp>
        <p:nvSpPr>
          <p:cNvPr id="45059" name="Объект 2"/>
          <p:cNvSpPr>
            <a:spLocks noGrp="1"/>
          </p:cNvSpPr>
          <p:nvPr>
            <p:ph idx="4294967295"/>
          </p:nvPr>
        </p:nvSpPr>
        <p:spPr>
          <a:xfrm>
            <a:off x="188913" y="2400300"/>
            <a:ext cx="11720512" cy="43370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ПОДХОДЫ: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Системный, системно-</a:t>
            </a:r>
            <a:r>
              <a:rPr lang="ru-RU" sz="20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деятельностный</a:t>
            </a: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подходы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Синергетический подход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Статусно</a:t>
            </a: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-уровневый подход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Функционально-</a:t>
            </a:r>
            <a:r>
              <a:rPr lang="ru-RU" sz="20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компетентностный</a:t>
            </a: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подход (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ЗБ </a:t>
            </a:r>
            <a:r>
              <a:rPr lang="ru-RU" sz="2000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Ефлова</a:t>
            </a: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Командно-персонифицированный подход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ПРИНЦИПЫ: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Холизм – 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целостность, цельность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Когерентность – 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согласованность, сопряжённость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Адресность – 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по потребностям и запросам (путь к персонификации)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Конструктивная конкуренция 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(</a:t>
            </a:r>
            <a:r>
              <a:rPr lang="ru-RU" sz="2000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соревновательность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dirty="0" err="1" smtClean="0">
                <a:solidFill>
                  <a:srgbClr val="002060"/>
                </a:solidFill>
                <a:latin typeface="Arial" charset="0"/>
                <a:cs typeface="Arial" charset="0"/>
              </a:rPr>
              <a:t>Транспарентность</a:t>
            </a:r>
            <a:r>
              <a:rPr lang="ru-RU" sz="20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– </a:t>
            </a:r>
            <a:r>
              <a:rPr lang="ru-RU" sz="20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открытость, прозрачность и честность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2000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45060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938" y="361950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Объект 3"/>
          <p:cNvGraphicFramePr>
            <a:graphicFrameLocks/>
          </p:cNvGraphicFramePr>
          <p:nvPr/>
        </p:nvGraphicFramePr>
        <p:xfrm>
          <a:off x="6240273" y="2399728"/>
          <a:ext cx="6217800" cy="4134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5062" name="TextBox 1"/>
          <p:cNvSpPr txBox="1">
            <a:spLocks noChangeArrowheads="1"/>
          </p:cNvSpPr>
          <p:nvPr/>
        </p:nvSpPr>
        <p:spPr bwMode="auto">
          <a:xfrm>
            <a:off x="9029700" y="4672013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</a:rPr>
              <a:t>ЦРО</a:t>
            </a:r>
          </a:p>
        </p:txBody>
      </p:sp>
      <p:sp>
        <p:nvSpPr>
          <p:cNvPr id="45063" name="TextBox 1"/>
          <p:cNvSpPr txBox="1">
            <a:spLocks noChangeArrowheads="1"/>
          </p:cNvSpPr>
          <p:nvPr/>
        </p:nvSpPr>
        <p:spPr bwMode="auto">
          <a:xfrm>
            <a:off x="10023475" y="5070475"/>
            <a:ext cx="15081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/>
              <a:t>Мониторинг</a:t>
            </a:r>
          </a:p>
          <a:p>
            <a:r>
              <a:rPr lang="ru-RU" sz="1600" b="1"/>
              <a:t>качества </a:t>
            </a:r>
          </a:p>
          <a:p>
            <a:r>
              <a:rPr lang="ru-RU" sz="1600" b="1"/>
              <a:t>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D57524-EF75-4106-8BF7-A11B2923C08E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>
          <a:xfrm>
            <a:off x="1303338" y="374650"/>
            <a:ext cx="10515600" cy="1584325"/>
          </a:xfrm>
        </p:spPr>
        <p:txBody>
          <a:bodyPr/>
          <a:lstStyle/>
          <a:p>
            <a:r>
              <a:rPr lang="ru-RU" sz="3200" b="1" smtClean="0">
                <a:solidFill>
                  <a:srgbClr val="002060"/>
                </a:solidFill>
              </a:rPr>
              <a:t>Характеристики системы:</a:t>
            </a:r>
            <a:br>
              <a:rPr lang="ru-RU" sz="3200" b="1" smtClean="0">
                <a:solidFill>
                  <a:srgbClr val="002060"/>
                </a:solidFill>
              </a:rPr>
            </a:br>
            <a:r>
              <a:rPr lang="ru-RU" sz="3200" b="1" smtClean="0">
                <a:solidFill>
                  <a:srgbClr val="002060"/>
                </a:solidFill>
              </a:rPr>
              <a:t>статусно-уровневая, вариативная («вертикаль» и «горизонталь»), мобильная, гибкая, персонифицированная (в перспективе).</a:t>
            </a:r>
            <a:r>
              <a:rPr lang="ru-RU" sz="3200" smtClean="0">
                <a:solidFill>
                  <a:srgbClr val="002060"/>
                </a:solidFill>
              </a:rPr>
              <a:t> </a:t>
            </a:r>
            <a:endParaRPr lang="ru-RU" sz="320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>
          <a:xfrm>
            <a:off x="415925" y="1958975"/>
            <a:ext cx="11388725" cy="4773613"/>
          </a:xfrm>
        </p:spPr>
        <p:txBody>
          <a:bodyPr/>
          <a:lstStyle/>
          <a:p>
            <a:endParaRPr lang="ru-RU" sz="2000" i="1" dirty="0" smtClean="0">
              <a:solidFill>
                <a:srgbClr val="002060"/>
              </a:solidFill>
            </a:endParaRPr>
          </a:p>
          <a:p>
            <a:pPr>
              <a:buFont typeface="Arial" charset="0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Целевая установка системы 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(назначение = задачи):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стимулирование (поощрение), мотивирование педагогов и образовательных организаций МСО к развитию = к инновационной деятельности в сфере образования;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инициация, поддержка и сопровождение образовательных организаций – коллективов и отдельных педагогов – в инновационной деятельности в сфере образования;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поэтапное включение, постепенное содержательное усложнение, увеличение количества субъектов педагогической </a:t>
            </a:r>
            <a:r>
              <a:rPr lang="ru-RU" sz="2000" dirty="0" err="1" smtClean="0">
                <a:latin typeface="Arial" charset="0"/>
                <a:cs typeface="Arial" charset="0"/>
              </a:rPr>
              <a:t>инноватики</a:t>
            </a:r>
            <a:r>
              <a:rPr lang="ru-RU" sz="2000" dirty="0" smtClean="0">
                <a:latin typeface="Arial" charset="0"/>
                <a:cs typeface="Arial" charset="0"/>
              </a:rPr>
              <a:t>; 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расширение инновационного поля (направления = содержание, форматы, модели, виды…); 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рост возможностей для инициативы и самостоятельности образовательных организаций и педагогов в инновационной деятельности;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оптимальное использование и распределение </a:t>
            </a:r>
            <a:r>
              <a:rPr lang="ru-RU" sz="2000" b="1" dirty="0" smtClean="0">
                <a:latin typeface="Arial" charset="0"/>
                <a:cs typeface="Arial" charset="0"/>
              </a:rPr>
              <a:t>внутренних ресурсов</a:t>
            </a:r>
            <a:r>
              <a:rPr lang="ru-RU" sz="2000" dirty="0" smtClean="0">
                <a:latin typeface="Arial" charset="0"/>
                <a:cs typeface="Arial" charset="0"/>
              </a:rPr>
              <a:t> МСО.</a:t>
            </a:r>
          </a:p>
        </p:txBody>
      </p:sp>
      <p:pic>
        <p:nvPicPr>
          <p:cNvPr id="4608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925" y="515938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32EF5-7BAB-428E-BDB1-3C7F4A7D9CAE}" type="slidenum">
              <a:rPr lang="ru-RU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21693280"/>
              </p:ext>
            </p:extLst>
          </p:nvPr>
        </p:nvGraphicFramePr>
        <p:xfrm>
          <a:off x="977106" y="6350"/>
          <a:ext cx="11483439" cy="656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9155" name="Рисунок 5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563" y="23018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TextBox 6"/>
          <p:cNvSpPr txBox="1">
            <a:spLocks noChangeArrowheads="1"/>
          </p:cNvSpPr>
          <p:nvPr/>
        </p:nvSpPr>
        <p:spPr bwMode="auto">
          <a:xfrm>
            <a:off x="788988" y="190500"/>
            <a:ext cx="896469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C00000"/>
                </a:solidFill>
              </a:rPr>
              <a:t>Статусно</a:t>
            </a:r>
            <a:r>
              <a:rPr lang="ru-RU" sz="2400" b="1" dirty="0" smtClean="0">
                <a:solidFill>
                  <a:srgbClr val="C00000"/>
                </a:solidFill>
              </a:rPr>
              <a:t>-уровневая система </a:t>
            </a:r>
            <a:r>
              <a:rPr lang="ru-RU" sz="2400" dirty="0" smtClean="0">
                <a:solidFill>
                  <a:srgbClr val="C00000"/>
                </a:solidFill>
              </a:rPr>
              <a:t>обеспечения инновационной 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деятельности и </a:t>
            </a:r>
            <a:r>
              <a:rPr lang="ru-RU" sz="2400" dirty="0">
                <a:solidFill>
                  <a:srgbClr val="C00000"/>
                </a:solidFill>
              </a:rPr>
              <a:t>методической </a:t>
            </a:r>
            <a:r>
              <a:rPr lang="ru-RU" sz="2400" dirty="0" smtClean="0">
                <a:solidFill>
                  <a:srgbClr val="C00000"/>
                </a:solidFill>
              </a:rPr>
              <a:t>работы МСО Петрозаводска</a:t>
            </a:r>
          </a:p>
          <a:p>
            <a:r>
              <a:rPr lang="ru-RU" sz="2400" dirty="0">
                <a:solidFill>
                  <a:srgbClr val="002060"/>
                </a:solidFill>
              </a:rPr>
              <a:t>с</a:t>
            </a:r>
            <a:r>
              <a:rPr lang="ru-RU" sz="2400" dirty="0" smtClean="0">
                <a:solidFill>
                  <a:srgbClr val="002060"/>
                </a:solidFill>
              </a:rPr>
              <a:t> изменениями 2022 года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49157" name="Объект 5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89560" y="4352431"/>
            <a:ext cx="3341687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8" name="TextBox 8"/>
          <p:cNvSpPr txBox="1">
            <a:spLocks noChangeArrowheads="1"/>
          </p:cNvSpPr>
          <p:nvPr/>
        </p:nvSpPr>
        <p:spPr bwMode="auto">
          <a:xfrm>
            <a:off x="6676845" y="5292725"/>
            <a:ext cx="538288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Научно-методическое, информационное, организационно-техническое сопровождение</a:t>
            </a:r>
            <a:r>
              <a:rPr lang="ru-RU" sz="1600" dirty="0">
                <a:solidFill>
                  <a:srgbClr val="C0000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smtClean="0"/>
              <a:t>Научно-практические</a:t>
            </a:r>
            <a:r>
              <a:rPr lang="ru-RU" sz="1600" dirty="0" smtClean="0">
                <a:solidFill>
                  <a:srgbClr val="002060"/>
                </a:solidFill>
              </a:rPr>
              <a:t> м</a:t>
            </a:r>
            <a:r>
              <a:rPr lang="ru-RU" sz="1600" dirty="0" smtClean="0"/>
              <a:t>ероприятия. Публикации. Мониторинг. Стимулирование.</a:t>
            </a:r>
            <a:endParaRPr lang="ru-RU" sz="1600" dirty="0"/>
          </a:p>
          <a:p>
            <a:r>
              <a:rPr lang="ru-RU" sz="1600" b="1" dirty="0" smtClean="0"/>
              <a:t>Форматы:</a:t>
            </a:r>
            <a:r>
              <a:rPr lang="ru-RU" sz="1600" dirty="0" smtClean="0"/>
              <a:t> научные </a:t>
            </a:r>
            <a:r>
              <a:rPr lang="ru-RU" sz="1600" dirty="0"/>
              <a:t>руководители, кураторы, </a:t>
            </a:r>
          </a:p>
          <a:p>
            <a:r>
              <a:rPr lang="ru-RU" sz="1600" dirty="0"/>
              <a:t>координаторы.</a:t>
            </a:r>
          </a:p>
        </p:txBody>
      </p:sp>
      <p:sp>
        <p:nvSpPr>
          <p:cNvPr id="10" name="Стрелка вправо 9"/>
          <p:cNvSpPr/>
          <p:nvPr/>
        </p:nvSpPr>
        <p:spPr>
          <a:xfrm rot="13670819">
            <a:off x="8038872" y="3951901"/>
            <a:ext cx="557213" cy="5064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7664180" y="4592937"/>
            <a:ext cx="557212" cy="5080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9161" name="Рисунок 1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3623240">
            <a:off x="8684716" y="3728936"/>
            <a:ext cx="5667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2188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В 2021-2022 учебном году в МСО Петрозаводска: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112808"/>
            <a:ext cx="10515600" cy="5064155"/>
          </a:xfrm>
        </p:spPr>
        <p:txBody>
          <a:bodyPr/>
          <a:lstStyle/>
          <a:p>
            <a:r>
              <a:rPr lang="ru-RU" dirty="0" smtClean="0"/>
              <a:t>Ресурсных центров </a:t>
            </a:r>
            <a:r>
              <a:rPr lang="ru-RU" dirty="0"/>
              <a:t>– </a:t>
            </a:r>
            <a:r>
              <a:rPr lang="ru-RU" b="1" dirty="0"/>
              <a:t>2</a:t>
            </a:r>
            <a:r>
              <a:rPr lang="ru-RU" dirty="0"/>
              <a:t>: Лицей №1 и Центр развития ребенка -детский сад №87 «Журавлик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Базовых площадок – </a:t>
            </a:r>
            <a:r>
              <a:rPr lang="ru-RU" b="1" dirty="0" smtClean="0"/>
              <a:t>16</a:t>
            </a:r>
            <a:r>
              <a:rPr lang="ru-RU" dirty="0" smtClean="0"/>
              <a:t>: МДОУ – </a:t>
            </a:r>
            <a:r>
              <a:rPr lang="ru-RU" b="1" dirty="0" smtClean="0"/>
              <a:t>7</a:t>
            </a:r>
            <a:r>
              <a:rPr lang="ru-RU" dirty="0" smtClean="0"/>
              <a:t>, МОУ – </a:t>
            </a:r>
            <a:r>
              <a:rPr lang="ru-RU" b="1" dirty="0" smtClean="0"/>
              <a:t>9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разработке – </a:t>
            </a:r>
            <a:r>
              <a:rPr lang="ru-RU" b="1" dirty="0" smtClean="0"/>
              <a:t>20</a:t>
            </a:r>
            <a:r>
              <a:rPr lang="ru-RU" dirty="0" smtClean="0"/>
              <a:t> тем (СОШ № 39 и СОШ №46 – Базовые площадки по двум темам).</a:t>
            </a:r>
          </a:p>
          <a:p>
            <a:pPr lvl="0"/>
            <a:r>
              <a:rPr lang="ru-RU" dirty="0" smtClean="0"/>
              <a:t>Всего РЦ и БП провели </a:t>
            </a:r>
            <a:r>
              <a:rPr lang="ru-RU" b="1" dirty="0" smtClean="0">
                <a:solidFill>
                  <a:prstClr val="black"/>
                </a:solidFill>
              </a:rPr>
              <a:t>94 </a:t>
            </a:r>
            <a:r>
              <a:rPr lang="ru-RU" dirty="0" smtClean="0"/>
              <a:t>научно-практических и методических мероприятия.</a:t>
            </a:r>
          </a:p>
          <a:p>
            <a:pPr lvl="0"/>
            <a:r>
              <a:rPr lang="ru-RU" dirty="0" smtClean="0"/>
              <a:t>В них приняли участие:</a:t>
            </a:r>
          </a:p>
          <a:p>
            <a:pPr>
              <a:buFontTx/>
              <a:buChar char="-"/>
            </a:pPr>
            <a:r>
              <a:rPr lang="ru-RU" b="1" dirty="0" smtClean="0"/>
              <a:t>1303</a:t>
            </a:r>
            <a:r>
              <a:rPr lang="ru-RU" dirty="0" smtClean="0"/>
              <a:t> педагогов МДОУ и </a:t>
            </a:r>
            <a:r>
              <a:rPr lang="ru-RU" b="1" dirty="0" smtClean="0"/>
              <a:t>1123</a:t>
            </a:r>
            <a:r>
              <a:rPr lang="ru-RU" dirty="0" smtClean="0"/>
              <a:t> педагога МОУ;</a:t>
            </a:r>
          </a:p>
          <a:p>
            <a:pPr>
              <a:buFontTx/>
              <a:buChar char="-"/>
            </a:pPr>
            <a:r>
              <a:rPr lang="ru-RU" b="1" dirty="0" smtClean="0"/>
              <a:t>697</a:t>
            </a:r>
            <a:r>
              <a:rPr lang="ru-RU" dirty="0" smtClean="0"/>
              <a:t> воспитанников МДОУ и </a:t>
            </a:r>
            <a:r>
              <a:rPr lang="ru-RU" b="1" dirty="0" smtClean="0"/>
              <a:t>1612</a:t>
            </a:r>
            <a:r>
              <a:rPr lang="ru-RU" dirty="0" smtClean="0"/>
              <a:t> обучающихся МОУ.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3DF13-20F4-47A8-9157-1D07C3BC0F3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86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2101" y="69625"/>
            <a:ext cx="10945484" cy="69592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Общая информация  и мероприятия РЦ и БП: </a:t>
            </a:r>
            <a:r>
              <a:rPr lang="ru-RU" sz="2800" b="1" dirty="0" smtClean="0">
                <a:solidFill>
                  <a:srgbClr val="002060"/>
                </a:solidFill>
              </a:rPr>
              <a:t>дошкольное образование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689464"/>
              </p:ext>
            </p:extLst>
          </p:nvPr>
        </p:nvGraphicFramePr>
        <p:xfrm>
          <a:off x="189778" y="828136"/>
          <a:ext cx="11697422" cy="561672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63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0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614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77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6934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7286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038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0225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6264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66423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МДОУ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Тема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Мероприятия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СМИ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Участники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Педагоги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Педагоги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МСО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Обучающиеся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445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РЦ</a:t>
                      </a:r>
                      <a:r>
                        <a:rPr lang="ru-RU" sz="1300" dirty="0" smtClean="0"/>
                        <a:t> Центр развития ребенка -детский сад №87 «Журавлик»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Инновационная образовательная среда ДОУ как основа саморазвития педагога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Финно-угорский детский сад комбинированного вида №20 «</a:t>
                      </a:r>
                      <a:r>
                        <a:rPr lang="ru-RU" sz="1300" dirty="0" err="1" smtClean="0"/>
                        <a:t>Лумикелло</a:t>
                      </a:r>
                      <a:r>
                        <a:rPr lang="ru-RU" sz="1300" dirty="0" smtClean="0"/>
                        <a:t>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Туристско-краеведческая деятельность как одно из направлений этнокультурного развития дошкольников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Детский сад №64 «</a:t>
                      </a:r>
                      <a:r>
                        <a:rPr lang="ru-RU" sz="1300" dirty="0" err="1" smtClean="0"/>
                        <a:t>Мармеландия</a:t>
                      </a:r>
                      <a:r>
                        <a:rPr lang="ru-RU" sz="1300" dirty="0" smtClean="0"/>
                        <a:t>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Применение современных педагогических технологий, </a:t>
                      </a:r>
                    </a:p>
                    <a:p>
                      <a:r>
                        <a:rPr lang="ru-RU" sz="1300" dirty="0" smtClean="0"/>
                        <a:t>направленных на обновление воспитательного процесса в дошкольном образовательном учреждении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704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Детский сад комбинированного вида № 89 «Филиппок»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Педагогический </a:t>
                      </a:r>
                      <a:r>
                        <a:rPr lang="ru-RU" sz="1300" dirty="0" err="1" smtClean="0"/>
                        <a:t>коуч</a:t>
                      </a:r>
                      <a:r>
                        <a:rPr lang="ru-RU" sz="1300" dirty="0" smtClean="0"/>
                        <a:t> по внедрению технологий </a:t>
                      </a:r>
                      <a:r>
                        <a:rPr lang="ru-RU" sz="1300" dirty="0" err="1" smtClean="0"/>
                        <a:t>деятельностного</a:t>
                      </a:r>
                      <a:r>
                        <a:rPr lang="ru-RU" sz="1300" dirty="0" smtClean="0"/>
                        <a:t> типа в практику ДОУ 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Детский сад комбинированного вида № 99 «Голубая важенка»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Организация работы с дидактическим материалом в развивающей предметно-пространственной среде ДОУ, как стимул для полноценного развития ребенка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25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Детский сад компенсирующего типа №108 «Снежинка»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Растим патриота малой родины средствами краеведения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Детский сад комбинированного вида №113 "</a:t>
                      </a:r>
                      <a:r>
                        <a:rPr lang="ru-RU" sz="1300" dirty="0" err="1" smtClean="0"/>
                        <a:t>Онеженка</a:t>
                      </a:r>
                      <a:r>
                        <a:rPr lang="ru-RU" sz="1300" dirty="0" smtClean="0"/>
                        <a:t>"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Краеведческий педагогический проект как система работы по формированию социальных компетенций дошкольников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–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Центр развития ребёнка – детский сад №116 «Весёлый лучик»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«Маленькими шагами в большой мир». Нравственно-патриотическое воспитание дошкольника посредством внедрения новых форм взаимодействия с родителями (законными представителями) и социальными партнёрами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7C2F3-C787-4817-BD36-1EF4D800CE7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30" y="140509"/>
            <a:ext cx="652462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173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343" y="78251"/>
            <a:ext cx="10945484" cy="557901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Общая информация и мероприятия РЦ и БП: </a:t>
            </a:r>
            <a:r>
              <a:rPr lang="ru-RU" sz="2800" b="1" dirty="0" smtClean="0">
                <a:solidFill>
                  <a:srgbClr val="002060"/>
                </a:solidFill>
              </a:rPr>
              <a:t>общее образование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057225"/>
              </p:ext>
            </p:extLst>
          </p:nvPr>
        </p:nvGraphicFramePr>
        <p:xfrm>
          <a:off x="94888" y="573896"/>
          <a:ext cx="11809564" cy="611798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64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752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322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991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3446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73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317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2516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162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7445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МОУ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Тема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Мероприятия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СМИ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Участники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Педагоги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Педагоги МСО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Обучающиеся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230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РЦ</a:t>
                      </a:r>
                      <a:r>
                        <a:rPr lang="ru-RU" sz="1100" dirty="0" smtClean="0"/>
                        <a:t> Лицей №1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Реализация ФГОС: создание модели профессионального самоопределения на уровне среднего общего образования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592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Средняя общеобразовательная школа №7 имени Федора </a:t>
                      </a:r>
                      <a:r>
                        <a:rPr lang="ru-RU" sz="1100" dirty="0" err="1" smtClean="0"/>
                        <a:t>Тимоскайнена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Краеведение как ключевой фактор эффективного воспитании патриотических и гражданских позиций учащихся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Средняя общеобразовательная школа №27 с углубленным изучением отдельных предметов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Разработка и внедрение модели организации преподавания технологии на уровне ООО на основе новой концепции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883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Средняя общеобразовательная школа №33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Обеспечение доступного и качественного образования обучающихся  с ограниченными возможностями здоровья посредством инклюзивного образования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Петрозаводская средняя общеобразовательная школа №34 с </a:t>
                      </a:r>
                      <a:r>
                        <a:rPr lang="ru-RU" sz="1100" dirty="0" err="1" smtClean="0"/>
                        <a:t>углубл</a:t>
                      </a:r>
                      <a:r>
                        <a:rPr lang="ru-RU" sz="1100" dirty="0" smtClean="0"/>
                        <a:t>. изучением финского языка, ассоциированная школа ЮНЕСКО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Педагогические практики формирования и оценки функциональной грамотности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66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Ломоносовская гимназия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Инновационная модель развития психологических компетенций субъектов образовательных отношений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9449">
                <a:tc rowSpan="2"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100" dirty="0" smtClean="0"/>
                        <a:t>Средняя общеобразовательная школа №39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Тема 1. Создание эффективной </a:t>
                      </a:r>
                      <a:r>
                        <a:rPr lang="ru-RU" sz="1100" dirty="0" err="1" smtClean="0"/>
                        <a:t>здоровьеформирующей</a:t>
                      </a:r>
                      <a:r>
                        <a:rPr lang="ru-RU" sz="1100" dirty="0" smtClean="0"/>
                        <a:t> модели школы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4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Тема 2. Профессиональное самоопределение обучающихся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528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Лицей № 40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Цифровая образовательная среда для обучения русскому языку и литературе: опыт создания, перспективы развития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81848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Средняя школа №46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Тема 1. Наставничество – эффективный ресурс развития педагогического коллектива</a:t>
                      </a:r>
                      <a:endParaRPr lang="ru-RU" sz="1100" dirty="0"/>
                    </a:p>
                    <a:p>
                      <a:r>
                        <a:rPr lang="ru-RU" sz="1100" dirty="0" smtClean="0"/>
                        <a:t>Тема 2. Проектно-исследовательская деятельность в образовательных учреждениях в современных условиях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732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Финно-угорская школа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Образовательная мастерская «</a:t>
                      </a:r>
                      <a:r>
                        <a:rPr lang="ru-RU" sz="1100" dirty="0" err="1" smtClean="0"/>
                        <a:t>Samassa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 err="1" smtClean="0"/>
                        <a:t>tiimissä</a:t>
                      </a:r>
                      <a:r>
                        <a:rPr lang="ru-RU" sz="1100" dirty="0" smtClean="0"/>
                        <a:t>» как форма реализации интерактивной модели деятельности школы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7C2F3-C787-4817-BD36-1EF4D800CE7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30" y="55277"/>
            <a:ext cx="652462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1848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7596" y="9240"/>
            <a:ext cx="10945484" cy="69592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Выступления и публикации РЦ и БП: </a:t>
            </a:r>
            <a:r>
              <a:rPr lang="ru-RU" sz="2800" b="1" dirty="0" smtClean="0">
                <a:solidFill>
                  <a:srgbClr val="002060"/>
                </a:solidFill>
              </a:rPr>
              <a:t>дошкольное образование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111981"/>
              </p:ext>
            </p:extLst>
          </p:nvPr>
        </p:nvGraphicFramePr>
        <p:xfrm>
          <a:off x="160219" y="573896"/>
          <a:ext cx="11847751" cy="624156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07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81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6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066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670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42538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31316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6423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МДОУ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Выступления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Публикации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Авторы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Участие в других проектах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Предложения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к Августовскому педагогическому форуму МСО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445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РЦ</a:t>
                      </a:r>
                      <a:r>
                        <a:rPr lang="ru-RU" sz="1300" dirty="0" smtClean="0"/>
                        <a:t> МДОУ №87 «Журавлик»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Регион. инновационная площадка «Ранняя профориентация дошкольников с использованием стандартов </a:t>
                      </a:r>
                      <a:r>
                        <a:rPr lang="ru-RU" sz="1000" dirty="0" err="1" smtClean="0"/>
                        <a:t>Baby</a:t>
                      </a:r>
                      <a:r>
                        <a:rPr lang="ru-RU" sz="1000" dirty="0" smtClean="0"/>
                        <a:t> </a:t>
                      </a:r>
                      <a:r>
                        <a:rPr lang="ru-RU" sz="1000" dirty="0" err="1" smtClean="0"/>
                        <a:t>Skills</a:t>
                      </a:r>
                      <a:r>
                        <a:rPr lang="ru-RU" sz="1000" dirty="0" smtClean="0"/>
                        <a:t> «Кем быть?»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№20 «</a:t>
                      </a:r>
                      <a:r>
                        <a:rPr lang="ru-RU" sz="1300" dirty="0" err="1" smtClean="0"/>
                        <a:t>Лумикелло</a:t>
                      </a:r>
                      <a:r>
                        <a:rPr lang="ru-RU" sz="1300" dirty="0" smtClean="0"/>
                        <a:t>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–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1.Доклад «Мастер-класс «Куклы наших бабушек» как средство формирования у дошкольников этнокультурных представлений»;  2.Выставка «Народные куклы»;</a:t>
                      </a:r>
                    </a:p>
                    <a:p>
                      <a:r>
                        <a:rPr lang="ru-RU" sz="1000" dirty="0" smtClean="0"/>
                        <a:t>3.Презентация викторины «Что? Где? Когда?» для педагогов; 4.Презентация олимпиады для дошкольников «По страницам Красной книги Карелии»; 5.Доклад «Календарь народных кукол в системе воспитания дошкольников».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32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№64 «</a:t>
                      </a:r>
                      <a:r>
                        <a:rPr lang="ru-RU" sz="1300" dirty="0" err="1" smtClean="0"/>
                        <a:t>Мармеландия</a:t>
                      </a:r>
                      <a:r>
                        <a:rPr lang="ru-RU" sz="1300" dirty="0" smtClean="0"/>
                        <a:t>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Участник проекта «</a:t>
                      </a:r>
                      <a:r>
                        <a:rPr lang="ru-RU" sz="1200" dirty="0" err="1" smtClean="0"/>
                        <a:t>Импродетство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–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704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 89 «Филиппок»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Участники: </a:t>
                      </a:r>
                    </a:p>
                    <a:p>
                      <a:r>
                        <a:rPr lang="ru-RU" sz="1000" dirty="0" smtClean="0"/>
                        <a:t>- проекта  «</a:t>
                      </a:r>
                      <a:r>
                        <a:rPr lang="ru-RU" sz="1000" dirty="0" err="1" smtClean="0"/>
                        <a:t>Киноуроки</a:t>
                      </a:r>
                      <a:r>
                        <a:rPr lang="ru-RU" sz="1000" dirty="0" smtClean="0"/>
                        <a:t> в школе»; </a:t>
                      </a:r>
                    </a:p>
                    <a:p>
                      <a:r>
                        <a:rPr lang="ru-RU" sz="1000" dirty="0" smtClean="0"/>
                        <a:t>- межд. программы «Эко-школы/Зелёный флаг».</a:t>
                      </a:r>
                    </a:p>
                    <a:p>
                      <a:r>
                        <a:rPr lang="ru-RU" sz="1000" dirty="0" smtClean="0"/>
                        <a:t>- апробации образов. курса с </a:t>
                      </a:r>
                      <a:r>
                        <a:rPr lang="ru-RU" sz="1000" dirty="0" err="1" smtClean="0"/>
                        <a:t>Mabot</a:t>
                      </a:r>
                      <a:r>
                        <a:rPr lang="ru-RU" sz="1000" dirty="0" smtClean="0"/>
                        <a:t> </a:t>
                      </a:r>
                      <a:r>
                        <a:rPr lang="ru-RU" sz="1000" dirty="0" err="1" smtClean="0"/>
                        <a:t>kidsиспользованием</a:t>
                      </a:r>
                      <a:r>
                        <a:rPr lang="ru-RU" sz="1000" dirty="0" smtClean="0"/>
                        <a:t> конструктора  «</a:t>
                      </a:r>
                      <a:r>
                        <a:rPr lang="ru-RU" sz="1000" dirty="0" err="1" smtClean="0"/>
                        <a:t>Mabot</a:t>
                      </a:r>
                      <a:r>
                        <a:rPr lang="ru-RU" sz="1000" dirty="0" smtClean="0"/>
                        <a:t> </a:t>
                      </a:r>
                      <a:r>
                        <a:rPr lang="ru-RU" sz="1000" dirty="0" err="1" smtClean="0"/>
                        <a:t>kids</a:t>
                      </a:r>
                      <a:r>
                        <a:rPr lang="ru-RU" sz="1000" dirty="0" smtClean="0"/>
                        <a:t>» (КИРО)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Секция «Технологии </a:t>
                      </a:r>
                      <a:r>
                        <a:rPr lang="ru-RU" sz="1200" dirty="0" err="1" smtClean="0"/>
                        <a:t>деятельностного</a:t>
                      </a:r>
                      <a:r>
                        <a:rPr lang="ru-RU" sz="1200" dirty="0" smtClean="0"/>
                        <a:t> типа в практике ДОУ» (опыт работы МДОУ «Детский сад №89», коллег города)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 99 «Голубая важенка»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–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259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№108 «Снежинка»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Площадка АНО ДПО «НИИ дошкольного образования «Воспитатели России» по направлению «Духовно-нравственное развитие дошкольников, как основа патриотического воспитания»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499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№113 "</a:t>
                      </a:r>
                      <a:r>
                        <a:rPr lang="ru-RU" sz="1300" dirty="0" err="1" smtClean="0"/>
                        <a:t>Онеженка</a:t>
                      </a:r>
                      <a:r>
                        <a:rPr lang="ru-RU" sz="1300" dirty="0" smtClean="0"/>
                        <a:t>"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МДОУ №116 «Весёлый лучик»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Презентация   проекта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7C2F3-C787-4817-BD36-1EF4D800CE7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30" y="109523"/>
            <a:ext cx="504015" cy="33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9886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343" y="78251"/>
            <a:ext cx="10945484" cy="557901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Выступления и публикации РЦ и БП: </a:t>
            </a:r>
            <a:r>
              <a:rPr lang="ru-RU" sz="2800" b="1" dirty="0" smtClean="0">
                <a:solidFill>
                  <a:srgbClr val="002060"/>
                </a:solidFill>
              </a:rPr>
              <a:t>общее образование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056218"/>
              </p:ext>
            </p:extLst>
          </p:nvPr>
        </p:nvGraphicFramePr>
        <p:xfrm>
          <a:off x="94888" y="573896"/>
          <a:ext cx="11990719" cy="6248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6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9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591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728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24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59721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72727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7445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МОУ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Выступления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Публикации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Авторы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Участие в других проектах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Предложения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к Августовскому педагогическому форуму МСО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230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РЦ</a:t>
                      </a:r>
                      <a:r>
                        <a:rPr lang="ru-RU" sz="1400" dirty="0" smtClean="0"/>
                        <a:t> Лицей №1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Федеральная базовая площадка НИУ «Высшая школа экономики»;  Региональная инновационная площадка «Опережающее внедрение обновленных ФГОС НОО, ООО»; Базовая площадка КИРО, </a:t>
                      </a:r>
                      <a:r>
                        <a:rPr lang="ru-RU" sz="1100" dirty="0" err="1" smtClean="0"/>
                        <a:t>ПетрГУ</a:t>
                      </a:r>
                      <a:r>
                        <a:rPr lang="ru-RU" sz="1100" dirty="0" smtClean="0"/>
                        <a:t>, ППК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–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587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№7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№27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Базовая площадка Карельского института развития образования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Выступление – презентация проектной модели построения обучения в предметной области «Технология» на основе сетевого взаимодействия с учреждениями СПО в соответствии с ФГОС ООО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22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№33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264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№34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Выступление об организации и работе пришкольного лагеря по формированию </a:t>
                      </a:r>
                      <a:r>
                        <a:rPr lang="ru-RU" sz="1200" dirty="0" err="1" smtClean="0"/>
                        <a:t>функцион</a:t>
                      </a:r>
                      <a:r>
                        <a:rPr lang="ru-RU" sz="1200" dirty="0" smtClean="0"/>
                        <a:t>. грамотности для обучающихся 5-6 </a:t>
                      </a:r>
                      <a:r>
                        <a:rPr lang="ru-RU" sz="1200" dirty="0" err="1" smtClean="0"/>
                        <a:t>кл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2933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Ломоносовская гимназия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Муниципальный центр апробации музейно-педагогической программы "Здравствуй, музей!"  Государственного Русского музея г. Санкт-Петербурга;  Базовая площадка издательства «Мнемозина» по теме: «Преподавание учебного предмета «Русский язык» УМК авторов С.И. Львовой и др.»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Доклад: «Инновационная модель   развития психологических компетенций субъектов образовательных отношений» (из опыта работы Ломоносовской гимназии ПГО)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9615">
                <a:tc rowSpan="3"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400" dirty="0" smtClean="0"/>
                        <a:t>СОШ №39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200" dirty="0" smtClean="0"/>
                        <a:t>Базовая площадка Карельского института развития образования</a:t>
                      </a:r>
                      <a:endParaRPr lang="ru-RU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200" dirty="0" smtClean="0"/>
                        <a:t>Секция или проблемная площадка по теме: «Роль обр. организаций города Петрозаводска в реализации программы  реабилитации после перенесенной </a:t>
                      </a:r>
                      <a:r>
                        <a:rPr lang="ru-RU" sz="1200" dirty="0" err="1" smtClean="0"/>
                        <a:t>короновирусной</a:t>
                      </a:r>
                      <a:r>
                        <a:rPr lang="ru-RU" sz="1200" dirty="0" smtClean="0"/>
                        <a:t> инфекции детей и педагогов». 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18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152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Лицей № 40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Доклад по теме деятельности БП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2628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СОШ №46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Базовая площадка Карельского института развития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Участие ОО в конкурсе «Преддверие сентября» по теме «Наставничество в образовательной организации» 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732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ФУШ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Региональная инновационная площадка по теме «Вместе: 1+1=3»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Презентация/секция по теме работы БП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7C2F3-C787-4817-BD36-1EF4D800CE7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230" y="55277"/>
            <a:ext cx="652462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5944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2617</TotalTime>
  <Words>1808</Words>
  <Application>Microsoft Office PowerPoint</Application>
  <PresentationFormat>Произвольный</PresentationFormat>
  <Paragraphs>430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Совещание  руководителей инновационной деятельности  образовательных организаций МСО «О промежуточных результатах деятельности Базовых площадок и Ресурсных центров  муниципальной системы образования Петрозаводского городского округа  в 2021-2022 уч. году»</vt:lpstr>
      <vt:lpstr>В разработке МАУ ДПО ЦРО СИСТЕМА:  1. подсистема научно-методического обеспечения и сопровождения инновационной деятельности образовательных организаций МСО; 2. подсистема непрерывного профессионального роста педагогических кадров Петрозаводского городского округа; 3. подсистема мониторинга качества образования.</vt:lpstr>
      <vt:lpstr>Характеристики системы: статусно-уровневая, вариативная («вертикаль» и «горизонталь»), мобильная, гибкая, персонифицированная (в перспективе). </vt:lpstr>
      <vt:lpstr>Презентация PowerPoint</vt:lpstr>
      <vt:lpstr>В 2021-2022 учебном году в МСО Петрозаводска:</vt:lpstr>
      <vt:lpstr>Общая информация  и мероприятия РЦ и БП: дошкольное образование</vt:lpstr>
      <vt:lpstr>Общая информация и мероприятия РЦ и БП: общее образование</vt:lpstr>
      <vt:lpstr>Выступления и публикации РЦ и БП: дошкольное образование</vt:lpstr>
      <vt:lpstr>Выступления и публикации РЦ и БП: общее образование</vt:lpstr>
      <vt:lpstr>Роль Центра развития образования в подсистеме научно-методического обеспечения и сопровождения инновационной деятельности образовательных организаций МСО</vt:lpstr>
      <vt:lpstr>Действия и алгоритмы</vt:lpstr>
      <vt:lpstr>Творчества и успехов в работе!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«Думки»</dc:title>
  <dc:creator>Зинаида</dc:creator>
  <cp:lastModifiedBy>Zina</cp:lastModifiedBy>
  <cp:revision>134</cp:revision>
  <dcterms:created xsi:type="dcterms:W3CDTF">2020-09-04T04:29:38Z</dcterms:created>
  <dcterms:modified xsi:type="dcterms:W3CDTF">2022-05-28T05:22:33Z</dcterms:modified>
</cp:coreProperties>
</file>