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9"/>
  </p:notesMasterIdLst>
  <p:sldIdLst>
    <p:sldId id="256" r:id="rId2"/>
    <p:sldId id="257" r:id="rId3"/>
    <p:sldId id="301" r:id="rId4"/>
    <p:sldId id="306" r:id="rId5"/>
    <p:sldId id="307" r:id="rId6"/>
    <p:sldId id="308" r:id="rId7"/>
    <p:sldId id="309" r:id="rId8"/>
    <p:sldId id="310" r:id="rId9"/>
    <p:sldId id="284" r:id="rId10"/>
    <p:sldId id="297" r:id="rId11"/>
    <p:sldId id="285" r:id="rId12"/>
    <p:sldId id="298" r:id="rId13"/>
    <p:sldId id="317" r:id="rId14"/>
    <p:sldId id="318" r:id="rId15"/>
    <p:sldId id="319" r:id="rId16"/>
    <p:sldId id="320" r:id="rId17"/>
    <p:sldId id="312" r:id="rId18"/>
    <p:sldId id="286" r:id="rId19"/>
    <p:sldId id="287" r:id="rId20"/>
    <p:sldId id="311" r:id="rId21"/>
    <p:sldId id="321" r:id="rId22"/>
    <p:sldId id="288" r:id="rId23"/>
    <p:sldId id="290" r:id="rId24"/>
    <p:sldId id="291" r:id="rId25"/>
    <p:sldId id="296" r:id="rId26"/>
    <p:sldId id="322" r:id="rId27"/>
    <p:sldId id="283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/>
        <a:ea typeface="+mn-ea"/>
        <a:cs typeface="Arial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/>
        <a:ea typeface="+mn-ea"/>
        <a:cs typeface="Arial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/>
        <a:ea typeface="+mn-ea"/>
        <a:cs typeface="Arial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/>
        <a:ea typeface="+mn-ea"/>
        <a:cs typeface="Arial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/>
        <a:ea typeface="+mn-ea"/>
        <a:cs typeface="Arial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/>
        <a:ea typeface="+mn-ea"/>
        <a:cs typeface="Arial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/>
        <a:ea typeface="+mn-ea"/>
        <a:cs typeface="Arial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/>
        <a:ea typeface="+mn-ea"/>
        <a:cs typeface="Arial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/>
        <a:ea typeface="+mn-ea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62" autoAdjust="0"/>
    <p:restoredTop sz="94651"/>
  </p:normalViewPr>
  <p:slideViewPr>
    <p:cSldViewPr>
      <p:cViewPr>
        <p:scale>
          <a:sx n="71" d="100"/>
          <a:sy n="71" d="100"/>
        </p:scale>
        <p:origin x="-1786" y="-451"/>
      </p:cViewPr>
      <p:guideLst>
        <p:guide orient="horz" pos="215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>
        <p:scale>
          <a:sx n="100" d="100"/>
          <a:sy n="100" d="100"/>
        </p:scale>
        <p:origin x="0" y="0"/>
      </p:cViewPr>
      <p:guideLst>
        <p:guide orient="horz" pos="2878"/>
        <p:guide pos="215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3FA7565-757D-40C5-A5AB-AFE1E53A3BF0}" type="datetime1">
              <a:rPr lang="ru-RU"/>
              <a:pPr lvl="0">
                <a:defRPr/>
              </a:pPr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BC29B088-2D3C-4661-B09C-021732AAD940}" type="slidenum">
              <a:rPr lang="ru-RU"/>
              <a:pPr lvl="0"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5408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TextEdit="1"/>
          </p:cNvSpPr>
          <p:nvPr>
            <p:ph type="sldImg" idx="2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Заметки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BC29B088-2D3C-4661-B09C-021732AAD940}" type="slidenum">
              <a:rPr lang="en-US"/>
              <a:pPr lvl="0"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grpSp>
          <p:nvGrpSpPr>
            <p:cNvPr id="73731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73732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33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73734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35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3736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3737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73738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39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40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41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42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3743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3744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1997075"/>
            <a:ext cx="70866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3745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3746" name="Rectangle 18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3747" name="Rectangle 19"/>
          <p:cNvSpPr>
            <a:spLocks noGrp="1" noChangeArrowheads="1"/>
          </p:cNvSpPr>
          <p:nvPr>
            <p:ph type="ftr" sz="quarter" idx="3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3748" name="Rectangle 2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51BA67E-AF9E-4406-8E64-FC97DE609AB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909EF-D309-477E-B647-48FA8E3A00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304800"/>
            <a:ext cx="18859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5054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EFC10-09D4-4774-B482-06D7151A08A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14900" y="41148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511DDE-CDCA-42B4-94A6-A1865A6335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14900" y="1981200"/>
            <a:ext cx="36957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5278F4-1652-4E72-9B76-ED3FA4C0E0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5CF0F49-8242-421A-802C-799ED28FC3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D41E6-3353-4973-BE39-26DC8C4BEB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A8B40-E3D9-4EBA-B2ED-B8BFC9E280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A993A-6A04-47E8-A7D1-1F9270C522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4A3AD9-D5B5-4E5A-9ED1-178FC4C9CC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199E6-62CA-4CC6-BAB3-8D577B74BED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BB2C2-A431-41E6-87BB-1A2B8C061FE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88B7C-849A-43DA-ACEE-0CD6FBA0F8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9A851-EDA3-4023-9A95-EA16B292C2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6" name="Group 2"/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72707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2708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2709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72710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1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2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3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4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6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7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271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271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272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272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7272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7272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84CE351-A2B4-44EA-845C-80C4A157817C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71600" y="1484784"/>
            <a:ext cx="8064896" cy="2700300"/>
          </a:xfrm>
        </p:spPr>
        <p:txBody>
          <a:bodyPr/>
          <a:lstStyle/>
          <a:p>
            <a:pPr lvl="0" algn="ctr">
              <a:defRPr/>
            </a:pPr>
            <a:r>
              <a:rPr lang="ru-RU" sz="36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«Использование педагогических технологий в речевом развитии детей старшей разновозрастной группы»</a:t>
            </a:r>
            <a:endParaRPr lang="ru-RU" sz="3600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067944" y="4977172"/>
            <a:ext cx="5076056" cy="1152128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Подготовила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воспитатель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первой    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классификационной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категории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Пыхонина Наталья Владимировна</a:t>
            </a:r>
            <a:r>
              <a:rPr lang="ru-RU" sz="2400" dirty="0" smtClean="0"/>
              <a:t>                                  </a:t>
            </a:r>
            <a:endParaRPr lang="ru-RU" sz="2400" dirty="0"/>
          </a:p>
        </p:txBody>
      </p:sp>
      <p:pic>
        <p:nvPicPr>
          <p:cNvPr id="5125" name="Picture 5" descr="Obobshhenie-pedagogicheskogo-opyta-po-teme-«Razvitie-rechi-v-doshkolnom-vozraste»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935596" y="4329100"/>
            <a:ext cx="2889935" cy="20981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457200"/>
            <a:ext cx="77724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000" dirty="0"/>
              <a:t>  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МБ ДОУ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Починковский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 детский сад № 4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04800" y="116632"/>
            <a:ext cx="8686800" cy="636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СОСТАВЛЕНИЕ ОПИСАТЕЛЬНЫХ РАССКАЗОВ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lang="ru-RU" sz="2400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Рисунок 2" descr="IMG_20231031_0835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99" y="1160748"/>
            <a:ext cx="3978442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12" y="1844824"/>
            <a:ext cx="5551307" cy="4833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ЧТЕНИЕ ХУДОЖЕСТВЕННОЙ ЛИТЕРАТУРЫ</a:t>
            </a: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IMG_20231031_1549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56" y="728700"/>
            <a:ext cx="8016891" cy="5904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29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04800" y="116632"/>
            <a:ext cx="8686800" cy="636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ЧТЕНИЕ ХУДОЖЕСТВЕННОЙ ЛИТЕРАТУРЫ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lang="ru-RU" sz="2400" kern="0" dirty="0" smtClean="0"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 descr="IMG_20231031_160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516" y="728700"/>
            <a:ext cx="4752528" cy="346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31031_2309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7924" y="3061945"/>
            <a:ext cx="5256076" cy="379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935596" y="304800"/>
            <a:ext cx="7675004" cy="1431925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ИГРЫ </a:t>
            </a:r>
            <a:r>
              <a:rPr lang="ru-RU" sz="2400" dirty="0">
                <a:solidFill>
                  <a:schemeClr val="tx1"/>
                </a:solidFill>
              </a:rPr>
              <a:t>И </a:t>
            </a:r>
            <a:r>
              <a:rPr lang="ru-RU" sz="2400" dirty="0" smtClean="0">
                <a:solidFill>
                  <a:schemeClr val="tx1"/>
                </a:solidFill>
              </a:rPr>
              <a:t>УПРАЖНЕНИЯ ДЛЯ РАЗВИТИЯ РЕЧИ ДЕТЕЙ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ПЯТОГО </a:t>
            </a:r>
            <a:r>
              <a:rPr lang="ru-RU" sz="2400" dirty="0">
                <a:solidFill>
                  <a:schemeClr val="tx1"/>
                </a:solidFill>
              </a:rPr>
              <a:t>ГОДА ЖИЗНИ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548" y="1844824"/>
            <a:ext cx="8143056" cy="478853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 smtClean="0"/>
              <a:t>  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 dirty="0"/>
              <a:t> </a:t>
            </a:r>
            <a:r>
              <a:rPr lang="ru-RU" sz="2400" dirty="0" smtClean="0"/>
              <a:t>   </a:t>
            </a:r>
            <a:r>
              <a:rPr lang="ru-RU" sz="2600" dirty="0" smtClean="0"/>
              <a:t>Ведущая </a:t>
            </a:r>
            <a:r>
              <a:rPr lang="ru-RU" sz="2600" dirty="0"/>
              <a:t>линия развития детей данного возраста – обогащение словарного запаса. Продолжается работа по воспитанию звуковой культуры речи (формирование </a:t>
            </a:r>
            <a:r>
              <a:rPr lang="ru-RU" sz="2600" dirty="0" smtClean="0"/>
              <a:t>правильного звукопроизношения</a:t>
            </a:r>
            <a:r>
              <a:rPr lang="en-US" sz="2600" dirty="0"/>
              <a:t>,</a:t>
            </a:r>
            <a:r>
              <a:rPr lang="ru-RU" sz="2600" dirty="0"/>
              <a:t> развитие фонематического восприятия</a:t>
            </a:r>
            <a:r>
              <a:rPr lang="en-US" sz="2600" dirty="0"/>
              <a:t>, </a:t>
            </a:r>
            <a:r>
              <a:rPr lang="ru-RU" sz="2600" dirty="0"/>
              <a:t>голосового аппарата</a:t>
            </a:r>
            <a:r>
              <a:rPr lang="en-US" sz="2600" dirty="0"/>
              <a:t>,</a:t>
            </a:r>
            <a:r>
              <a:rPr lang="ru-RU" sz="2600" dirty="0"/>
              <a:t> речевого дыхания</a:t>
            </a:r>
            <a:r>
              <a:rPr lang="en-US" sz="2600" dirty="0"/>
              <a:t>,</a:t>
            </a:r>
            <a:r>
              <a:rPr lang="ru-RU" sz="2600" dirty="0"/>
              <a:t> умения пользоваться умеренным темпом речи и интонационными средствами выразительности).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600" dirty="0" smtClean="0"/>
              <a:t>    Дети </a:t>
            </a:r>
            <a:r>
              <a:rPr lang="ru-RU" sz="2600" dirty="0"/>
              <a:t>знакомятся с новыми терминами «звук»</a:t>
            </a:r>
            <a:r>
              <a:rPr lang="en-US" sz="2600" dirty="0"/>
              <a:t>,</a:t>
            </a:r>
            <a:r>
              <a:rPr lang="ru-RU" sz="2600" dirty="0"/>
              <a:t> «слово».</a:t>
            </a:r>
          </a:p>
        </p:txBody>
      </p:sp>
    </p:spTree>
    <p:extLst>
      <p:ext uri="{BB962C8B-B14F-4D97-AF65-F5344CB8AC3E}">
        <p14:creationId xmlns:p14="http://schemas.microsoft.com/office/powerpoint/2010/main" val="130115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230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249285"/>
              </p:ext>
            </p:extLst>
          </p:nvPr>
        </p:nvGraphicFramePr>
        <p:xfrm>
          <a:off x="503548" y="-99393"/>
          <a:ext cx="8153400" cy="6967700"/>
        </p:xfrm>
        <a:graphic>
          <a:graphicData uri="http://schemas.openxmlformats.org/drawingml/2006/table">
            <a:tbl>
              <a:tblPr/>
              <a:tblGrid>
                <a:gridCol w="4076700"/>
                <a:gridCol w="4076700"/>
              </a:tblGrid>
              <a:tr h="890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      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Игры и упражнения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        направленные на: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           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Название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игры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70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Развитие слухового восприятия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интонационной выразительности речи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«Найди первый звук»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«Как слово звучит»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«Громко-шепотом»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«Как говорит Таня?»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1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Обогащение словарного запаса (подбор синонимов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однокоренных слов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многозначных слов)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«Кто больше слов скажет»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«Кто заблудился?»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«Кого можно гладить»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«Шишка»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«Ручка-ножка»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«Как сказать по-другому»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23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Формирование грамматического строя речи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«Кто это ползёт»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«Какие бывают иголки»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30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Развитие связной речи (составление сказки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совместного рассказа</a:t>
                      </a:r>
                      <a:r>
                        <a:rPr kumimoji="0" 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творческого рассказа)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«Приключения Маши в лесу»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«Расскажем про белочку»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«В гостях у лесника»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609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96652"/>
            <a:ext cx="7776864" cy="1431925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rgbClr val="FF3300"/>
                </a:solidFill>
              </a:rPr>
              <a:t>  </a:t>
            </a:r>
            <a:r>
              <a:rPr lang="ru-RU" sz="2400" dirty="0" smtClean="0">
                <a:solidFill>
                  <a:schemeClr val="tx1"/>
                </a:solidFill>
              </a:rPr>
              <a:t>ИГРЫ И УПРАЖНЕНИЯ ПО РАЗВИТИЮ РЕЧИ У ДЕТЕЙ СТАРШЕГО ДОШКОЛЬНОГО ВОЗРАСТА 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276872"/>
            <a:ext cx="7543800" cy="427632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 dirty="0" smtClean="0"/>
              <a:t>    </a:t>
            </a:r>
            <a:r>
              <a:rPr lang="ru-RU" sz="2600" dirty="0" smtClean="0"/>
              <a:t>Основной </a:t>
            </a:r>
            <a:r>
              <a:rPr lang="ru-RU" sz="2600" dirty="0"/>
              <a:t>задачей работы с детьми старшего дошкольного возраста является развитие связной речи</a:t>
            </a:r>
            <a:r>
              <a:rPr lang="en-US" sz="2600" dirty="0"/>
              <a:t>,</a:t>
            </a:r>
            <a:r>
              <a:rPr lang="ru-RU" sz="2600" dirty="0"/>
              <a:t> усвоение фонетической стороны речи. Проводится работа по дальнейшему совершенствованию речевого слуха</a:t>
            </a:r>
            <a:r>
              <a:rPr lang="en-US" sz="2600" dirty="0"/>
              <a:t>,</a:t>
            </a:r>
            <a:r>
              <a:rPr lang="ru-RU" sz="2600" dirty="0"/>
              <a:t> закрепление навыков чёткой</a:t>
            </a:r>
            <a:r>
              <a:rPr lang="en-US" sz="2600" dirty="0"/>
              <a:t>,</a:t>
            </a:r>
            <a:r>
              <a:rPr lang="ru-RU" sz="2600" dirty="0"/>
              <a:t> правильной</a:t>
            </a:r>
            <a:r>
              <a:rPr lang="en-US" sz="2600" dirty="0"/>
              <a:t>,</a:t>
            </a:r>
            <a:r>
              <a:rPr lang="ru-RU" sz="2600" dirty="0"/>
              <a:t> выразительной речи. Дети дифференцируют</a:t>
            </a:r>
            <a:r>
              <a:rPr lang="en-US" sz="2600" dirty="0" smtClean="0"/>
              <a:t>,</a:t>
            </a:r>
            <a:r>
              <a:rPr lang="ru-RU" sz="2600" dirty="0"/>
              <a:t> </a:t>
            </a:r>
            <a:r>
              <a:rPr lang="ru-RU" sz="2600" dirty="0" smtClean="0"/>
              <a:t>что </a:t>
            </a:r>
            <a:r>
              <a:rPr lang="ru-RU" sz="2600" dirty="0"/>
              <a:t>такое звук</a:t>
            </a:r>
            <a:r>
              <a:rPr lang="en-US" sz="2600" dirty="0"/>
              <a:t>,</a:t>
            </a:r>
            <a:r>
              <a:rPr lang="ru-RU" sz="2600" dirty="0"/>
              <a:t> слово</a:t>
            </a:r>
            <a:r>
              <a:rPr lang="en-US" sz="2600" dirty="0"/>
              <a:t>,</a:t>
            </a:r>
            <a:r>
              <a:rPr lang="ru-RU" sz="2600" dirty="0"/>
              <a:t> предложение.</a:t>
            </a:r>
          </a:p>
        </p:txBody>
      </p:sp>
    </p:spTree>
    <p:extLst>
      <p:ext uri="{BB962C8B-B14F-4D97-AF65-F5344CB8AC3E}">
        <p14:creationId xmlns:p14="http://schemas.microsoft.com/office/powerpoint/2010/main" val="335775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5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668463"/>
              </p:ext>
            </p:extLst>
          </p:nvPr>
        </p:nvGraphicFramePr>
        <p:xfrm>
          <a:off x="323528" y="168204"/>
          <a:ext cx="8568952" cy="6689796"/>
        </p:xfrm>
        <a:graphic>
          <a:graphicData uri="http://schemas.openxmlformats.org/drawingml/2006/table">
            <a:tbl>
              <a:tblPr/>
              <a:tblGrid>
                <a:gridCol w="4284476"/>
                <a:gridCol w="4284476"/>
              </a:tblGrid>
              <a:tr h="8083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       Игры и упражнения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        направленные на:   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         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Название игры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6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Уточнение представления о звуковой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слоговой и смысловой стороне слова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«Что такое звук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слово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предложение?»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«Едем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летим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плывём»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«Найди слова»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«Картина- корзина»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50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Обогащение словарного запаса (подбор синонимов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антонимов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сходных по звучанию слов)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«Что вы видите вокруг?»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«Скажи какое»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«Найди точное слово»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«Это правда или нет?»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«Назови одним словом»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«Высокий - низкий»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Формирование грамматического строя речи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«Кто у кого»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«Один-много»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7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Развитие связной речи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«Составь описание»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«Придумай рассказ»</a:t>
                      </a:r>
                      <a:r>
                        <a:rPr kumimoji="0" 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,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rPr>
                        <a:t> «Скажи точнее»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548680"/>
            <a:ext cx="8568952" cy="6036332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200" b="1" dirty="0" smtClean="0"/>
              <a:t>       </a:t>
            </a:r>
            <a:r>
              <a:rPr lang="ru-RU" sz="2600" b="1" dirty="0" smtClean="0"/>
              <a:t>Игровой </a:t>
            </a:r>
            <a:r>
              <a:rPr lang="ru-RU" sz="2600" b="1" dirty="0"/>
              <a:t>метод </a:t>
            </a:r>
            <a:r>
              <a:rPr lang="ru-RU" sz="2400" dirty="0"/>
              <a:t>обучения способствует созданию заинтересованной</a:t>
            </a:r>
            <a:r>
              <a:rPr lang="en-US" sz="2400" dirty="0"/>
              <a:t>,</a:t>
            </a:r>
            <a:r>
              <a:rPr lang="ru-RU" sz="2400" dirty="0"/>
              <a:t> непринуждённой обстановки; повышает речевую мотивацию; побуждает детей к общению друг с другом; процесс мышления протекает быстрее</a:t>
            </a:r>
            <a:r>
              <a:rPr lang="en-US" sz="2400" dirty="0"/>
              <a:t>,</a:t>
            </a:r>
            <a:r>
              <a:rPr lang="ru-RU" sz="2400" dirty="0"/>
              <a:t> новые навыки усваиваются </a:t>
            </a:r>
            <a:r>
              <a:rPr lang="ru-RU" sz="2400" dirty="0" smtClean="0"/>
              <a:t>прочнее.</a:t>
            </a:r>
          </a:p>
          <a:p>
            <a:pPr>
              <a:buFont typeface="Wingdings" pitchFamily="2" charset="2"/>
              <a:buNone/>
            </a:pPr>
            <a:r>
              <a:rPr lang="ru-RU" sz="2400" b="1" dirty="0" smtClean="0"/>
              <a:t>       </a:t>
            </a:r>
            <a:r>
              <a:rPr lang="ru-RU" sz="2600" b="1" dirty="0" smtClean="0"/>
              <a:t>Дидактическая </a:t>
            </a:r>
            <a:r>
              <a:rPr lang="ru-RU" sz="2600" b="1" dirty="0"/>
              <a:t>игра </a:t>
            </a:r>
            <a:r>
              <a:rPr lang="ru-RU" sz="2400" dirty="0"/>
              <a:t>– прекрасное средство обучения и развития</a:t>
            </a:r>
            <a:r>
              <a:rPr lang="en-US" sz="2400" dirty="0"/>
              <a:t>,</a:t>
            </a:r>
            <a:r>
              <a:rPr lang="ru-RU" sz="2400" dirty="0"/>
              <a:t> используемое при усвоении любого программного материала. Специально подобранные игры и упражнения дают возможность благоприятно воздействовать на все компоненты речи. В игре ребенок получает возможность обогащать и закреплять словарь</a:t>
            </a:r>
            <a:r>
              <a:rPr lang="en-US" sz="2400" dirty="0"/>
              <a:t>,</a:t>
            </a:r>
            <a:r>
              <a:rPr lang="ru-RU" sz="2400" dirty="0"/>
              <a:t> формировать грамматические категории</a:t>
            </a:r>
            <a:r>
              <a:rPr lang="en-US" sz="2400" dirty="0"/>
              <a:t>,</a:t>
            </a:r>
            <a:r>
              <a:rPr lang="ru-RU" sz="2400" dirty="0"/>
              <a:t> развивать связную речь</a:t>
            </a:r>
            <a:r>
              <a:rPr lang="en-US" sz="2400" dirty="0"/>
              <a:t>,</a:t>
            </a:r>
            <a:r>
              <a:rPr lang="ru-RU" sz="2400" dirty="0"/>
              <a:t> расширять знания об окружающем мире</a:t>
            </a:r>
            <a:r>
              <a:rPr lang="en-US" sz="2400" dirty="0"/>
              <a:t>,</a:t>
            </a:r>
            <a:r>
              <a:rPr lang="ru-RU" sz="2400" dirty="0"/>
              <a:t> развивать словесное творчество</a:t>
            </a:r>
            <a:r>
              <a:rPr lang="en-US" sz="2400" dirty="0"/>
              <a:t>,</a:t>
            </a:r>
            <a:r>
              <a:rPr lang="ru-RU" sz="2400" dirty="0"/>
              <a:t> развивать коммуникативные навыки.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ДИДАКТИЧЕСКИЕ ИГРЫ</a:t>
            </a:r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IMG_20231031_075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764704"/>
            <a:ext cx="4187957" cy="3176972"/>
          </a:xfrm>
          <a:prstGeom prst="rect">
            <a:avLst/>
          </a:prstGeom>
        </p:spPr>
      </p:pic>
      <p:pic>
        <p:nvPicPr>
          <p:cNvPr id="4" name="Рисунок 3" descr="IMG_20231031_0747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4016424"/>
            <a:ext cx="4319972" cy="2841575"/>
          </a:xfrm>
          <a:prstGeom prst="rect">
            <a:avLst/>
          </a:prstGeom>
        </p:spPr>
      </p:pic>
      <p:pic>
        <p:nvPicPr>
          <p:cNvPr id="6" name="Рисунок 5" descr="IMG_20231031_222525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770753"/>
            <a:ext cx="4392488" cy="3111774"/>
          </a:xfrm>
          <a:prstGeom prst="rect">
            <a:avLst/>
          </a:prstGeom>
        </p:spPr>
      </p:pic>
      <p:pic>
        <p:nvPicPr>
          <p:cNvPr id="7" name="Рисунок 6" descr="IMG_20231031_2224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5516" y="4062517"/>
            <a:ext cx="4140460" cy="279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СЮЖЕТНО-РОЛЕВЫЕ ИГРЫ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cT-uivcS4_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5"/>
            <a:ext cx="4201530" cy="3096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31031_2226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3988" y="656692"/>
            <a:ext cx="4500500" cy="313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31026_111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3138" y="3717032"/>
            <a:ext cx="4621350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31031_2308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3501008"/>
            <a:ext cx="273579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758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457200"/>
            <a:ext cx="8686800" cy="6019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ru-RU" sz="2600" dirty="0" smtClean="0">
              <a:solidFill>
                <a:srgbClr val="FF3300"/>
              </a:solidFill>
            </a:endParaRPr>
          </a:p>
          <a:p>
            <a:pPr>
              <a:buFont typeface="Wingdings" pitchFamily="2" charset="2"/>
              <a:buNone/>
            </a:pPr>
            <a:endParaRPr lang="ru-RU" sz="2600" dirty="0" smtClean="0">
              <a:solidFill>
                <a:srgbClr val="FF33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2600" b="1" dirty="0" smtClean="0">
                <a:effectLst/>
              </a:rPr>
              <a:t>     Хорошая </a:t>
            </a:r>
            <a:r>
              <a:rPr lang="ru-RU" sz="2600" b="1" dirty="0">
                <a:effectLst/>
              </a:rPr>
              <a:t>речь </a:t>
            </a:r>
            <a:r>
              <a:rPr lang="ru-RU" sz="2600" dirty="0">
                <a:effectLst/>
              </a:rPr>
              <a:t>– важное условие развития личности ребенка. Чем богаче и правильнее у ребенка речь</a:t>
            </a:r>
            <a:r>
              <a:rPr lang="en-US" sz="2600" dirty="0">
                <a:effectLst/>
              </a:rPr>
              <a:t>,</a:t>
            </a:r>
            <a:r>
              <a:rPr lang="ru-RU" sz="2600" dirty="0">
                <a:effectLst/>
              </a:rPr>
              <a:t> тем легче высказывать ему свои мысли</a:t>
            </a:r>
            <a:r>
              <a:rPr lang="en-US" sz="2600" dirty="0">
                <a:effectLst/>
              </a:rPr>
              <a:t>,</a:t>
            </a:r>
            <a:r>
              <a:rPr lang="ru-RU" sz="2600" dirty="0">
                <a:effectLst/>
              </a:rPr>
              <a:t> тем шире его возможности познания окружающего мира</a:t>
            </a:r>
            <a:r>
              <a:rPr lang="en-US" sz="2600" dirty="0">
                <a:effectLst/>
              </a:rPr>
              <a:t>,</a:t>
            </a:r>
            <a:r>
              <a:rPr lang="ru-RU" sz="2600" dirty="0">
                <a:effectLst/>
              </a:rPr>
              <a:t> тем активнее осуществляется его психическое развитие. Но речь ребенка не является врожденной функцией. Она развивается постепенно</a:t>
            </a:r>
            <a:r>
              <a:rPr lang="en-US" sz="2600" dirty="0">
                <a:effectLst/>
              </a:rPr>
              <a:t>,</a:t>
            </a:r>
            <a:r>
              <a:rPr lang="ru-RU" sz="2600" dirty="0">
                <a:effectLst/>
              </a:rPr>
              <a:t> вместе с его ростом и развитием. Речь </a:t>
            </a:r>
            <a:r>
              <a:rPr lang="ru-RU" sz="2600" dirty="0" smtClean="0">
                <a:effectLst/>
              </a:rPr>
              <a:t>необходимо </a:t>
            </a:r>
            <a:r>
              <a:rPr lang="ru-RU" sz="2600" dirty="0">
                <a:effectLst/>
              </a:rPr>
              <a:t>формировать и развивать в комплексе с общим развитием ребенка</a:t>
            </a:r>
            <a:r>
              <a:rPr lang="ru-RU" sz="2600" dirty="0" smtClean="0">
                <a:effectLst/>
              </a:rPr>
              <a:t>.</a:t>
            </a:r>
            <a:endParaRPr lang="ru-RU" sz="26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ПОДВИЖНЫЕ ИГРЫ</a:t>
            </a: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>
              <a:buFont typeface="Wingdings" pitchFamily="2" charset="2"/>
              <a:buNone/>
            </a:pPr>
            <a:endParaRPr lang="ru-RU" sz="2400" dirty="0" smtClean="0">
              <a:effectLst/>
            </a:endParaRP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IMG_20231031_2217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9" y="2942343"/>
            <a:ext cx="5580112" cy="3915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31031_222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56692"/>
            <a:ext cx="5628370" cy="3852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53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359532" y="80628"/>
            <a:ext cx="8395084" cy="612068"/>
          </a:xfrm>
        </p:spPr>
        <p:txBody>
          <a:bodyPr/>
          <a:lstStyle/>
          <a:p>
            <a:pPr algn="ctr"/>
            <a:r>
              <a:rPr lang="ru-RU" sz="4000" dirty="0"/>
              <a:t>  </a:t>
            </a:r>
            <a:r>
              <a:rPr lang="ru-RU" sz="2400" dirty="0" smtClean="0">
                <a:solidFill>
                  <a:schemeClr val="tx1"/>
                </a:solidFill>
              </a:rPr>
              <a:t>МУЗЫКАЛЬНЫЕ ЗАНЯТИЯ И РАЗВИТИЕ РЕЧИ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body" sz="half" idx="3"/>
          </p:nvPr>
        </p:nvSpPr>
        <p:spPr>
          <a:xfrm>
            <a:off x="215516" y="764704"/>
            <a:ext cx="8760015" cy="2844316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/>
              <a:t>         </a:t>
            </a:r>
            <a:r>
              <a:rPr lang="ru-RU" sz="2400" dirty="0" smtClean="0"/>
              <a:t>Музыкальное </a:t>
            </a:r>
            <a:r>
              <a:rPr lang="ru-RU" sz="2400" dirty="0"/>
              <a:t>воспитание в детском саду имеет большое </a:t>
            </a:r>
            <a:r>
              <a:rPr lang="ru-RU" sz="2400" dirty="0" smtClean="0"/>
              <a:t>значение для </a:t>
            </a:r>
            <a:r>
              <a:rPr lang="ru-RU" sz="2400" dirty="0"/>
              <a:t>развития речи детей. Основополагающий принцип проведения музыкальных занятий является взаимосвязь речи</a:t>
            </a:r>
            <a:r>
              <a:rPr lang="en-US" sz="2400" dirty="0"/>
              <a:t>,</a:t>
            </a:r>
            <a:r>
              <a:rPr lang="ru-RU" sz="2400" dirty="0"/>
              <a:t> музыки и движения. Чёткое произношение ритмического текста и стихов под музыку развивает музыкальный слух</a:t>
            </a:r>
            <a:r>
              <a:rPr lang="en-US" sz="2400" dirty="0"/>
              <a:t>,</a:t>
            </a:r>
            <a:r>
              <a:rPr lang="ru-RU" sz="2400" dirty="0"/>
              <a:t> воображение</a:t>
            </a:r>
            <a:r>
              <a:rPr lang="en-US" sz="2400" dirty="0"/>
              <a:t>,</a:t>
            </a:r>
            <a:r>
              <a:rPr lang="ru-RU" sz="2400" dirty="0"/>
              <a:t> чувства слова. Каждое слово</a:t>
            </a:r>
            <a:r>
              <a:rPr lang="en-US" sz="2400" dirty="0"/>
              <a:t>,</a:t>
            </a:r>
            <a:r>
              <a:rPr lang="ru-RU" sz="2400" dirty="0"/>
              <a:t> слог</a:t>
            </a:r>
            <a:r>
              <a:rPr lang="en-US" sz="2400" dirty="0"/>
              <a:t>,</a:t>
            </a:r>
            <a:r>
              <a:rPr lang="ru-RU" sz="2400" dirty="0"/>
              <a:t> звук произносятся осмысленно</a:t>
            </a:r>
            <a:r>
              <a:rPr lang="en-US" sz="2400" dirty="0"/>
              <a:t>,</a:t>
            </a:r>
            <a:r>
              <a:rPr lang="ru-RU" sz="2400" dirty="0"/>
              <a:t> с искренним отношением. </a:t>
            </a:r>
          </a:p>
        </p:txBody>
      </p:sp>
      <p:pic>
        <p:nvPicPr>
          <p:cNvPr id="4" name="Рисунок 3" descr="IMG_20231024_112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7049" y="3717032"/>
            <a:ext cx="4619289" cy="2960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Screenshot_20231024_1301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717032"/>
            <a:ext cx="4860032" cy="297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25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ТЕАТРАЛИЗОВАННАЯ ДЕЯТЕЛЬНОСТЬ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IMG_20231031_2116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5556" y="584684"/>
            <a:ext cx="7920880" cy="3477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31031_2309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933056"/>
            <a:ext cx="417646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31031_2308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3969061"/>
            <a:ext cx="2879812" cy="2888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250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ПРОГУЛКА</a:t>
            </a: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IMG_20231031_2226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7924" y="3212975"/>
            <a:ext cx="5256076" cy="364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30929_1646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" y="577725"/>
            <a:ext cx="5668911" cy="3535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32" y="442923"/>
            <a:ext cx="2808312" cy="284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6" y="4005064"/>
            <a:ext cx="3670158" cy="275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018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СТОРИТЕЛЛИНГ</a:t>
            </a:r>
          </a:p>
          <a:p>
            <a:pPr>
              <a:buFont typeface="Wingdings" pitchFamily="2" charset="2"/>
              <a:buNone/>
            </a:pPr>
            <a:r>
              <a:rPr lang="ru-RU" sz="2400" dirty="0" smtClean="0">
                <a:effectLst/>
              </a:rPr>
              <a:t>    Термин</a:t>
            </a:r>
            <a:r>
              <a:rPr lang="ru-RU" sz="2400" dirty="0" smtClean="0"/>
              <a:t> «</a:t>
            </a:r>
            <a:r>
              <a:rPr lang="ru-RU" sz="2400" dirty="0" err="1" smtClean="0"/>
              <a:t>Сторителлинг</a:t>
            </a:r>
            <a:r>
              <a:rPr lang="ru-RU" sz="2400" dirty="0" smtClean="0"/>
              <a:t>» </a:t>
            </a:r>
            <a:r>
              <a:rPr lang="ru-RU" sz="2400" i="1" dirty="0" smtClean="0"/>
              <a:t>– </a:t>
            </a:r>
            <a:r>
              <a:rPr lang="ru-RU" sz="2400" dirty="0" smtClean="0">
                <a:effectLst/>
              </a:rPr>
              <a:t>рассказывание историй, способ передачи информации и нахождение смыслов через рассказывание историй.</a:t>
            </a:r>
          </a:p>
          <a:p>
            <a:pPr>
              <a:buFont typeface="Wingdings" pitchFamily="2" charset="2"/>
              <a:buNone/>
            </a:pPr>
            <a:endParaRPr lang="ru-RU" sz="2400" dirty="0" smtClean="0">
              <a:effectLst/>
            </a:endParaRP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4" name="Рисунок 3" descr="IMG_20231101_091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44823"/>
            <a:ext cx="4608513" cy="3456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31031_1527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9926" y="2924944"/>
            <a:ext cx="5244074" cy="393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94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СИНКВЕЙН</a:t>
            </a:r>
          </a:p>
          <a:p>
            <a:pPr algn="ctr">
              <a:buFont typeface="Wingdings" pitchFamily="2" charset="2"/>
              <a:buNone/>
            </a:pPr>
            <a:r>
              <a:rPr lang="ru-RU" sz="2400" dirty="0" smtClean="0"/>
              <a:t>Это новая технология в развитии речи детей.</a:t>
            </a:r>
          </a:p>
          <a:p>
            <a:pPr algn="ctr">
              <a:buFont typeface="Wingdings" pitchFamily="2" charset="2"/>
              <a:buNone/>
            </a:pPr>
            <a:r>
              <a:rPr lang="ru-RU" sz="2400" dirty="0" err="1" smtClean="0"/>
              <a:t>Синквейн</a:t>
            </a:r>
            <a:r>
              <a:rPr lang="ru-RU" sz="2400" dirty="0" smtClean="0"/>
              <a:t> – стихотворение без рифмы из пяти строк, написанное по определенным правилам.</a:t>
            </a: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endParaRPr lang="ru-RU" sz="2400" dirty="0" smtClean="0">
              <a:effectLst/>
            </a:endParaRP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34596"/>
            <a:ext cx="4439208" cy="40489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276872"/>
            <a:ext cx="4250610" cy="35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5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908720"/>
            <a:ext cx="8686800" cy="582030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b="1" dirty="0" smtClean="0"/>
              <a:t>РАЗУЧИВАНИЕ СТИХОВ </a:t>
            </a:r>
            <a:r>
              <a:rPr lang="ru-RU" dirty="0" smtClean="0"/>
              <a:t>– способствует развитию выразительности, тренирует память</a:t>
            </a:r>
            <a:r>
              <a:rPr lang="ru-RU" dirty="0" smtClean="0"/>
              <a:t>.</a:t>
            </a:r>
          </a:p>
          <a:p>
            <a:pPr algn="ctr">
              <a:buFont typeface="Wingdings" pitchFamily="2" charset="2"/>
              <a:buNone/>
            </a:pPr>
            <a:r>
              <a:rPr lang="ru-RU" b="1" dirty="0" smtClean="0"/>
              <a:t>СКОРОГОВОРКИ</a:t>
            </a:r>
            <a:r>
              <a:rPr lang="ru-RU" b="1" dirty="0" smtClean="0"/>
              <a:t>, ЧИСТОГОВОРКИ </a:t>
            </a:r>
            <a:r>
              <a:rPr lang="ru-RU" dirty="0" smtClean="0"/>
              <a:t>– способствуют улучшению звукопроизношения.</a:t>
            </a:r>
          </a:p>
          <a:p>
            <a:pPr algn="ctr">
              <a:buNone/>
            </a:pPr>
            <a:r>
              <a:rPr lang="ru-RU" b="1" dirty="0" smtClean="0"/>
              <a:t>ОТГАДЫВАНИЕ ЗАГАДОК </a:t>
            </a:r>
            <a:r>
              <a:rPr lang="ru-RU" dirty="0" smtClean="0"/>
              <a:t>– развивают логическое мышление, память, речь и творческие способности.</a:t>
            </a:r>
          </a:p>
          <a:p>
            <a:pPr>
              <a:buNone/>
            </a:pPr>
            <a:endParaRPr lang="ru-RU" sz="2400" dirty="0" smtClean="0"/>
          </a:p>
          <a:p>
            <a:pPr>
              <a:buFont typeface="Wingdings" pitchFamily="2" charset="2"/>
              <a:buNone/>
            </a:pPr>
            <a:endParaRPr lang="ru-RU" sz="2400" dirty="0" smtClean="0">
              <a:effectLst/>
            </a:endParaRP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644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872716"/>
            <a:ext cx="7543800" cy="41148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4400" dirty="0"/>
              <a:t>Спасибо за внимание!</a:t>
            </a:r>
          </a:p>
        </p:txBody>
      </p:sp>
      <p:pic>
        <p:nvPicPr>
          <p:cNvPr id="4" name="Рисунок 3" descr="Screenshot_20231101_091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96852"/>
            <a:ext cx="9144000" cy="4485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ОСНОВНЫЕ ЗАДАЧИ РЕЧЕВОГО РАЗВИТИЯ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Char char="-"/>
            </a:pPr>
            <a:r>
              <a:rPr lang="ru-RU" sz="2800" dirty="0"/>
              <a:t>Развитие звуковой культуры </a:t>
            </a:r>
            <a:r>
              <a:rPr lang="ru-RU" sz="2800" dirty="0" smtClean="0"/>
              <a:t>речи.</a:t>
            </a:r>
            <a:endParaRPr lang="ru-RU" sz="28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dirty="0"/>
              <a:t>Формирование грамматического строя </a:t>
            </a:r>
            <a:r>
              <a:rPr lang="ru-RU" sz="2800" dirty="0" smtClean="0"/>
              <a:t>речи.</a:t>
            </a:r>
            <a:endParaRPr lang="ru-RU" sz="28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dirty="0"/>
              <a:t>Обогащение словарного </a:t>
            </a:r>
            <a:r>
              <a:rPr lang="ru-RU" sz="2800" dirty="0" smtClean="0"/>
              <a:t>запаса.</a:t>
            </a:r>
            <a:endParaRPr lang="ru-RU" sz="2800" dirty="0"/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800" dirty="0"/>
              <a:t>Развитие связной речи.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2800" dirty="0" smtClean="0"/>
              <a:t>    Речь </a:t>
            </a:r>
            <a:r>
              <a:rPr lang="ru-RU" sz="2800" dirty="0"/>
              <a:t>ребенка формируется поэтапно и на каждом возрастном этапе решаются свои задачи речевого развития ребенка.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РАЗВИТИЕ РЕЧИ</a:t>
            </a:r>
          </a:p>
          <a:p>
            <a:pPr>
              <a:buFont typeface="Wingdings" pitchFamily="2" charset="2"/>
              <a:buNone/>
            </a:pPr>
            <a:r>
              <a:rPr lang="ru-RU" sz="2400" b="1" dirty="0" smtClean="0"/>
              <a:t>В. </a:t>
            </a:r>
            <a:r>
              <a:rPr lang="ru-RU" sz="2400" b="1" smtClean="0"/>
              <a:t>А. Сухомлинский</a:t>
            </a:r>
            <a:r>
              <a:rPr lang="ru-RU" sz="2400" b="1" dirty="0" smtClean="0"/>
              <a:t>:</a:t>
            </a:r>
          </a:p>
          <a:p>
            <a:pPr algn="ctr">
              <a:buFont typeface="Wingdings" pitchFamily="2" charset="2"/>
              <a:buNone/>
            </a:pPr>
            <a:r>
              <a:rPr lang="ru-RU" sz="2400" dirty="0" smtClean="0"/>
              <a:t>«Ум ребенка находится на кончиках пальцев</a:t>
            </a:r>
            <a:r>
              <a:rPr lang="ru-RU" sz="2400" dirty="0" smtClean="0"/>
              <a:t>»</a:t>
            </a:r>
            <a:endParaRPr lang="ru-RU" sz="2400" dirty="0" smtClean="0"/>
          </a:p>
          <a:p>
            <a:pPr algn="ctr">
              <a:buFont typeface="Wingdings" pitchFamily="2" charset="2"/>
              <a:buNone/>
            </a:pPr>
            <a:endParaRPr lang="ru-RU" sz="2000" dirty="0" smtClean="0"/>
          </a:p>
          <a:p>
            <a:pPr>
              <a:buFont typeface="Wingdings" pitchFamily="2" charset="2"/>
              <a:buNone/>
            </a:pPr>
            <a:r>
              <a:rPr lang="ru-RU" sz="2000" dirty="0" smtClean="0"/>
              <a:t>       </a:t>
            </a:r>
            <a:r>
              <a:rPr lang="ru-RU" sz="2400" b="1" dirty="0" smtClean="0"/>
              <a:t>Способы развития мелкой моторики:</a:t>
            </a:r>
          </a:p>
          <a:p>
            <a:pPr marL="457200" indent="-457200">
              <a:buNone/>
            </a:pPr>
            <a:r>
              <a:rPr lang="ru-RU" sz="2400" dirty="0" smtClean="0"/>
              <a:t>1.  игры с мелкими предметами (конструктор, мозаика, выкладывание слов из пуговиц, камушков, ракушек, палочек).</a:t>
            </a:r>
          </a:p>
          <a:p>
            <a:pPr marL="457200" indent="-457200">
              <a:buNone/>
            </a:pPr>
            <a:endParaRPr lang="ru-RU" sz="2400" dirty="0" smtClean="0"/>
          </a:p>
          <a:p>
            <a:pPr marL="457200" indent="-457200" algn="ctr">
              <a:buFont typeface="+mj-lt"/>
              <a:buAutoNum type="arabicPeriod"/>
            </a:pP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IMG_20231031_1519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3320988"/>
            <a:ext cx="5508613" cy="3387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92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РАЗВИТИЕ РЕЧИ</a:t>
            </a:r>
          </a:p>
          <a:p>
            <a:pPr algn="ctr">
              <a:buFont typeface="Wingdings" pitchFamily="2" charset="2"/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2.   пальчиковые игры (массаж, поглаживание, упражнения для пальцев).</a:t>
            </a:r>
          </a:p>
          <a:p>
            <a:pPr marL="457200" indent="-457200">
              <a:buFont typeface="+mj-lt"/>
              <a:buAutoNum type="arabicPeriod"/>
            </a:pPr>
            <a:endParaRPr lang="ru-RU" sz="2400" dirty="0" smtClean="0"/>
          </a:p>
          <a:p>
            <a:pPr marL="457200" indent="-457200" algn="ctr">
              <a:buFont typeface="+mj-lt"/>
              <a:buAutoNum type="arabicPeriod"/>
            </a:pP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IMG_20231031_1529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4139952" cy="2968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31031_1148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1674" y="3465004"/>
            <a:ext cx="5522326" cy="3392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92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РАЗВИТИЕ </a:t>
            </a:r>
            <a:r>
              <a:rPr lang="ru-RU" sz="2400" b="1" dirty="0" smtClean="0"/>
              <a:t>РЕЧИ</a:t>
            </a:r>
          </a:p>
          <a:p>
            <a:pPr algn="ctr">
              <a:buFont typeface="Wingdings" pitchFamily="2" charset="2"/>
              <a:buNone/>
            </a:pPr>
            <a:r>
              <a:rPr lang="ru-RU" sz="2400" dirty="0" smtClean="0"/>
              <a:t>3</a:t>
            </a:r>
            <a:r>
              <a:rPr lang="ru-RU" sz="2400" dirty="0" smtClean="0"/>
              <a:t>.  художественное творчество (рисование: мелками, карандашами, фломастерами; раскрашивание рисунков; лепка, аппликация).</a:t>
            </a:r>
          </a:p>
          <a:p>
            <a:pPr marL="457200" indent="-457200" algn="ctr">
              <a:buFont typeface="+mj-lt"/>
              <a:buAutoNum type="arabicPeriod"/>
            </a:pP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IMG_20231031_2225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52836"/>
            <a:ext cx="3741555" cy="275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30629_090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9570" y="1952836"/>
            <a:ext cx="386442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30703_0931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7804" y="4157700"/>
            <a:ext cx="3888432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92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АРТИКУЛЯЦИОННАЯ ГИМНАСТИКА</a:t>
            </a:r>
          </a:p>
          <a:p>
            <a:pPr>
              <a:buFont typeface="Wingdings" pitchFamily="2" charset="2"/>
              <a:buNone/>
            </a:pPr>
            <a:endParaRPr lang="ru-RU" sz="2400" dirty="0" smtClean="0">
              <a:effectLst/>
            </a:endParaRP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836712"/>
            <a:ext cx="8530389" cy="514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7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АРТИКУЛЯЦИОННАЯ ГИМНАСТИКА</a:t>
            </a:r>
          </a:p>
          <a:p>
            <a:pPr>
              <a:buFont typeface="Wingdings" pitchFamily="2" charset="2"/>
              <a:buNone/>
            </a:pPr>
            <a:endParaRPr lang="ru-RU" sz="2400" dirty="0" smtClean="0">
              <a:effectLst/>
            </a:endParaRPr>
          </a:p>
          <a:p>
            <a:pPr algn="ctr">
              <a:buFont typeface="Wingdings" pitchFamily="2" charset="2"/>
              <a:buNone/>
            </a:pPr>
            <a:endParaRPr lang="ru-RU" sz="2400" dirty="0" smtClean="0"/>
          </a:p>
          <a:p>
            <a:pPr algn="ctr">
              <a:buFont typeface="Wingdings" pitchFamily="2" charset="2"/>
              <a:buNone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  <a:p>
            <a:pPr marL="0" indent="0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pic>
        <p:nvPicPr>
          <p:cNvPr id="3" name="Рисунок 2" descr="IMG_20231031_115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04764"/>
            <a:ext cx="9144000" cy="5553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446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16632"/>
            <a:ext cx="8686800" cy="6360368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sz="2400" b="1" dirty="0" smtClean="0"/>
              <a:t>СОСТАВЛЕНИЕ ОПИСАТЕЛЬНЫХ РАССКАЗОВ</a:t>
            </a:r>
          </a:p>
          <a:p>
            <a:pPr algn="ctr">
              <a:buFont typeface="Wingdings" pitchFamily="2" charset="2"/>
              <a:buChar char="q"/>
            </a:pPr>
            <a:r>
              <a:rPr lang="ru-RU" sz="2400" dirty="0" smtClean="0"/>
              <a:t>По алгоритмам</a:t>
            </a:r>
          </a:p>
          <a:p>
            <a:pPr algn="ctr">
              <a:buFont typeface="Wingdings" pitchFamily="2" charset="2"/>
              <a:buChar char="q"/>
            </a:pPr>
            <a:r>
              <a:rPr lang="ru-RU" sz="2400" dirty="0" smtClean="0"/>
              <a:t>По сюжетным картинкам</a:t>
            </a:r>
          </a:p>
          <a:p>
            <a:pPr algn="ctr">
              <a:buFont typeface="Wingdings" pitchFamily="2" charset="2"/>
              <a:buChar char="q"/>
            </a:pPr>
            <a:r>
              <a:rPr lang="ru-RU" sz="2400" dirty="0" smtClean="0"/>
              <a:t>По предметным картинам</a:t>
            </a:r>
          </a:p>
          <a:p>
            <a:pPr marL="0" indent="0" algn="ctr">
              <a:buNone/>
            </a:pPr>
            <a:endParaRPr lang="ru-RU" sz="2400" dirty="0" smtClean="0"/>
          </a:p>
          <a:p>
            <a:pPr marL="0" indent="0" algn="ctr">
              <a:buNone/>
            </a:pPr>
            <a:endParaRPr lang="ru-RU" sz="2400" dirty="0"/>
          </a:p>
        </p:txBody>
      </p:sp>
      <p:sp>
        <p:nvSpPr>
          <p:cNvPr id="2" name="AutoShape 2" descr="C:\Users\ADMIN\Desktop\ori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" y="2312876"/>
            <a:ext cx="5100501" cy="37717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916832"/>
            <a:ext cx="3600400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3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умерки">
  <a:themeElements>
    <a:clrScheme name="Сумерки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Сумерки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867</Words>
  <Application>Microsoft Office PowerPoint</Application>
  <PresentationFormat>Экран (4:3)</PresentationFormat>
  <Paragraphs>118</Paragraphs>
  <Slides>27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Сумерки</vt:lpstr>
      <vt:lpstr>«Использование педагогических технологий в речевом развитии детей старшей разновозрастной группы»</vt:lpstr>
      <vt:lpstr>Презентация PowerPoint</vt:lpstr>
      <vt:lpstr>ОСНОВНЫЕ ЗАДАЧИ РЕЧЕВОГО РАЗВИТИЯ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 И УПРАЖНЕНИЯ ДЛЯ РАЗВИТИЯ РЕЧИ ДЕТЕЙ ПЯТОГО ГОДА ЖИЗНИ</vt:lpstr>
      <vt:lpstr>Презентация PowerPoint</vt:lpstr>
      <vt:lpstr>  ИГРЫ И УПРАЖНЕНИЯ ПО РАЗВИТИЮ РЕЧИ У ДЕТЕЙ СТАРШЕГО ДОШКОЛЬНОГО ВОЗРАСТА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МУЗЫКАЛЬНЫЕ ЗАНЯТИЯ И РАЗВИТИЕ РЕЧИ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Влад</dc:creator>
  <cp:keywords>речь</cp:keywords>
  <cp:lastModifiedBy>ADMIN</cp:lastModifiedBy>
  <cp:revision>98</cp:revision>
  <dcterms:created xsi:type="dcterms:W3CDTF">2015-03-28T18:49:20Z</dcterms:created>
  <dcterms:modified xsi:type="dcterms:W3CDTF">2023-11-01T11:26:53Z</dcterms:modified>
  <cp:version>0906.0100.01</cp:version>
</cp:coreProperties>
</file>