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94" r:id="rId3"/>
    <p:sldId id="293" r:id="rId4"/>
    <p:sldId id="259" r:id="rId5"/>
    <p:sldId id="292" r:id="rId6"/>
    <p:sldId id="290" r:id="rId7"/>
    <p:sldId id="268" r:id="rId8"/>
    <p:sldId id="269" r:id="rId9"/>
    <p:sldId id="280" r:id="rId10"/>
    <p:sldId id="271" r:id="rId11"/>
    <p:sldId id="281" r:id="rId12"/>
    <p:sldId id="284" r:id="rId13"/>
    <p:sldId id="285" r:id="rId14"/>
    <p:sldId id="278" r:id="rId15"/>
    <p:sldId id="260" r:id="rId16"/>
    <p:sldId id="261" r:id="rId17"/>
    <p:sldId id="263" r:id="rId18"/>
    <p:sldId id="283" r:id="rId19"/>
    <p:sldId id="265" r:id="rId20"/>
    <p:sldId id="282" r:id="rId21"/>
    <p:sldId id="275" r:id="rId22"/>
    <p:sldId id="287" r:id="rId23"/>
    <p:sldId id="286" r:id="rId24"/>
    <p:sldId id="274" r:id="rId25"/>
    <p:sldId id="273" r:id="rId26"/>
    <p:sldId id="288" r:id="rId27"/>
    <p:sldId id="29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A2E8EC"/>
    <a:srgbClr val="FFFF66"/>
    <a:srgbClr val="F34D19"/>
    <a:srgbClr val="1F9F1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5" d="100"/>
          <a:sy n="65" d="100"/>
        </p:scale>
        <p:origin x="-1954" y="-47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9C0623-57FC-4E3E-9F30-968178B2697F}" type="doc">
      <dgm:prSet loTypeId="urn:microsoft.com/office/officeart/2005/8/layout/cycle8" loCatId="cycle" qsTypeId="urn:microsoft.com/office/officeart/2005/8/quickstyle/simple5" qsCatId="simple" csTypeId="urn:microsoft.com/office/officeart/2005/8/colors/colorful5" csCatId="colorful" phldr="1"/>
      <dgm:spPr/>
    </dgm:pt>
    <dgm:pt modelId="{B60407C3-1610-42F2-8ADC-C9DDB0CFDDA2}">
      <dgm:prSet phldrT="[Текст]" custT="1"/>
      <dgm:spPr/>
      <dgm:t>
        <a:bodyPr/>
        <a:lstStyle/>
        <a:p>
          <a:endParaRPr lang="ru-RU" sz="1600" b="1" dirty="0">
            <a:solidFill>
              <a:srgbClr val="7030A0"/>
            </a:solidFill>
          </a:endParaRPr>
        </a:p>
      </dgm:t>
    </dgm:pt>
    <dgm:pt modelId="{85447042-8AE0-4A65-A2DE-DA3087C9D9E0}" type="parTrans" cxnId="{DCB1AF00-05D4-4834-A5A5-10ED22D6163E}">
      <dgm:prSet/>
      <dgm:spPr/>
      <dgm:t>
        <a:bodyPr/>
        <a:lstStyle/>
        <a:p>
          <a:endParaRPr lang="ru-RU"/>
        </a:p>
      </dgm:t>
    </dgm:pt>
    <dgm:pt modelId="{E132DB38-40FA-45CB-A08B-A8A32A05C76A}" type="sibTrans" cxnId="{DCB1AF00-05D4-4834-A5A5-10ED22D6163E}">
      <dgm:prSet/>
      <dgm:spPr/>
      <dgm:t>
        <a:bodyPr/>
        <a:lstStyle/>
        <a:p>
          <a:endParaRPr lang="ru-RU"/>
        </a:p>
      </dgm:t>
    </dgm:pt>
    <dgm:pt modelId="{F56635A6-1F87-421C-A46A-B90408B1F49F}">
      <dgm:prSet phldrT="[Текст]" custT="1"/>
      <dgm:spPr/>
      <dgm:t>
        <a:bodyPr/>
        <a:lstStyle/>
        <a:p>
          <a:endParaRPr lang="ru-RU" sz="1400" b="1" dirty="0" smtClean="0">
            <a:solidFill>
              <a:schemeClr val="bg1"/>
            </a:solidFill>
          </a:endParaRPr>
        </a:p>
        <a:p>
          <a:endParaRPr lang="ru-RU" sz="1400" b="1" dirty="0" smtClean="0">
            <a:solidFill>
              <a:schemeClr val="bg1"/>
            </a:solidFill>
          </a:endParaRPr>
        </a:p>
      </dgm:t>
    </dgm:pt>
    <dgm:pt modelId="{53264E5C-BB73-48DA-986B-3F6FEB142060}" type="sibTrans" cxnId="{6CFD21F0-8D85-43DF-AD90-4935AC0779A3}">
      <dgm:prSet/>
      <dgm:spPr/>
      <dgm:t>
        <a:bodyPr/>
        <a:lstStyle/>
        <a:p>
          <a:endParaRPr lang="ru-RU"/>
        </a:p>
      </dgm:t>
    </dgm:pt>
    <dgm:pt modelId="{47BF9C9E-0C22-4266-BE1D-B5F4317486B3}" type="parTrans" cxnId="{6CFD21F0-8D85-43DF-AD90-4935AC0779A3}">
      <dgm:prSet/>
      <dgm:spPr/>
      <dgm:t>
        <a:bodyPr/>
        <a:lstStyle/>
        <a:p>
          <a:endParaRPr lang="ru-RU"/>
        </a:p>
      </dgm:t>
    </dgm:pt>
    <dgm:pt modelId="{4B6E9D12-1D06-4509-B833-B466A6F0B054}">
      <dgm:prSet phldrT="[Текст]" custT="1"/>
      <dgm:spPr/>
      <dgm:t>
        <a:bodyPr>
          <a:prstTxWarp prst="textArchUp">
            <a:avLst/>
          </a:prstTxWarp>
        </a:bodyPr>
        <a:lstStyle/>
        <a:p>
          <a:endParaRPr lang="ru-RU" sz="1400" b="1" dirty="0" smtClean="0">
            <a:solidFill>
              <a:schemeClr val="bg1"/>
            </a:solidFill>
          </a:endParaRPr>
        </a:p>
        <a:p>
          <a:endParaRPr lang="ru-RU" sz="1400" b="1" dirty="0" smtClean="0">
            <a:solidFill>
              <a:schemeClr val="bg1"/>
            </a:solidFill>
          </a:endParaRPr>
        </a:p>
      </dgm:t>
    </dgm:pt>
    <dgm:pt modelId="{BFD5441D-3CFA-4393-9CA8-5F95A702CE49}" type="sibTrans" cxnId="{FCA1E32D-CB41-4EC6-95FD-BF1BE603989B}">
      <dgm:prSet/>
      <dgm:spPr/>
      <dgm:t>
        <a:bodyPr/>
        <a:lstStyle/>
        <a:p>
          <a:endParaRPr lang="ru-RU"/>
        </a:p>
      </dgm:t>
    </dgm:pt>
    <dgm:pt modelId="{444D93E8-F349-47DE-A37C-F46D150335E5}" type="parTrans" cxnId="{FCA1E32D-CB41-4EC6-95FD-BF1BE603989B}">
      <dgm:prSet/>
      <dgm:spPr/>
      <dgm:t>
        <a:bodyPr/>
        <a:lstStyle/>
        <a:p>
          <a:endParaRPr lang="ru-RU"/>
        </a:p>
      </dgm:t>
    </dgm:pt>
    <dgm:pt modelId="{CECA8A4F-E981-4780-B738-CDD83CB72A16}" type="pres">
      <dgm:prSet presAssocID="{BF9C0623-57FC-4E3E-9F30-968178B2697F}" presName="compositeShape" presStyleCnt="0">
        <dgm:presLayoutVars>
          <dgm:chMax val="7"/>
          <dgm:dir/>
          <dgm:resizeHandles val="exact"/>
        </dgm:presLayoutVars>
      </dgm:prSet>
      <dgm:spPr/>
    </dgm:pt>
    <dgm:pt modelId="{EC79B529-548B-40AF-8688-4658D138E84D}" type="pres">
      <dgm:prSet presAssocID="{BF9C0623-57FC-4E3E-9F30-968178B2697F}" presName="wedge1" presStyleLbl="node1" presStyleIdx="0" presStyleCnt="3"/>
      <dgm:spPr/>
      <dgm:t>
        <a:bodyPr/>
        <a:lstStyle/>
        <a:p>
          <a:endParaRPr lang="ru-RU"/>
        </a:p>
      </dgm:t>
    </dgm:pt>
    <dgm:pt modelId="{8D62AB22-1F19-4D5B-B52A-25B4FB8E294B}" type="pres">
      <dgm:prSet presAssocID="{BF9C0623-57FC-4E3E-9F30-968178B2697F}" presName="dummy1a" presStyleCnt="0"/>
      <dgm:spPr/>
    </dgm:pt>
    <dgm:pt modelId="{AD3C5596-12F7-45B0-A0D2-32077CA89B01}" type="pres">
      <dgm:prSet presAssocID="{BF9C0623-57FC-4E3E-9F30-968178B2697F}" presName="dummy1b" presStyleCnt="0"/>
      <dgm:spPr/>
    </dgm:pt>
    <dgm:pt modelId="{58A2E9E1-ADE5-4DDA-810B-7116C937168D}" type="pres">
      <dgm:prSet presAssocID="{BF9C0623-57FC-4E3E-9F30-968178B2697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9B401A-3FB8-4250-9973-1B2203A246F7}" type="pres">
      <dgm:prSet presAssocID="{BF9C0623-57FC-4E3E-9F30-968178B2697F}" presName="wedge2" presStyleLbl="node1" presStyleIdx="1" presStyleCnt="3"/>
      <dgm:spPr/>
      <dgm:t>
        <a:bodyPr/>
        <a:lstStyle/>
        <a:p>
          <a:endParaRPr lang="ru-RU"/>
        </a:p>
      </dgm:t>
    </dgm:pt>
    <dgm:pt modelId="{10F1573A-C9F8-401E-9EF5-A935C19218A5}" type="pres">
      <dgm:prSet presAssocID="{BF9C0623-57FC-4E3E-9F30-968178B2697F}" presName="dummy2a" presStyleCnt="0"/>
      <dgm:spPr/>
    </dgm:pt>
    <dgm:pt modelId="{0D92906A-B073-4C71-8D58-92F3782AC1E7}" type="pres">
      <dgm:prSet presAssocID="{BF9C0623-57FC-4E3E-9F30-968178B2697F}" presName="dummy2b" presStyleCnt="0"/>
      <dgm:spPr/>
    </dgm:pt>
    <dgm:pt modelId="{8827FC0C-B563-4AA8-B830-C47EE963FB12}" type="pres">
      <dgm:prSet presAssocID="{BF9C0623-57FC-4E3E-9F30-968178B2697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A4D31D-2AFD-450C-8DC5-B021961D6048}" type="pres">
      <dgm:prSet presAssocID="{BF9C0623-57FC-4E3E-9F30-968178B2697F}" presName="wedge3" presStyleLbl="node1" presStyleIdx="2" presStyleCnt="3" custScaleX="99117" custScaleY="102920"/>
      <dgm:spPr/>
      <dgm:t>
        <a:bodyPr/>
        <a:lstStyle/>
        <a:p>
          <a:endParaRPr lang="ru-RU"/>
        </a:p>
      </dgm:t>
    </dgm:pt>
    <dgm:pt modelId="{BE1C1CA7-02CB-451F-BD92-54E1168AFC00}" type="pres">
      <dgm:prSet presAssocID="{BF9C0623-57FC-4E3E-9F30-968178B2697F}" presName="dummy3a" presStyleCnt="0"/>
      <dgm:spPr/>
    </dgm:pt>
    <dgm:pt modelId="{B8E9DE5D-63C9-4108-8F43-04CFDBD16BCA}" type="pres">
      <dgm:prSet presAssocID="{BF9C0623-57FC-4E3E-9F30-968178B2697F}" presName="dummy3b" presStyleCnt="0"/>
      <dgm:spPr/>
    </dgm:pt>
    <dgm:pt modelId="{53BF92A5-D02B-4AC1-A4C9-E57D67462ABE}" type="pres">
      <dgm:prSet presAssocID="{BF9C0623-57FC-4E3E-9F30-968178B2697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517924-5A3E-4B6C-AA28-F7EF1F4A7113}" type="pres">
      <dgm:prSet presAssocID="{E132DB38-40FA-45CB-A08B-A8A32A05C76A}" presName="arrowWedge1" presStyleLbl="fgSibTrans2D1" presStyleIdx="0" presStyleCnt="3"/>
      <dgm:spPr/>
    </dgm:pt>
    <dgm:pt modelId="{61D85DD1-FC28-46FD-BB59-E7A8CFF89531}" type="pres">
      <dgm:prSet presAssocID="{53264E5C-BB73-48DA-986B-3F6FEB142060}" presName="arrowWedge2" presStyleLbl="fgSibTrans2D1" presStyleIdx="1" presStyleCnt="3"/>
      <dgm:spPr/>
    </dgm:pt>
    <dgm:pt modelId="{DB3F9368-01D5-4677-AD77-B93E00DCD5F3}" type="pres">
      <dgm:prSet presAssocID="{BFD5441D-3CFA-4393-9CA8-5F95A702CE49}" presName="arrowWedge3" presStyleLbl="fgSibTrans2D1" presStyleIdx="2" presStyleCnt="3"/>
      <dgm:spPr/>
    </dgm:pt>
  </dgm:ptLst>
  <dgm:cxnLst>
    <dgm:cxn modelId="{33C803E6-C375-4C40-A2FE-E5E17EC304E8}" type="presOf" srcId="{4B6E9D12-1D06-4509-B833-B466A6F0B054}" destId="{36A4D31D-2AFD-450C-8DC5-B021961D6048}" srcOrd="0" destOrd="0" presId="urn:microsoft.com/office/officeart/2005/8/layout/cycle8"/>
    <dgm:cxn modelId="{6CFD21F0-8D85-43DF-AD90-4935AC0779A3}" srcId="{BF9C0623-57FC-4E3E-9F30-968178B2697F}" destId="{F56635A6-1F87-421C-A46A-B90408B1F49F}" srcOrd="1" destOrd="0" parTransId="{47BF9C9E-0C22-4266-BE1D-B5F4317486B3}" sibTransId="{53264E5C-BB73-48DA-986B-3F6FEB142060}"/>
    <dgm:cxn modelId="{DCB1AF00-05D4-4834-A5A5-10ED22D6163E}" srcId="{BF9C0623-57FC-4E3E-9F30-968178B2697F}" destId="{B60407C3-1610-42F2-8ADC-C9DDB0CFDDA2}" srcOrd="0" destOrd="0" parTransId="{85447042-8AE0-4A65-A2DE-DA3087C9D9E0}" sibTransId="{E132DB38-40FA-45CB-A08B-A8A32A05C76A}"/>
    <dgm:cxn modelId="{0CE1A3FC-8EEA-4938-8487-4BDC28B12323}" type="presOf" srcId="{B60407C3-1610-42F2-8ADC-C9DDB0CFDDA2}" destId="{58A2E9E1-ADE5-4DDA-810B-7116C937168D}" srcOrd="1" destOrd="0" presId="urn:microsoft.com/office/officeart/2005/8/layout/cycle8"/>
    <dgm:cxn modelId="{FCA1E32D-CB41-4EC6-95FD-BF1BE603989B}" srcId="{BF9C0623-57FC-4E3E-9F30-968178B2697F}" destId="{4B6E9D12-1D06-4509-B833-B466A6F0B054}" srcOrd="2" destOrd="0" parTransId="{444D93E8-F349-47DE-A37C-F46D150335E5}" sibTransId="{BFD5441D-3CFA-4393-9CA8-5F95A702CE49}"/>
    <dgm:cxn modelId="{FEE94C69-58F7-4EF1-8A18-1B3B23F4A326}" type="presOf" srcId="{BF9C0623-57FC-4E3E-9F30-968178B2697F}" destId="{CECA8A4F-E981-4780-B738-CDD83CB72A16}" srcOrd="0" destOrd="0" presId="urn:microsoft.com/office/officeart/2005/8/layout/cycle8"/>
    <dgm:cxn modelId="{553D3D1C-1A8F-4EEA-A10C-9EEF10885A44}" type="presOf" srcId="{F56635A6-1F87-421C-A46A-B90408B1F49F}" destId="{8827FC0C-B563-4AA8-B830-C47EE963FB12}" srcOrd="1" destOrd="0" presId="urn:microsoft.com/office/officeart/2005/8/layout/cycle8"/>
    <dgm:cxn modelId="{23D811A1-A060-48FD-B067-EA4FA0B8CF82}" type="presOf" srcId="{F56635A6-1F87-421C-A46A-B90408B1F49F}" destId="{5F9B401A-3FB8-4250-9973-1B2203A246F7}" srcOrd="0" destOrd="0" presId="urn:microsoft.com/office/officeart/2005/8/layout/cycle8"/>
    <dgm:cxn modelId="{377088A0-1938-44FC-AA98-A9789A8AE001}" type="presOf" srcId="{B60407C3-1610-42F2-8ADC-C9DDB0CFDDA2}" destId="{EC79B529-548B-40AF-8688-4658D138E84D}" srcOrd="0" destOrd="0" presId="urn:microsoft.com/office/officeart/2005/8/layout/cycle8"/>
    <dgm:cxn modelId="{9C3515E7-23D6-46C2-91BD-E46B7427D7C1}" type="presOf" srcId="{4B6E9D12-1D06-4509-B833-B466A6F0B054}" destId="{53BF92A5-D02B-4AC1-A4C9-E57D67462ABE}" srcOrd="1" destOrd="0" presId="urn:microsoft.com/office/officeart/2005/8/layout/cycle8"/>
    <dgm:cxn modelId="{99888BC8-E224-43C7-8DA1-F6686DE7509C}" type="presParOf" srcId="{CECA8A4F-E981-4780-B738-CDD83CB72A16}" destId="{EC79B529-548B-40AF-8688-4658D138E84D}" srcOrd="0" destOrd="0" presId="urn:microsoft.com/office/officeart/2005/8/layout/cycle8"/>
    <dgm:cxn modelId="{B0715F12-6202-4C66-B44E-D2A684679361}" type="presParOf" srcId="{CECA8A4F-E981-4780-B738-CDD83CB72A16}" destId="{8D62AB22-1F19-4D5B-B52A-25B4FB8E294B}" srcOrd="1" destOrd="0" presId="urn:microsoft.com/office/officeart/2005/8/layout/cycle8"/>
    <dgm:cxn modelId="{C03C8A14-918F-4E89-9AE1-B55855242B1E}" type="presParOf" srcId="{CECA8A4F-E981-4780-B738-CDD83CB72A16}" destId="{AD3C5596-12F7-45B0-A0D2-32077CA89B01}" srcOrd="2" destOrd="0" presId="urn:microsoft.com/office/officeart/2005/8/layout/cycle8"/>
    <dgm:cxn modelId="{D26C7B5A-A1D1-454F-9C81-9FCDA9C0AAF9}" type="presParOf" srcId="{CECA8A4F-E981-4780-B738-CDD83CB72A16}" destId="{58A2E9E1-ADE5-4DDA-810B-7116C937168D}" srcOrd="3" destOrd="0" presId="urn:microsoft.com/office/officeart/2005/8/layout/cycle8"/>
    <dgm:cxn modelId="{E03F4020-9162-4212-95A6-5BEC79034307}" type="presParOf" srcId="{CECA8A4F-E981-4780-B738-CDD83CB72A16}" destId="{5F9B401A-3FB8-4250-9973-1B2203A246F7}" srcOrd="4" destOrd="0" presId="urn:microsoft.com/office/officeart/2005/8/layout/cycle8"/>
    <dgm:cxn modelId="{A9D2B92A-8201-4918-9B95-68D029627F50}" type="presParOf" srcId="{CECA8A4F-E981-4780-B738-CDD83CB72A16}" destId="{10F1573A-C9F8-401E-9EF5-A935C19218A5}" srcOrd="5" destOrd="0" presId="urn:microsoft.com/office/officeart/2005/8/layout/cycle8"/>
    <dgm:cxn modelId="{B5D52E99-1747-4A33-952A-28D748FE3CA3}" type="presParOf" srcId="{CECA8A4F-E981-4780-B738-CDD83CB72A16}" destId="{0D92906A-B073-4C71-8D58-92F3782AC1E7}" srcOrd="6" destOrd="0" presId="urn:microsoft.com/office/officeart/2005/8/layout/cycle8"/>
    <dgm:cxn modelId="{8AFC6F01-C470-4F7A-AA98-9CE05707A347}" type="presParOf" srcId="{CECA8A4F-E981-4780-B738-CDD83CB72A16}" destId="{8827FC0C-B563-4AA8-B830-C47EE963FB12}" srcOrd="7" destOrd="0" presId="urn:microsoft.com/office/officeart/2005/8/layout/cycle8"/>
    <dgm:cxn modelId="{276825A6-8048-4D9A-9A49-30E4B3CA0E72}" type="presParOf" srcId="{CECA8A4F-E981-4780-B738-CDD83CB72A16}" destId="{36A4D31D-2AFD-450C-8DC5-B021961D6048}" srcOrd="8" destOrd="0" presId="urn:microsoft.com/office/officeart/2005/8/layout/cycle8"/>
    <dgm:cxn modelId="{4E0804F4-1F70-45CB-B089-3BBAB71691B3}" type="presParOf" srcId="{CECA8A4F-E981-4780-B738-CDD83CB72A16}" destId="{BE1C1CA7-02CB-451F-BD92-54E1168AFC00}" srcOrd="9" destOrd="0" presId="urn:microsoft.com/office/officeart/2005/8/layout/cycle8"/>
    <dgm:cxn modelId="{8EF9C0C7-8273-413E-B1EA-34737646EE69}" type="presParOf" srcId="{CECA8A4F-E981-4780-B738-CDD83CB72A16}" destId="{B8E9DE5D-63C9-4108-8F43-04CFDBD16BCA}" srcOrd="10" destOrd="0" presId="urn:microsoft.com/office/officeart/2005/8/layout/cycle8"/>
    <dgm:cxn modelId="{5DA0D851-008A-44D1-8A84-B77BC3F1D63F}" type="presParOf" srcId="{CECA8A4F-E981-4780-B738-CDD83CB72A16}" destId="{53BF92A5-D02B-4AC1-A4C9-E57D67462ABE}" srcOrd="11" destOrd="0" presId="urn:microsoft.com/office/officeart/2005/8/layout/cycle8"/>
    <dgm:cxn modelId="{B044CD03-FF14-408F-9BA9-4A529A4EDF6F}" type="presParOf" srcId="{CECA8A4F-E981-4780-B738-CDD83CB72A16}" destId="{23517924-5A3E-4B6C-AA28-F7EF1F4A7113}" srcOrd="12" destOrd="0" presId="urn:microsoft.com/office/officeart/2005/8/layout/cycle8"/>
    <dgm:cxn modelId="{9FB86F1F-4B17-4304-A911-36037FEB56D3}" type="presParOf" srcId="{CECA8A4F-E981-4780-B738-CDD83CB72A16}" destId="{61D85DD1-FC28-46FD-BB59-E7A8CFF89531}" srcOrd="13" destOrd="0" presId="urn:microsoft.com/office/officeart/2005/8/layout/cycle8"/>
    <dgm:cxn modelId="{EFE5691A-305D-4DAC-9160-61B3D1D3A4CC}" type="presParOf" srcId="{CECA8A4F-E981-4780-B738-CDD83CB72A16}" destId="{DB3F9368-01D5-4677-AD77-B93E00DCD5F3}" srcOrd="14" destOrd="0" presId="urn:microsoft.com/office/officeart/2005/8/layout/cycle8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61F23-D21B-4EC6-9C7D-2CC6490624BC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122E6-EAD0-416B-AA53-12FAB4A70E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6DC3D-C717-495C-B489-C044A339A551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122E6-EAD0-416B-AA53-12FAB4A70EE3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16FBA-C1F9-4A24-946E-F45B7771C38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6848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10" Type="http://schemas.openxmlformats.org/officeDocument/2006/relationships/image" Target="../media/image90.gif"/><Relationship Id="rId4" Type="http://schemas.openxmlformats.org/officeDocument/2006/relationships/image" Target="../media/image84.png"/><Relationship Id="rId9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9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trafaret-decor.ru/sites/default/files/2023-03/%D0%A4%D0%BE%D0%BD%20%D1%81%20%D1%88%D0%B5%D1%81%D1%82%D0%B5%D1%80%D0%B5%D0%BD%D0%BA%D0%B0%D0%BC%D0%B8%20%287%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1" y="0"/>
            <a:ext cx="9143999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1670" y="2571744"/>
            <a:ext cx="6715140" cy="1470025"/>
          </a:xfrm>
        </p:spPr>
        <p:txBody>
          <a:bodyPr>
            <a:noAutofit/>
          </a:bodyPr>
          <a:lstStyle/>
          <a:p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Техносреда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развивающем пространстве детства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4929198"/>
            <a:ext cx="3971908" cy="1752600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Составила: </a:t>
            </a:r>
          </a:p>
          <a:p>
            <a:pPr algn="l"/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Шумова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Светлана Михайловна,</a:t>
            </a:r>
          </a:p>
          <a:p>
            <a:pPr algn="l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еститель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заведующего 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УВР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728" y="285728"/>
            <a:ext cx="650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«Детский сад № 251 г. Челябинска»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C:\Users\pohsa\Desktop\Конференция_август 23г\конференция\8iFbmHJqCs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4214818"/>
            <a:ext cx="3357586" cy="1719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8730917_bogatyr-club-p-elektricheskii-fon-foni-vkontakte-34.png"/>
          <p:cNvPicPr>
            <a:picLocks noChangeAspect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3" descr="C:\Users\pohsa\Downloads\Документ 25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214422"/>
            <a:ext cx="3000364" cy="4883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14414" y="142852"/>
            <a:ext cx="7000924" cy="51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«Мастерские в группах ДОО»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785794"/>
            <a:ext cx="59293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Разнообразие материалов:  </a:t>
            </a:r>
          </a:p>
          <a:p>
            <a:pPr lvl="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изобразительный,</a:t>
            </a:r>
          </a:p>
          <a:p>
            <a:pPr lvl="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природный,</a:t>
            </a:r>
          </a:p>
          <a:p>
            <a:pPr lvl="0"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бросовый неструктурированный (макароны, манка, песок, поролон, салфетка, газеты, тубы, коробки, шланги…)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разные виды конструктора (электронные, механические, деревянные, пластмассовые)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251 dc\Desktop\0-02-05-011c373c94cea699157698bafceb478b24df85c2e7bd842fa3e9fd71f6b06e97_d810989925a360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3857628"/>
            <a:ext cx="4143404" cy="2693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1678730917_bogatyr-club-p-elektricheskii-fon-foni-vkontakte-34.png"/>
          <p:cNvPicPr>
            <a:picLocks noChangeAspect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142852"/>
            <a:ext cx="6829444" cy="92867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«Проектирование и конструирование в мастерских ДОО»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1214422"/>
            <a:ext cx="3714776" cy="180305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Инженерные тетради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Карты, схемы, чертежи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Алгоритмы сборки механизмов, моделей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Admin\Desktop\image-23-11-23-04-49-5.heic"/>
          <p:cNvPicPr>
            <a:picLocks noChangeAspect="1" noChangeArrowheads="1"/>
          </p:cNvPicPr>
          <p:nvPr/>
        </p:nvPicPr>
        <p:blipFill rotWithShape="1">
          <a:blip r:embed="rId3" cstate="print"/>
          <a:srcRect t="6676" b="9879"/>
          <a:stretch/>
        </p:blipFill>
        <p:spPr bwMode="auto">
          <a:xfrm>
            <a:off x="6858016" y="3857628"/>
            <a:ext cx="1879080" cy="2787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IMG-af43ec2ab031d8c64fd502f87a7c8eba-V.jpg"/>
          <p:cNvPicPr>
            <a:picLocks noChangeAspect="1"/>
          </p:cNvPicPr>
          <p:nvPr/>
        </p:nvPicPr>
        <p:blipFill rotWithShape="1">
          <a:blip r:embed="rId4" cstate="print"/>
          <a:srcRect l="19810" t="4940" r="23591"/>
          <a:stretch/>
        </p:blipFill>
        <p:spPr>
          <a:xfrm>
            <a:off x="4714876" y="1214422"/>
            <a:ext cx="2071702" cy="2572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-2b0f3257a4518f591f314a2e32805ed5-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601674" y="1970830"/>
            <a:ext cx="2092588" cy="1579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IMG_20231128_0948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994625">
            <a:off x="449639" y="3442594"/>
            <a:ext cx="2039393" cy="2866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251 dc\Desktop\0-02-05-bc511dc63ecc5a9e8d66b31f1a7344a76f6f30c79fd1976b3351817dd4c5b1f9_ed229b8f482a8d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70661">
            <a:off x="2557814" y="3793375"/>
            <a:ext cx="2902842" cy="2666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8339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1678730917_bogatyr-club-p-elektricheskii-fon-foni-vkontakte-34.png"/>
          <p:cNvPicPr>
            <a:picLocks noChangeAspect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9001156" cy="107154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образовательного проекта 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«От глины до кирпича» 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(по ознакомлению с производством 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Челябинского завода стройиндустрии 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Кемма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»)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231109_1638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3702" y="1714488"/>
            <a:ext cx="2206834" cy="2500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-8e06ff25e894e2746aea9c10140ac294-V.jpg"/>
          <p:cNvPicPr>
            <a:picLocks noChangeAspect="1"/>
          </p:cNvPicPr>
          <p:nvPr/>
        </p:nvPicPr>
        <p:blipFill rotWithShape="1">
          <a:blip r:embed="rId4"/>
          <a:srcRect b="4738"/>
          <a:stretch/>
        </p:blipFill>
        <p:spPr>
          <a:xfrm>
            <a:off x="285720" y="1643050"/>
            <a:ext cx="1845109" cy="2650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MG-57494b7e7ed794c8ff186051624d4545-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72" y="4572008"/>
            <a:ext cx="3429024" cy="2038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IMG-52504688d70e7c667ebba68d7d0f3ac8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3174" y="2000240"/>
            <a:ext cx="3589720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C:\Users\251 dc\Desktop\ФОТО Техносреды\презентация\макет\20231122_1718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357694"/>
            <a:ext cx="4071908" cy="2290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78730917_bogatyr-club-p-elektricheskii-fon-foni-vkontakte-34.png"/>
          <p:cNvPicPr>
            <a:picLocks noChangeAspect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42" name="Picture 2" descr="C:\Users\251 dc\Desktop\0-02-05-d3b26a01996db01ff3ed245f63958ba783139cec08219afe6a40ae58b9d2b5b7_23f28641ead81542.jpg"/>
          <p:cNvPicPr>
            <a:picLocks noChangeAspect="1" noChangeArrowheads="1"/>
          </p:cNvPicPr>
          <p:nvPr/>
        </p:nvPicPr>
        <p:blipFill>
          <a:blip r:embed="rId3"/>
          <a:srcRect t="6741" b="15007"/>
          <a:stretch>
            <a:fillRect/>
          </a:stretch>
        </p:blipFill>
        <p:spPr bwMode="auto">
          <a:xfrm>
            <a:off x="2794658" y="214290"/>
            <a:ext cx="6135060" cy="6391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14282" y="2143116"/>
            <a:ext cx="2357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Макет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«Кирпичный завод: от глины до кирпича»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8730917_bogatyr-club-p-elektricheskii-fon-foni-vkontakte-34.png"/>
          <p:cNvPicPr>
            <a:picLocks noChangeAspect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D:\презентация\совм.работа\не могу.he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14488"/>
            <a:ext cx="8397902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928662" y="285728"/>
            <a:ext cx="77734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Техносреда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группах ДОО для детей 5-7 лет»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28596" y="1071546"/>
            <a:ext cx="3396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строительства</a:t>
            </a:r>
            <a:endParaRPr lang="ru-RU" sz="2800" u="sng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8730917_bogatyr-club-p-elektricheskii-fon-foni-vkontakte-34.png"/>
          <p:cNvPicPr>
            <a:picLocks noChangeAspect="1"/>
          </p:cNvPicPr>
          <p:nvPr/>
        </p:nvPicPr>
        <p:blipFill>
          <a:blip r:embed="rId3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4282" y="1428736"/>
            <a:ext cx="507209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навыков конструирования из строительного материала,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конструктора, совершенствование коммуникативных навыков дошкольников</a:t>
            </a:r>
          </a:p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11" name="Рисунок 10" descr="wcFGRm5F0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928670"/>
            <a:ext cx="3643338" cy="2732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85720" y="928670"/>
            <a:ext cx="3396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строительства</a:t>
            </a:r>
            <a:endParaRPr lang="ru-RU" sz="2800" u="sng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22" y="3429000"/>
            <a:ext cx="2036082" cy="2712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29066"/>
            <a:ext cx="1930611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3714752"/>
            <a:ext cx="2000264" cy="2667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3" descr="C:\Users\sad251\Downloads\IMG_20231024_074046_0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702" y="4214818"/>
            <a:ext cx="2286016" cy="2483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571472" y="214290"/>
            <a:ext cx="8358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Техносреда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группах ДОО для детей 5-7 лет»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78730917_bogatyr-club-p-elektricheskii-fon-foni-vkontakte-34.png"/>
          <p:cNvPicPr>
            <a:picLocks noChangeAspect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800" y="1143000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4282" y="928670"/>
            <a:ext cx="3101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Математики</a:t>
            </a:r>
            <a:endParaRPr lang="ru-RU" sz="28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1428736"/>
            <a:ext cx="52864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Конструирование из плоских деталей, веревочек, палочек с опорой на схему и по замыслу (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коврограф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магнитные панели, игровое поле «Графический код»,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фланелеграф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C:\Users\sad251\Downloads\20231128_004914.jpg"/>
          <p:cNvPicPr>
            <a:picLocks noChangeAspect="1" noChangeArrowheads="1"/>
          </p:cNvPicPr>
          <p:nvPr/>
        </p:nvPicPr>
        <p:blipFill>
          <a:blip r:embed="rId3" cstate="print"/>
          <a:srcRect t="4615" b="5385"/>
          <a:stretch>
            <a:fillRect/>
          </a:stretch>
        </p:blipFill>
        <p:spPr bwMode="auto">
          <a:xfrm rot="21229391">
            <a:off x="351539" y="3710089"/>
            <a:ext cx="2714644" cy="2697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57158" y="142852"/>
            <a:ext cx="8358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Техносреда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группах  ДОО для детей 5-7 лет»</a:t>
            </a:r>
            <a:endParaRPr lang="ru-RU" sz="28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8" y="714356"/>
            <a:ext cx="2071702" cy="2759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3" descr="C:\Users\sad251\Downloads\20231128_005016.jpg"/>
          <p:cNvPicPr>
            <a:picLocks noChangeAspect="1" noChangeArrowheads="1"/>
          </p:cNvPicPr>
          <p:nvPr/>
        </p:nvPicPr>
        <p:blipFill>
          <a:blip r:embed="rId5" cstate="print"/>
          <a:srcRect r="45455"/>
          <a:stretch>
            <a:fillRect/>
          </a:stretch>
        </p:blipFill>
        <p:spPr bwMode="auto">
          <a:xfrm rot="522037">
            <a:off x="7561814" y="790279"/>
            <a:ext cx="1215744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3786190"/>
            <a:ext cx="2143140" cy="2792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2" descr="C:\Users\1359049\Downloads\изображение_viber_2022-11-08_20-36-27-58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14098">
            <a:off x="5561088" y="3968691"/>
            <a:ext cx="3181375" cy="2386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678730917_bogatyr-club-p-elektricheskii-fon-foni-vkontakte-34.png"/>
          <p:cNvPicPr>
            <a:picLocks noChangeAspect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7158" y="1285860"/>
            <a:ext cx="84296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Формирование умений читать схемы и схематически отображать процессы и деятельность, навыков ориентирования в пространстве и умений составлять алгоритмы движения роботов на игровом поле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(авторские  разработки педагогов МБДОУ ДС № 251 г. Челябинска)</a:t>
            </a:r>
          </a:p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14290"/>
            <a:ext cx="8715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Техносреда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группах ДОО для детей 5-7 лет»</a:t>
            </a:r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428596" y="785794"/>
            <a:ext cx="3101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Математики</a:t>
            </a:r>
            <a:endParaRPr lang="ru-RU" sz="2800" u="sng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C:\Users\1359049\Desktop\fuguEqsMQ7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357562"/>
            <a:ext cx="2089562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437">
            <a:off x="6099594" y="3408856"/>
            <a:ext cx="2118198" cy="2824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251 dc\Desktop\0-02-05-c02b76bf974d04be55423addc178b0dd251770a2731a1c19db738a0f79b05421_adc5dc915211ab0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62685">
            <a:off x="566499" y="3506948"/>
            <a:ext cx="2143122" cy="2857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678730917_bogatyr-club-p-elektricheskii-fon-foni-vkontakte-34.png"/>
          <p:cNvPicPr>
            <a:picLocks noChangeAspect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>
          <a:xfrm>
            <a:off x="-142908" y="-107181"/>
            <a:ext cx="9286908" cy="69651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«Маркеры игрового пространства»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714356"/>
            <a:ext cx="7786742" cy="207170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Ширмы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Напольные и настольные маркеры игрового пространства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Фигурки людей, животных, предметов быта, оборудования, приборов и др.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Предметы-заместители: кубики, палочки, крышки и т.д.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251 dc\Desktop\0-02-05-36848dbc457f52f7ae5ba2ac182cca7e520098d0fff5b0678c100ade41f36f4c_47343445b38da9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714752"/>
            <a:ext cx="4414760" cy="2480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3" name="Picture 3" descr="C:\Users\251 dc\Desktop\0-02-05-68f3b1315cf262db359b5f70bb2c42a372d788fe7ddf1c65b9258727e57642a8_775b509ed1a8405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000504"/>
            <a:ext cx="4294182" cy="2412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8301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78730917_bogatyr-club-p-elektricheskii-fon-foni-vkontakte-34.png"/>
          <p:cNvPicPr>
            <a:picLocks noChangeAspect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5786" y="214290"/>
            <a:ext cx="757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Интерактивное оснащение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техносреды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ДОО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000108"/>
            <a:ext cx="4025742" cy="3110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143248"/>
            <a:ext cx="4405343" cy="3304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14282" y="1357298"/>
            <a:ext cx="4929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Интерактивная доска как средство формирования технических компетенций дошкольников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29190" y="4214818"/>
            <a:ext cx="39290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Интерактивная игра «Графический код»,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Lego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-мозаика»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авторские  разработки педагогов МБДОУ ДС № 251 г. Челябинска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678730917_bogatyr-club-p-elektricheskii-fon-foni-vkontakte-34.png"/>
          <p:cNvPicPr>
            <a:picLocks noChangeAspect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Заголовок 1"/>
          <p:cNvSpPr txBox="1"/>
          <p:nvPr/>
        </p:nvSpPr>
        <p:spPr>
          <a:xfrm>
            <a:off x="428597" y="1142984"/>
            <a:ext cx="6715171" cy="71438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0"/>
              </a:spcBef>
              <a:defRPr/>
            </a:pPr>
            <a:endParaRPr lang="ru-RU" sz="2800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Федеральный проект: «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Техномир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развитие без границ», 2022-2028 </a:t>
            </a:r>
          </a:p>
          <a:p>
            <a:pPr lvl="0">
              <a:spcBef>
                <a:spcPct val="0"/>
              </a:spcBef>
              <a:defRPr/>
            </a:pP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проект «От обычного к уникальности», приоритетное направление  -  «Будущие инженеры», </a:t>
            </a:r>
          </a:p>
          <a:p>
            <a:pPr lvl="0">
              <a:spcBef>
                <a:spcPct val="0"/>
              </a:spcBef>
              <a:defRPr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2022-2025 </a:t>
            </a:r>
          </a:p>
          <a:p>
            <a:pPr lvl="0">
              <a:spcBef>
                <a:spcPct val="0"/>
              </a:spcBef>
              <a:defRPr/>
            </a:pP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инновационный проект </a:t>
            </a:r>
          </a:p>
          <a:p>
            <a:pPr lvl="0">
              <a:spcBef>
                <a:spcPct val="0"/>
              </a:spcBef>
              <a:defRPr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теме: «Дошкольный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РобоГрад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2023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0"/>
              </a:spcBef>
              <a:buFont typeface="Arial" pitchFamily="34" charset="0"/>
              <a:buChar char="•"/>
              <a:defRPr/>
            </a:pP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0"/>
              </a:spcBef>
              <a:buFont typeface="Arial" pitchFamily="34" charset="0"/>
              <a:buChar char="•"/>
              <a:defRPr/>
            </a:pP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0"/>
              </a:spcBef>
              <a:defRPr/>
            </a:pPr>
            <a:endParaRPr kumimoji="0" lang="ru-RU" sz="2400" i="0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endParaRPr kumimoji="0" lang="ru-RU" sz="2000" b="1" i="0" u="sng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endParaRPr lang="ru-RU" sz="2400" b="1" baseline="0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>
              <a:spcBef>
                <a:spcPct val="0"/>
              </a:spcBef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Заголовок 13"/>
          <p:cNvSpPr txBox="1">
            <a:spLocks/>
          </p:cNvSpPr>
          <p:nvPr/>
        </p:nvSpPr>
        <p:spPr>
          <a:xfrm>
            <a:off x="642910" y="500042"/>
            <a:ext cx="7758138" cy="58259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ногу со временем – от идеи к обновлению</a:t>
            </a:r>
            <a:endParaRPr kumimoji="0" lang="ru-RU" sz="28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https://adonius.club/uploads/posts/2022-02/1644504346_51-adonius-club-p-shesterenki-na-prozrachnom-fone-73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43702" y="1500174"/>
            <a:ext cx="2326392" cy="32771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678730917_bogatyr-club-p-elektricheskii-fon-foni-vkontakte-34.png"/>
          <p:cNvPicPr>
            <a:picLocks noChangeAspect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7858180" cy="64291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Информационное оснащение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техносреды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ДОО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1000108"/>
            <a:ext cx="8643998" cy="2286016"/>
          </a:xfrm>
        </p:spPr>
        <p:txBody>
          <a:bodyPr>
            <a:normAutofit fontScale="92500" lnSpcReduction="20000"/>
          </a:bodyPr>
          <a:lstStyle/>
          <a:p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Энциклопедии технической направленности</a:t>
            </a:r>
          </a:p>
          <a:p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Книги и картотеки по техническому экспериментированию</a:t>
            </a:r>
          </a:p>
          <a:p>
            <a:r>
              <a:rPr lang="ru-RU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Медиа</a:t>
            </a: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презентации «Знакомство с техническими профессиями»</a:t>
            </a:r>
          </a:p>
          <a:p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Робототехнические наборы  </a:t>
            </a:r>
            <a:r>
              <a:rPr lang="ru-RU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РобоМышь</a:t>
            </a: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MatataLab, </a:t>
            </a:r>
            <a:r>
              <a:rPr lang="en-US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Botley</a:t>
            </a:r>
            <a:endParaRPr lang="ru-RU" sz="2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Лэпбуки</a:t>
            </a:r>
            <a:endParaRPr lang="ru-RU" sz="2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IMG20231123135603.jpg"/>
          <p:cNvPicPr>
            <a:picLocks noChangeAspect="1"/>
          </p:cNvPicPr>
          <p:nvPr/>
        </p:nvPicPr>
        <p:blipFill rotWithShape="1">
          <a:blip r:embed="rId3" cstate="print"/>
          <a:srcRect t="16050"/>
          <a:stretch/>
        </p:blipFill>
        <p:spPr>
          <a:xfrm>
            <a:off x="214282" y="3429000"/>
            <a:ext cx="2366318" cy="3065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IMG20231123142146.jpg"/>
          <p:cNvPicPr>
            <a:picLocks noChangeAspect="1"/>
          </p:cNvPicPr>
          <p:nvPr/>
        </p:nvPicPr>
        <p:blipFill rotWithShape="1">
          <a:blip r:embed="rId4" cstate="print"/>
          <a:srcRect t="6446" b="15752"/>
          <a:stretch/>
        </p:blipFill>
        <p:spPr>
          <a:xfrm>
            <a:off x="5500694" y="2786058"/>
            <a:ext cx="3209875" cy="2164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202311231404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0" y="4357694"/>
            <a:ext cx="2777362" cy="2306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251 dc\Desktop\Техносреда\qmR7oAkFR3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1"/>
            <a:ext cx="2303858" cy="3071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603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8730917_bogatyr-club-p-elektricheskii-fon-foni-vkontakte-34.png"/>
          <p:cNvPicPr>
            <a:picLocks noChangeAspect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pohsa\Downloads\IMG_20230721_125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643050"/>
            <a:ext cx="2393174" cy="3190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Users\pohsa\Downloads\IMG-21c2d380e20018df8f0d273c23724480-V.jpg"/>
          <p:cNvPicPr>
            <a:picLocks noChangeAspect="1" noChangeArrowheads="1"/>
          </p:cNvPicPr>
          <p:nvPr/>
        </p:nvPicPr>
        <p:blipFill>
          <a:blip r:embed="rId4"/>
          <a:srcRect l="40402"/>
          <a:stretch>
            <a:fillRect/>
          </a:stretch>
        </p:blipFill>
        <p:spPr bwMode="auto">
          <a:xfrm>
            <a:off x="285720" y="1142984"/>
            <a:ext cx="3429024" cy="4163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C:\Users\pohsa\Downloads\IMG_20230721_130549.jpg"/>
          <p:cNvPicPr>
            <a:picLocks noChangeAspect="1" noChangeArrowheads="1"/>
          </p:cNvPicPr>
          <p:nvPr/>
        </p:nvPicPr>
        <p:blipFill>
          <a:blip r:embed="rId5" cstate="print"/>
          <a:srcRect r="874" b="8163"/>
          <a:stretch>
            <a:fillRect/>
          </a:stretch>
        </p:blipFill>
        <p:spPr bwMode="auto">
          <a:xfrm rot="788924" flipH="1">
            <a:off x="6383674" y="2209505"/>
            <a:ext cx="2326612" cy="2946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57158" y="214290"/>
            <a:ext cx="8358246" cy="642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Информационное оснащение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техносреды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ДОО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82" y="5357826"/>
            <a:ext cx="3286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Панель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«Путешествие по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РобоГраду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9058" y="5357826"/>
            <a:ext cx="4714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Выставка рисунков, чертежей, фото детских построек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1678730917_bogatyr-club-p-elektricheskii-fon-foni-vkontakte-34.png"/>
          <p:cNvPicPr>
            <a:picLocks noChangeAspect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9" name="Picture 11" descr="C:\Users\pohsa\Desktop\Конференция_август 23г\афиша-3489944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857488" y="428604"/>
            <a:ext cx="7000925" cy="5036652"/>
          </a:xfrm>
          <a:prstGeom prst="rect">
            <a:avLst/>
          </a:prstGeom>
          <a:noFill/>
        </p:spPr>
      </p:pic>
      <p:pic>
        <p:nvPicPr>
          <p:cNvPr id="2051" name="Picture 3" descr="C:\Users\pohsa\Downloads\-5312284030554721167_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94259">
            <a:off x="6961262" y="5217603"/>
            <a:ext cx="1809763" cy="1357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pohsa\Downloads\GRfbs3UvY0M.jpg"/>
          <p:cNvPicPr>
            <a:picLocks noChangeAspect="1" noChangeArrowheads="1"/>
          </p:cNvPicPr>
          <p:nvPr/>
        </p:nvPicPr>
        <p:blipFill>
          <a:blip r:embed="rId5" cstate="print"/>
          <a:srcRect l="15985" t="18000" r="36060"/>
          <a:stretch>
            <a:fillRect/>
          </a:stretch>
        </p:blipFill>
        <p:spPr bwMode="auto">
          <a:xfrm>
            <a:off x="4429124" y="4143380"/>
            <a:ext cx="2286016" cy="2431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3306" y="1500174"/>
            <a:ext cx="3857652" cy="2468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C:\Users\pohsa\Desktop\inzener-konstruktor.po.elektrike-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1500174"/>
            <a:ext cx="2143140" cy="163525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7215206" cy="85725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сад и семья – 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единомышленники и партнёры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251 dc\Desktop\ФОТО Техносреды\дополнение\IMG_20231129_1635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3000372"/>
            <a:ext cx="2780098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1678730917_bogatyr-club-p-elektricheskii-fon-foni-vkontakte-34.png"/>
          <p:cNvPicPr>
            <a:picLocks noChangeAspect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 descr="IMG-031cce83eaf5b2105c77d0ce7a037ca6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55628">
            <a:off x="7018096" y="1131658"/>
            <a:ext cx="1709449" cy="2449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IMG-f904481174793aedeff45561bc880e92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3786190"/>
            <a:ext cx="1936864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Содержимое 3" descr="IMG-081dd5cc72f0e08f70b9b8ca72947fc8-V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14282" y="3857628"/>
            <a:ext cx="2952771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C:\Users\pohsa\Downloads\IMG_20231128_1329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1142984"/>
            <a:ext cx="3507048" cy="2387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-6c2ff5379dda889d209015dfb7d6297b-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356516">
            <a:off x="357158" y="1000108"/>
            <a:ext cx="1928825" cy="2571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MG-57181ba6f7f3f5a78dc2fff338c33e8a-V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00760" y="3857628"/>
            <a:ext cx="3000428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IMG20231123145447.jpg"/>
          <p:cNvPicPr>
            <a:picLocks noChangeAspect="1"/>
          </p:cNvPicPr>
          <p:nvPr/>
        </p:nvPicPr>
        <p:blipFill>
          <a:blip r:embed="rId9" cstate="print"/>
          <a:srcRect b="20833"/>
          <a:stretch>
            <a:fillRect/>
          </a:stretch>
        </p:blipFill>
        <p:spPr>
          <a:xfrm>
            <a:off x="5500694" y="2500306"/>
            <a:ext cx="1200139" cy="1357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сад и семья – 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единомышленники и партнёры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8730917_bogatyr-club-p-elektricheskii-fon-foni-vkontakte-34.png"/>
          <p:cNvPicPr>
            <a:picLocks noChangeAspect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C:\Users\251 dc\Desktop\0-02-05-c634f492ae6a6a5c250ba1c397711d7a089151a64b1e1ac6e80fe26b50ea99af_ec377759a9694415.jpg"/>
          <p:cNvPicPr>
            <a:picLocks noChangeAspect="1" noChangeArrowheads="1"/>
          </p:cNvPicPr>
          <p:nvPr/>
        </p:nvPicPr>
        <p:blipFill>
          <a:blip r:embed="rId3" cstate="print"/>
          <a:srcRect l="5992" r="8921"/>
          <a:stretch>
            <a:fillRect/>
          </a:stretch>
        </p:blipFill>
        <p:spPr bwMode="auto">
          <a:xfrm>
            <a:off x="428596" y="3357562"/>
            <a:ext cx="3500462" cy="3085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1285860"/>
            <a:ext cx="2500298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«Наши выставки»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4" name="Picture 2" descr="C:\Users\251 dc\Desktop\ФОТО Техносреды\дополнение\IMG_20231128_1019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428604"/>
            <a:ext cx="3452727" cy="2592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_20231128_1017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3429000"/>
            <a:ext cx="3995918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IMG_20231129_1622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5074" y="214290"/>
            <a:ext cx="2286016" cy="2967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8730917_bogatyr-club-p-elektricheskii-fon-foni-vkontakte-34.png"/>
          <p:cNvPicPr>
            <a:picLocks noChangeAspect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51683">
            <a:off x="652366" y="1429365"/>
            <a:ext cx="1451155" cy="2051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69814">
            <a:off x="2695137" y="3669104"/>
            <a:ext cx="1562192" cy="2205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214414" y="214290"/>
            <a:ext cx="6143668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«Наши достижения»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122" name="Picture 2" descr="C:\Users\251 dc\Desktop\Грамота Внуки Архимеда 2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25974">
            <a:off x="5759652" y="1452332"/>
            <a:ext cx="1377826" cy="1894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251 dc\Desktop\Грамота Внуки Архимеда 20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16642">
            <a:off x="7485221" y="1972132"/>
            <a:ext cx="1358839" cy="1868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C:\Users\251 dc\Desktop\Диплом Внуки Архимеда 20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101316">
            <a:off x="5015236" y="3680905"/>
            <a:ext cx="1571804" cy="2161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4612" y="1214422"/>
            <a:ext cx="2559853" cy="1919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3" descr="C:\Users\251 dc\Desktop\Грамота Внуки Архимеда 202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580937">
            <a:off x="653764" y="4049897"/>
            <a:ext cx="1656564" cy="2278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280042">
            <a:off x="6972824" y="4285542"/>
            <a:ext cx="1528538" cy="2038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678730917_bogatyr-club-p-elektricheskii-fon-foni-vkontakte-34.png"/>
          <p:cNvPicPr>
            <a:picLocks noChangeAspect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142852"/>
            <a:ext cx="3071834" cy="42862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6600FF"/>
                </a:solidFill>
                <a:latin typeface="Century Gothic" pitchFamily="34" charset="0"/>
              </a:rPr>
              <a:t> </a:t>
            </a: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Шаги в будущее</a:t>
            </a:r>
            <a:endParaRPr lang="ru-RU" sz="3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pohsa\Desktop\Конференция_август 23г\конференция\cherny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1000108"/>
            <a:ext cx="2179712" cy="1500198"/>
          </a:xfrm>
          <a:prstGeom prst="rect">
            <a:avLst/>
          </a:prstGeom>
          <a:noFill/>
        </p:spPr>
      </p:pic>
      <p:pic>
        <p:nvPicPr>
          <p:cNvPr id="7172" name="Picture 4" descr="C:\Users\pohsa\Desktop\Конференция_август 23г\конференция\_3__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786050" y="2928934"/>
            <a:ext cx="1140645" cy="1353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pohsa\Desktop\d61d44254608dd06ccdd2ff02982d14d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1000108"/>
            <a:ext cx="4000528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9" descr="C:\Users\pohsa\Desktop\mhey7bdshlwt9qe5f4rxgnqs2hsa694f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71"/>
          <a:stretch>
            <a:fillRect/>
          </a:stretch>
        </p:blipFill>
        <p:spPr bwMode="auto">
          <a:xfrm>
            <a:off x="500034" y="4286256"/>
            <a:ext cx="4143404" cy="257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 descr="C:\Users\pohsa\Desktop\40005750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AFAFC"/>
              </a:clrFrom>
              <a:clrTo>
                <a:srgbClr val="FAFA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96" y="2428868"/>
            <a:ext cx="3143272" cy="1657456"/>
          </a:xfrm>
          <a:prstGeom prst="rect">
            <a:avLst/>
          </a:prstGeom>
          <a:noFill/>
        </p:spPr>
      </p:pic>
      <p:pic>
        <p:nvPicPr>
          <p:cNvPr id="1035" name="Picture 11" descr="C:\Users\pohsa\Desktop\b25c2c1e1eaf256f7d10088489a77e7c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3000372"/>
            <a:ext cx="3857652" cy="784300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</p:pic>
      <p:pic>
        <p:nvPicPr>
          <p:cNvPr id="4101" name="Picture 5" descr="C:\Users\pohsa\Desktop\цель-2528488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7752" y="4214818"/>
            <a:ext cx="3867144" cy="2206033"/>
          </a:xfrm>
          <a:prstGeom prst="roundRect">
            <a:avLst>
              <a:gd name="adj" fmla="val 2759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3" name="Picture 7" descr="http://qrcoder.ru/code/?https%3A%2F%2Fbabashki.ru%2F&amp;4&amp;0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2500306"/>
            <a:ext cx="1500198" cy="1500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trafaret-decor.ru/sites/default/files/2023-03/%D0%A4%D0%BE%D0%BD%20%D1%81%20%D1%88%D0%B5%D1%81%D1%82%D0%B5%D1%80%D0%B5%D0%BD%D0%BA%D0%B0%D0%BC%D0%B8%20%287%2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1" y="0"/>
            <a:ext cx="9143999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232" y="2643182"/>
            <a:ext cx="6715140" cy="1470025"/>
          </a:xfrm>
        </p:spPr>
        <p:txBody>
          <a:bodyPr>
            <a:noAutofit/>
          </a:bodyPr>
          <a:lstStyle/>
          <a:p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Техносреда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развивающем пространстве детства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29190" y="4929198"/>
            <a:ext cx="3757594" cy="1752600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Составила: </a:t>
            </a:r>
          </a:p>
          <a:p>
            <a:pPr algn="l"/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Шумова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Светлана Михайловна,</a:t>
            </a:r>
          </a:p>
          <a:p>
            <a:pPr algn="l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зам. зав. по УВР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728" y="285728"/>
            <a:ext cx="650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«Детский сад № 251 г. Челябинска»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C:\Users\pohsa\Desktop\Конференция_август 23г\конференция\8iFbmHJqCs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4214818"/>
            <a:ext cx="3357586" cy="1719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1678730917_bogatyr-club-p-elektricheskii-fon-foni-vkontakte-34.png"/>
          <p:cNvPicPr>
            <a:picLocks noChangeAspect="1"/>
          </p:cNvPicPr>
          <p:nvPr/>
        </p:nvPicPr>
        <p:blipFill>
          <a:blip r:embed="rId3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928662" y="274638"/>
            <a:ext cx="7758138" cy="58259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Уверенность, инновации, мысли, действия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7" descr="C:\Users\pohsa\Desktop\Конференция_август 23г\конференция\Движение-тремя-шестернями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214422"/>
            <a:ext cx="9762404" cy="549704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 rot="425804">
            <a:off x="5382712" y="1790935"/>
            <a:ext cx="2500330" cy="171451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Программа </a:t>
            </a:r>
            <a:endParaRPr lang="ru-RU" sz="2400" b="1" dirty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98500">
            <a:off x="5798752" y="2618760"/>
            <a:ext cx="1643074" cy="473952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развития</a:t>
            </a:r>
            <a:endParaRPr lang="ru-RU" sz="2400" b="1" dirty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72198" y="2285992"/>
            <a:ext cx="945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ДОУ</a:t>
            </a:r>
            <a:endParaRPr lang="ru-RU" sz="3200" b="1" dirty="0">
              <a:ln w="31550" cmpd="sng">
                <a:solidFill>
                  <a:srgbClr val="002060"/>
                </a:solidFill>
                <a:prstDash val="solid"/>
              </a:ln>
              <a:solidFill>
                <a:srgbClr val="6600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14546" y="3214686"/>
            <a:ext cx="1088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909841">
            <a:off x="1068165" y="2163180"/>
            <a:ext cx="2861995" cy="231620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Вариативная 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20324520">
            <a:off x="2771724" y="3780246"/>
            <a:ext cx="1252649" cy="55011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часть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8" name="Picture 4" descr="C:\Users\pohsa\Desktop\meeting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1142984"/>
            <a:ext cx="1500198" cy="1303852"/>
          </a:xfrm>
          <a:prstGeom prst="ellipse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 rot="617051">
            <a:off x="4470907" y="3786702"/>
            <a:ext cx="33481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Исследовательско</a:t>
            </a:r>
            <a:r>
              <a:rPr lang="ru-RU" sz="24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-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техническая 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направленность 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обучения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678730917_bogatyr-club-p-elektricheskii-fon-foni-vkontakte-34.png"/>
          <p:cNvPicPr>
            <a:picLocks noChangeAspect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7158" y="500042"/>
            <a:ext cx="6286544" cy="3677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spcBef>
                <a:spcPts val="600"/>
              </a:spcBef>
              <a:tabLst>
                <a:tab pos="2726055" algn="l"/>
                <a:tab pos="9044305" algn="l"/>
              </a:tabLst>
            </a:pP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Техносреда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совокупность условий, целенаправленно создаваемых в целях выявления технических наклонностей детей, обладающих инженерно- конструктивным мышлением, обеспечения их развития и подготовки к изучению технических наук и социального взаимодействия. </a:t>
            </a:r>
          </a:p>
          <a:p>
            <a:pPr marL="12700" marR="5080" algn="just">
              <a:lnSpc>
                <a:spcPct val="120000"/>
              </a:lnSpc>
              <a:spcBef>
                <a:spcPts val="1739"/>
              </a:spcBef>
              <a:tabLst>
                <a:tab pos="2726055" algn="l"/>
                <a:tab pos="904430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00364" y="3714752"/>
            <a:ext cx="585791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техносреды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создание условий, для формирования у детей предпосылок инженерного мышления и готовности к изучению технических наук средствами технического игрового оборудования в соответствии с ФГОС ДО и ФОП.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pohsa\Downloads\Документ 25_2.jpg"/>
          <p:cNvPicPr>
            <a:picLocks noChangeAspect="1" noChangeArrowheads="1"/>
          </p:cNvPicPr>
          <p:nvPr/>
        </p:nvPicPr>
        <p:blipFill>
          <a:blip r:embed="rId3" cstate="print"/>
          <a:srcRect l="25775" t="5636" r="22675" b="69774"/>
          <a:stretch>
            <a:fillRect/>
          </a:stretch>
        </p:blipFill>
        <p:spPr bwMode="auto">
          <a:xfrm>
            <a:off x="6858016" y="1000108"/>
            <a:ext cx="2143140" cy="1512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https://sun6-20.userapi.com/s/v1/ig2/WP6jMMU0tw49PuHSlCbMwe9zkY6sZFenU10x_2e_OfZduD_6ePxm302LJW3z71IBk_qQbtGSK2wXzD886zlGyUyb.jpg?size=1000x1000&amp;quality=96&amp;crop=0,0,1000,1000&amp;ava=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888"/>
          <a:stretch>
            <a:fillRect/>
          </a:stretch>
        </p:blipFill>
        <p:spPr bwMode="auto">
          <a:xfrm>
            <a:off x="357157" y="4000504"/>
            <a:ext cx="2654707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8730917_bogatyr-club-p-elektricheskii-fon-foni-vkontakte-34.png"/>
          <p:cNvPicPr>
            <a:picLocks noChangeAspect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71472" y="285728"/>
            <a:ext cx="8072494" cy="38472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9575" indent="-396875">
              <a:lnSpc>
                <a:spcPts val="2980"/>
              </a:lnSpc>
              <a:buClr>
                <a:srgbClr val="B80D0E"/>
              </a:buClr>
              <a:buSzPct val="154545"/>
              <a:tabLst>
                <a:tab pos="409575" algn="l"/>
              </a:tabLst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техносреды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09575" indent="-396875">
              <a:lnSpc>
                <a:spcPts val="2980"/>
              </a:lnSpc>
              <a:buClr>
                <a:srgbClr val="B80D0E"/>
              </a:buClr>
              <a:buSzPct val="154545"/>
              <a:tabLst>
                <a:tab pos="409575" algn="l"/>
              </a:tabLst>
            </a:pPr>
            <a:endParaRPr lang="ru-RU" sz="2200" spc="195" dirty="0" smtClean="0">
              <a:solidFill>
                <a:srgbClr val="002060"/>
              </a:solidFill>
              <a:latin typeface="Cambria"/>
              <a:cs typeface="Times New Roman" pitchFamily="18" charset="0"/>
            </a:endParaRPr>
          </a:p>
          <a:p>
            <a:pPr marL="409575" indent="-396875">
              <a:lnSpc>
                <a:spcPts val="2980"/>
              </a:lnSpc>
              <a:buClr>
                <a:srgbClr val="B80D0E"/>
              </a:buClr>
              <a:buSzPct val="154545"/>
              <a:tabLst>
                <a:tab pos="40957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стимулирование интереса детей к техническим наукам</a:t>
            </a:r>
          </a:p>
          <a:p>
            <a:pPr marL="409575" indent="-396875">
              <a:lnSpc>
                <a:spcPts val="4170"/>
              </a:lnSpc>
              <a:buClr>
                <a:srgbClr val="B80D0E"/>
              </a:buClr>
              <a:buSzPct val="154545"/>
              <a:tabLst>
                <a:tab pos="40957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освоение игрового технического оборудования</a:t>
            </a:r>
          </a:p>
          <a:p>
            <a:pPr marL="409575" indent="-396875">
              <a:lnSpc>
                <a:spcPts val="4165"/>
              </a:lnSpc>
              <a:buClr>
                <a:srgbClr val="B80D0E"/>
              </a:buClr>
              <a:buSzPct val="154545"/>
              <a:tabLst>
                <a:tab pos="40957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развитие технических компетенций</a:t>
            </a:r>
          </a:p>
          <a:p>
            <a:pPr marL="409575" indent="-396875">
              <a:lnSpc>
                <a:spcPts val="4170"/>
              </a:lnSpc>
              <a:buClr>
                <a:srgbClr val="B80D0E"/>
              </a:buClr>
              <a:buSzPct val="154545"/>
              <a:tabLst>
                <a:tab pos="40957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развитие творческого конструирования</a:t>
            </a:r>
          </a:p>
          <a:p>
            <a:pPr marL="409575" indent="-396875">
              <a:lnSpc>
                <a:spcPts val="4190"/>
              </a:lnSpc>
              <a:buClr>
                <a:srgbClr val="B80D0E"/>
              </a:buClr>
              <a:buSzPct val="154545"/>
              <a:tabLst>
                <a:tab pos="40957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раскрытие способностей и выявление одаренных детей</a:t>
            </a:r>
          </a:p>
          <a:p>
            <a:pPr marL="409575" indent="-396875">
              <a:lnSpc>
                <a:spcPts val="4190"/>
              </a:lnSpc>
              <a:buClr>
                <a:srgbClr val="B80D0E"/>
              </a:buClr>
              <a:buSzPct val="154545"/>
              <a:tabLst>
                <a:tab pos="409575" algn="l"/>
              </a:tabLst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C:\Users\251 dc\Desktop\ИнженерикУм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857628"/>
            <a:ext cx="2286016" cy="2300449"/>
          </a:xfrm>
          <a:prstGeom prst="ellipse">
            <a:avLst/>
          </a:prstGeom>
          <a:ln w="3175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4" descr="C:\Users\251 dc\Desktop\РОБОГРАД 2023\робоград Эмблем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143380"/>
            <a:ext cx="3091240" cy="16556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5" name="Арка 24"/>
          <p:cNvSpPr/>
          <p:nvPr/>
        </p:nvSpPr>
        <p:spPr>
          <a:xfrm>
            <a:off x="2428860" y="3714752"/>
            <a:ext cx="928694" cy="928694"/>
          </a:xfrm>
          <a:prstGeom prst="blockArc">
            <a:avLst/>
          </a:prstGeom>
          <a:solidFill>
            <a:srgbClr val="A2E8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Арка 25"/>
          <p:cNvSpPr/>
          <p:nvPr/>
        </p:nvSpPr>
        <p:spPr>
          <a:xfrm>
            <a:off x="6000760" y="3571876"/>
            <a:ext cx="928694" cy="1071570"/>
          </a:xfrm>
          <a:prstGeom prst="blockArc">
            <a:avLst/>
          </a:prstGeom>
          <a:solidFill>
            <a:srgbClr val="A2E8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Арка 26"/>
          <p:cNvSpPr/>
          <p:nvPr/>
        </p:nvSpPr>
        <p:spPr>
          <a:xfrm rot="10800000">
            <a:off x="6000760" y="5286388"/>
            <a:ext cx="928694" cy="1071570"/>
          </a:xfrm>
          <a:prstGeom prst="blockArc">
            <a:avLst/>
          </a:prstGeom>
          <a:solidFill>
            <a:srgbClr val="A2E8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Арка 27"/>
          <p:cNvSpPr/>
          <p:nvPr/>
        </p:nvSpPr>
        <p:spPr>
          <a:xfrm rot="10800000">
            <a:off x="2428860" y="5286388"/>
            <a:ext cx="928694" cy="1071570"/>
          </a:xfrm>
          <a:prstGeom prst="blockArc">
            <a:avLst/>
          </a:prstGeom>
          <a:solidFill>
            <a:srgbClr val="A2E8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2" name="Группа 13"/>
          <p:cNvGrpSpPr/>
          <p:nvPr/>
        </p:nvGrpSpPr>
        <p:grpSpPr>
          <a:xfrm>
            <a:off x="6429388" y="3863282"/>
            <a:ext cx="2481289" cy="2382816"/>
            <a:chOff x="6429388" y="3863282"/>
            <a:chExt cx="2481289" cy="2382816"/>
          </a:xfrm>
        </p:grpSpPr>
        <p:pic>
          <p:nvPicPr>
            <p:cNvPr id="23" name="Рисунок 22" descr="i (4).jpe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29388" y="3863282"/>
              <a:ext cx="2286016" cy="238281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 rot="1550156">
              <a:off x="6661203" y="3982731"/>
              <a:ext cx="2249474" cy="1586731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0383983"/>
                </a:avLst>
              </a:prstTxWarp>
              <a:spAutoFit/>
            </a:bodyPr>
            <a:lstStyle/>
            <a:p>
              <a:r>
                <a:rPr lang="ru-RU" sz="2400" b="1" dirty="0" smtClean="0">
                  <a:solidFill>
                    <a:srgbClr val="C00000"/>
                  </a:solidFill>
                </a:rPr>
                <a:t>«</a:t>
              </a:r>
              <a:r>
                <a:rPr lang="ru-RU" sz="2400" b="1" dirty="0" err="1" smtClean="0">
                  <a:solidFill>
                    <a:srgbClr val="C00000"/>
                  </a:solidFill>
                </a:rPr>
                <a:t>Конструктория</a:t>
              </a:r>
              <a:r>
                <a:rPr lang="ru-RU" sz="2400" b="1" dirty="0" smtClean="0">
                  <a:solidFill>
                    <a:srgbClr val="C00000"/>
                  </a:solidFill>
                </a:rPr>
                <a:t>»</a:t>
              </a:r>
              <a:endParaRPr lang="ru-RU" sz="240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1678730917_bogatyr-club-p-elektricheskii-fon-foni-vkontakte-34.png"/>
          <p:cNvPicPr>
            <a:picLocks noChangeAspect="1"/>
          </p:cNvPicPr>
          <p:nvPr/>
        </p:nvPicPr>
        <p:blipFill>
          <a:blip r:embed="rId3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785918" y="0"/>
            <a:ext cx="6000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Модель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техносреды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ДОО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Схема 14"/>
          <p:cNvGraphicFramePr/>
          <p:nvPr/>
        </p:nvGraphicFramePr>
        <p:xfrm>
          <a:off x="2000232" y="1142984"/>
          <a:ext cx="5000660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TextBox 16"/>
          <p:cNvSpPr txBox="1"/>
          <p:nvPr/>
        </p:nvSpPr>
        <p:spPr>
          <a:xfrm rot="3353959">
            <a:off x="4011563" y="2065626"/>
            <a:ext cx="2991596" cy="169452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021611"/>
              </a:avLst>
            </a:prstTxWarp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         «</a:t>
            </a:r>
            <a:r>
              <a:rPr lang="ru-RU" sz="2400" b="1" dirty="0" err="1" smtClean="0">
                <a:solidFill>
                  <a:schemeClr val="bg1"/>
                </a:solidFill>
              </a:rPr>
              <a:t>РобоГрад</a:t>
            </a:r>
            <a:r>
              <a:rPr lang="ru-RU" sz="2400" b="1" dirty="0" smtClean="0">
                <a:solidFill>
                  <a:schemeClr val="bg1"/>
                </a:solidFill>
              </a:rPr>
              <a:t>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C:\Users\251 dc\Desktop\РОБОГРАД 2023\робоград Эмблем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6474" y="2643182"/>
            <a:ext cx="1467162" cy="7858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2" name="TextBox 21"/>
          <p:cNvSpPr txBox="1"/>
          <p:nvPr/>
        </p:nvSpPr>
        <p:spPr>
          <a:xfrm rot="20864985">
            <a:off x="3522330" y="4491091"/>
            <a:ext cx="2729966" cy="1172747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«</a:t>
            </a:r>
            <a:r>
              <a:rPr lang="ru-RU" sz="2400" b="1" dirty="0" err="1" smtClean="0">
                <a:solidFill>
                  <a:schemeClr val="bg1"/>
                </a:solidFill>
              </a:rPr>
              <a:t>Конструктория</a:t>
            </a:r>
            <a:r>
              <a:rPr lang="ru-RU" sz="2400" b="1" dirty="0" smtClean="0">
                <a:solidFill>
                  <a:schemeClr val="bg1"/>
                </a:solidFill>
              </a:rPr>
              <a:t>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 descr="i (4).jpe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9058" y="4000504"/>
            <a:ext cx="1233646" cy="128588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 rot="18782070">
            <a:off x="2229027" y="2009686"/>
            <a:ext cx="2284987" cy="1227815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408977"/>
              </a:avLst>
            </a:prstTxWarp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«</a:t>
            </a:r>
            <a:r>
              <a:rPr lang="ru-RU" sz="2400" b="1" dirty="0" err="1" smtClean="0">
                <a:solidFill>
                  <a:schemeClr val="bg1"/>
                </a:solidFill>
              </a:rPr>
              <a:t>ИнженерикУм</a:t>
            </a:r>
            <a:r>
              <a:rPr lang="ru-RU" sz="2400" b="1" dirty="0" smtClean="0">
                <a:solidFill>
                  <a:schemeClr val="bg1"/>
                </a:solidFill>
              </a:rPr>
              <a:t>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251 dc\Desktop\ИнженерикУм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28926" y="2428868"/>
            <a:ext cx="1208171" cy="1215799"/>
          </a:xfrm>
          <a:prstGeom prst="ellipse">
            <a:avLst/>
          </a:prstGeom>
          <a:ln w="3175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Группа 12"/>
          <p:cNvGrpSpPr/>
          <p:nvPr/>
        </p:nvGrpSpPr>
        <p:grpSpPr>
          <a:xfrm>
            <a:off x="428596" y="1428736"/>
            <a:ext cx="1802401" cy="961580"/>
            <a:chOff x="2156996" y="978678"/>
            <a:chExt cx="1802401" cy="96158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156996" y="978678"/>
              <a:ext cx="1802401" cy="961580"/>
            </a:xfrm>
            <a:prstGeom prst="roundRect">
              <a:avLst/>
            </a:prstGeom>
            <a:solidFill>
              <a:srgbClr val="0070C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2203936" y="1025618"/>
              <a:ext cx="1708521" cy="8677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/>
                <a:t>Центры активности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00034" y="2928934"/>
            <a:ext cx="1731530" cy="1145958"/>
            <a:chOff x="1511554" y="2767116"/>
            <a:chExt cx="1660092" cy="10591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1511554" y="3097256"/>
              <a:ext cx="1660092" cy="729037"/>
            </a:xfrm>
            <a:prstGeom prst="roundRect">
              <a:avLst/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Скругленный прямоугольник 4"/>
            <p:cNvSpPr/>
            <p:nvPr/>
          </p:nvSpPr>
          <p:spPr>
            <a:xfrm>
              <a:off x="1511554" y="2767116"/>
              <a:ext cx="1588914" cy="72388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 smtClean="0"/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 smtClean="0"/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err="1" smtClean="0"/>
                <a:t>Легостудия</a:t>
              </a:r>
              <a:endParaRPr lang="ru-RU" sz="2000" b="1" kern="1200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42910" y="5143512"/>
            <a:ext cx="1737035" cy="954249"/>
            <a:chOff x="1996044" y="5299159"/>
            <a:chExt cx="1737035" cy="95424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1996044" y="5299159"/>
              <a:ext cx="1737035" cy="954249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Скругленный прямоугольник 4"/>
            <p:cNvSpPr/>
            <p:nvPr/>
          </p:nvSpPr>
          <p:spPr>
            <a:xfrm>
              <a:off x="2067482" y="5370597"/>
              <a:ext cx="1643869" cy="86108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/>
                <a:t>Наши достижения</a:t>
              </a:r>
              <a:endParaRPr lang="ru-RU" sz="2000" b="1" kern="1200" dirty="0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786578" y="3143248"/>
            <a:ext cx="1861913" cy="1173504"/>
            <a:chOff x="8014180" y="2875672"/>
            <a:chExt cx="1861913" cy="1173504"/>
          </a:xfrm>
          <a:solidFill>
            <a:srgbClr val="0070C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8014180" y="2875672"/>
              <a:ext cx="1861913" cy="11735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Скругленный прямоугольник 4"/>
            <p:cNvSpPr/>
            <p:nvPr/>
          </p:nvSpPr>
          <p:spPr>
            <a:xfrm>
              <a:off x="8085618" y="2947110"/>
              <a:ext cx="1747341" cy="105893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/>
                <a:t>Маркеры игрового пространства</a:t>
              </a:r>
              <a:endParaRPr lang="ru-RU" sz="2000" b="1" kern="1200"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715140" y="1285860"/>
            <a:ext cx="2093107" cy="1083419"/>
            <a:chOff x="7229074" y="1201139"/>
            <a:chExt cx="2093107" cy="108341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7229074" y="1201139"/>
              <a:ext cx="2093107" cy="1083419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7281962" y="1254027"/>
              <a:ext cx="1987331" cy="97764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/>
                <a:t>Интерактивное и информационное оснащение</a:t>
              </a:r>
              <a:endParaRPr lang="ru-RU" sz="1800" b="1" kern="1200" dirty="0"/>
            </a:p>
          </p:txBody>
        </p:sp>
      </p:grpSp>
      <p:sp>
        <p:nvSpPr>
          <p:cNvPr id="35" name="Скругленный прямоугольник 34"/>
          <p:cNvSpPr/>
          <p:nvPr/>
        </p:nvSpPr>
        <p:spPr>
          <a:xfrm>
            <a:off x="6786578" y="5000636"/>
            <a:ext cx="1861913" cy="1071570"/>
          </a:xfrm>
          <a:prstGeom prst="roundRect">
            <a:avLst/>
          </a:prstGeom>
          <a:solidFill>
            <a:srgbClr val="FF33CC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/>
              <a:t>Выставки</a:t>
            </a:r>
            <a:endParaRPr lang="ru-RU" sz="2000" b="1" dirty="0"/>
          </a:p>
        </p:txBody>
      </p:sp>
      <p:cxnSp>
        <p:nvCxnSpPr>
          <p:cNvPr id="47" name="Прямая со стрелкой 46"/>
          <p:cNvCxnSpPr/>
          <p:nvPr/>
        </p:nvCxnSpPr>
        <p:spPr>
          <a:xfrm rot="5400000">
            <a:off x="7322363" y="1107265"/>
            <a:ext cx="357190" cy="158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rot="5400000">
            <a:off x="7179487" y="2750339"/>
            <a:ext cx="785818" cy="158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rot="5400000">
            <a:off x="7216000" y="4642652"/>
            <a:ext cx="714380" cy="158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rot="5400000" flipH="1" flipV="1">
            <a:off x="929456" y="4642652"/>
            <a:ext cx="1000132" cy="158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rot="5400000" flipH="1" flipV="1">
            <a:off x="965175" y="2820983"/>
            <a:ext cx="927900" cy="794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rot="5400000" flipH="1" flipV="1">
            <a:off x="1286646" y="6285726"/>
            <a:ext cx="428628" cy="158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1428728" y="928670"/>
            <a:ext cx="6072230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rot="5400000">
            <a:off x="1178695" y="1178703"/>
            <a:ext cx="500066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1500166" y="6500834"/>
            <a:ext cx="6072230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>
            <a:off x="7394595" y="6321445"/>
            <a:ext cx="357190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Скругленный прямоугольник 59"/>
          <p:cNvSpPr/>
          <p:nvPr/>
        </p:nvSpPr>
        <p:spPr>
          <a:xfrm>
            <a:off x="3500430" y="5929330"/>
            <a:ext cx="2214578" cy="747290"/>
          </a:xfrm>
          <a:prstGeom prst="roundRect">
            <a:avLst/>
          </a:prstGeom>
          <a:solidFill>
            <a:srgbClr val="0070C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1" name="Скругленный прямоугольник 4"/>
          <p:cNvSpPr/>
          <p:nvPr/>
        </p:nvSpPr>
        <p:spPr>
          <a:xfrm>
            <a:off x="3786182" y="6072206"/>
            <a:ext cx="1643869" cy="500066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 smtClean="0"/>
              <a:t>Мастерские</a:t>
            </a:r>
            <a:endParaRPr lang="ru-RU" sz="2000" b="1" kern="1200" dirty="0"/>
          </a:p>
        </p:txBody>
      </p:sp>
      <p:grpSp>
        <p:nvGrpSpPr>
          <p:cNvPr id="39" name="Группа 38"/>
          <p:cNvGrpSpPr/>
          <p:nvPr/>
        </p:nvGrpSpPr>
        <p:grpSpPr>
          <a:xfrm>
            <a:off x="3500430" y="357167"/>
            <a:ext cx="1731530" cy="928697"/>
            <a:chOff x="1511554" y="2772026"/>
            <a:chExt cx="1660092" cy="92221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1511554" y="2965201"/>
              <a:ext cx="1660092" cy="729037"/>
            </a:xfrm>
            <a:prstGeom prst="roundRect">
              <a:avLst/>
            </a:prstGeom>
            <a:solidFill>
              <a:srgbClr val="00B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Скругленный прямоугольник 4"/>
            <p:cNvSpPr/>
            <p:nvPr/>
          </p:nvSpPr>
          <p:spPr>
            <a:xfrm>
              <a:off x="1580045" y="2772026"/>
              <a:ext cx="1588914" cy="72388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1" kern="1200" dirty="0" smtClean="0"/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/>
                <a:t>Лаборатория </a:t>
              </a:r>
              <a:r>
                <a:rPr lang="ru-RU" sz="2000" b="1" kern="1200" dirty="0" err="1" smtClean="0"/>
                <a:t>РобоДом</a:t>
              </a:r>
              <a:endParaRPr lang="ru-RU" sz="2000" b="1" kern="12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49398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1678730917_bogatyr-club-p-elektricheskii-fon-foni-vkontakte-34.png"/>
          <p:cNvPicPr>
            <a:picLocks noChangeAspect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179121"/>
            <a:ext cx="7500958" cy="58259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«Дошкольный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РобоГрад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- город детства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pohsa\Downloads\20230711_145932.jpg"/>
          <p:cNvPicPr>
            <a:picLocks noChangeAspect="1" noChangeArrowheads="1"/>
          </p:cNvPicPr>
          <p:nvPr/>
        </p:nvPicPr>
        <p:blipFill>
          <a:blip r:embed="rId3" cstate="print"/>
          <a:srcRect t="1805" b="2527"/>
          <a:stretch>
            <a:fillRect/>
          </a:stretch>
        </p:blipFill>
        <p:spPr bwMode="auto">
          <a:xfrm>
            <a:off x="4357686" y="857232"/>
            <a:ext cx="3143272" cy="23294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3" name="Прямоугольник 22"/>
          <p:cNvSpPr/>
          <p:nvPr/>
        </p:nvSpPr>
        <p:spPr>
          <a:xfrm>
            <a:off x="428596" y="1285860"/>
            <a:ext cx="35719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Техносреда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РобоГрада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включает лабораторию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Рободом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»:</a:t>
            </a:r>
          </a:p>
          <a:p>
            <a:pPr lvl="0" fontAlgn="ctr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Робототехнические наборы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MatataLab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Робомышь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Ботли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Пчелка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Bee-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bot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ctr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Наборы серии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LEGO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EDUCACION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WeDo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LEGO EDUCACION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WeDo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2,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LEGO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Duplo</a:t>
            </a:r>
            <a:endParaRPr lang="en-US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ctr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STEM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Wall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интерактивный комплекс</a:t>
            </a:r>
          </a:p>
          <a:p>
            <a:pPr lvl="0" fontAlgn="ctr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Интерактивная доска</a:t>
            </a:r>
          </a:p>
          <a:p>
            <a:pPr lvl="0" fontAlgn="ctr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Магнитное настенное полотно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57686" y="3243204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Методический кабинет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29124" y="6215082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РобоДом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Выгнутая вправо стрелка 27"/>
          <p:cNvSpPr/>
          <p:nvPr/>
        </p:nvSpPr>
        <p:spPr>
          <a:xfrm>
            <a:off x="7572396" y="1928802"/>
            <a:ext cx="1143008" cy="3000396"/>
          </a:xfrm>
          <a:prstGeom prst="curvedLeftArrow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2530" name="Picture 2" descr="C:\Users\251 dc\Desktop\Техносреда\20230721_1418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714752"/>
            <a:ext cx="3135094" cy="23513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1678730917_bogatyr-club-p-elektricheskii-fon-foni-vkontakte-34.png"/>
          <p:cNvPicPr>
            <a:picLocks noChangeAspect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4286280" cy="51115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«Дошкольный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РобоДом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18931"/>
          <a:stretch>
            <a:fillRect/>
          </a:stretch>
        </p:blipFill>
        <p:spPr bwMode="auto">
          <a:xfrm>
            <a:off x="2928926" y="928670"/>
            <a:ext cx="2571768" cy="27170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714488"/>
            <a:ext cx="2524116" cy="33654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2" name="Picture 4" descr="C:\Users\251 dc\Desktop\Техносреда\IMG-c46a7a128d9f9107c5d8b46845017d2c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500042"/>
            <a:ext cx="3079736" cy="23098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3" name="Picture 5" descr="C:\Users\251 dc\Desktop\Техносреда\IMG-06a699b055230346e03de503bfc1303a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3643314"/>
            <a:ext cx="2786082" cy="20895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4500570"/>
            <a:ext cx="2667018" cy="2000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142844" y="5286388"/>
            <a:ext cx="2643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Конструирование и  программирование моделей (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ПервоРоботы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928926" y="3786190"/>
            <a:ext cx="2786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Исследование свойств предметов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929322" y="5929330"/>
            <a:ext cx="2786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Составление алгоритмов движения роботов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857884" y="2786058"/>
            <a:ext cx="27860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Конструирование из геометрических фигур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8730917_bogatyr-club-p-elektricheskii-fon-foni-vkontakte-34.png"/>
          <p:cNvPicPr>
            <a:picLocks noChangeAspect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251 dc\Desktop\Техносреда\IMG_20230228_0855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857232"/>
            <a:ext cx="7643866" cy="5732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9144000" cy="714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Легостудия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в ДОО»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</TotalTime>
  <Words>621</Words>
  <PresentationFormat>Экран (4:3)</PresentationFormat>
  <Paragraphs>131</Paragraphs>
  <Slides>27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Техносреда  в развивающем пространстве детства</vt:lpstr>
      <vt:lpstr>Слайд 2</vt:lpstr>
      <vt:lpstr>Уверенность, инновации, мысли, действия</vt:lpstr>
      <vt:lpstr>Слайд 4</vt:lpstr>
      <vt:lpstr>Слайд 5</vt:lpstr>
      <vt:lpstr>Слайд 6</vt:lpstr>
      <vt:lpstr>«Дошкольный РобоГрад» - город детства</vt:lpstr>
      <vt:lpstr>«Дошкольный РобоДом»</vt:lpstr>
      <vt:lpstr>Слайд 9</vt:lpstr>
      <vt:lpstr>Слайд 10</vt:lpstr>
      <vt:lpstr>«Проектирование и конструирование в мастерских ДОО»</vt:lpstr>
      <vt:lpstr>Реализация образовательного проекта  «От глины до кирпича»  (по ознакомлению с производством  Челябинского завода стройиндустрии «Кемма»)</vt:lpstr>
      <vt:lpstr>Слайд 13</vt:lpstr>
      <vt:lpstr>Слайд 14</vt:lpstr>
      <vt:lpstr>Слайд 15</vt:lpstr>
      <vt:lpstr>Слайд 16</vt:lpstr>
      <vt:lpstr>Слайд 17</vt:lpstr>
      <vt:lpstr>«Маркеры игрового пространства»</vt:lpstr>
      <vt:lpstr>Слайд 19</vt:lpstr>
      <vt:lpstr>Информационное оснащение техносреды ДОО</vt:lpstr>
      <vt:lpstr>Слайд 21</vt:lpstr>
      <vt:lpstr>Детский сад и семья –  единомышленники и партнёры</vt:lpstr>
      <vt:lpstr>Детский сад и семья –  единомышленники и партнёры</vt:lpstr>
      <vt:lpstr>Слайд 24</vt:lpstr>
      <vt:lpstr>Слайд 25</vt:lpstr>
      <vt:lpstr> Шаги в будущее</vt:lpstr>
      <vt:lpstr>Техносреда  в развивающем пространстве детства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Техносреда  в развивающем пространстве детства</dc:title>
  <dc:creator>251 dc</dc:creator>
  <cp:lastModifiedBy>251 dc</cp:lastModifiedBy>
  <cp:revision>39</cp:revision>
  <dcterms:created xsi:type="dcterms:W3CDTF">2023-12-08T03:21:23Z</dcterms:created>
  <dcterms:modified xsi:type="dcterms:W3CDTF">2023-12-14T10:57:50Z</dcterms:modified>
</cp:coreProperties>
</file>