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18" r:id="rId2"/>
    <p:sldId id="321" r:id="rId3"/>
    <p:sldId id="326" r:id="rId4"/>
    <p:sldId id="334" r:id="rId5"/>
    <p:sldId id="324" r:id="rId6"/>
    <p:sldId id="333" r:id="rId7"/>
    <p:sldId id="336" r:id="rId8"/>
    <p:sldId id="330" r:id="rId9"/>
    <p:sldId id="328" r:id="rId10"/>
    <p:sldId id="327" r:id="rId11"/>
    <p:sldId id="337" r:id="rId12"/>
    <p:sldId id="331" r:id="rId13"/>
    <p:sldId id="332" r:id="rId14"/>
    <p:sldId id="33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C54DA3"/>
    <a:srgbClr val="EAB200"/>
    <a:srgbClr val="00FF99"/>
    <a:srgbClr val="ECFC56"/>
    <a:srgbClr val="E5FB19"/>
    <a:srgbClr val="F5F54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6837" autoAdjust="0"/>
    <p:restoredTop sz="93313" autoAdjust="0"/>
  </p:normalViewPr>
  <p:slideViewPr>
    <p:cSldViewPr>
      <p:cViewPr>
        <p:scale>
          <a:sx n="40" d="100"/>
          <a:sy n="40" d="100"/>
        </p:scale>
        <p:origin x="-2530" y="-59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2.jpeg"/><Relationship Id="rId21" Type="http://schemas.openxmlformats.org/officeDocument/2006/relationships/image" Target="../media/image110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image" Target="../media/image3.jpeg"/><Relationship Id="rId16" Type="http://schemas.openxmlformats.org/officeDocument/2006/relationships/image" Target="../media/image105.jpeg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10" Type="http://schemas.openxmlformats.org/officeDocument/2006/relationships/image" Target="../media/image118.gif"/><Relationship Id="rId4" Type="http://schemas.openxmlformats.org/officeDocument/2006/relationships/image" Target="../media/image112.png"/><Relationship Id="rId9" Type="http://schemas.openxmlformats.org/officeDocument/2006/relationships/image" Target="../media/image1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image" Target="../media/image3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3.jpeg"/><Relationship Id="rId21" Type="http://schemas.openxmlformats.org/officeDocument/2006/relationships/image" Target="../media/image69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hsa\Desktop\Конференция_август 23г\конференция\1592 — копия.jpg"/>
          <p:cNvPicPr>
            <a:picLocks noChangeAspect="1" noChangeArrowheads="1"/>
          </p:cNvPicPr>
          <p:nvPr/>
        </p:nvPicPr>
        <p:blipFill>
          <a:blip r:embed="rId2"/>
          <a:srcRect r="23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43306" y="1142984"/>
            <a:ext cx="53110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Муниципальное бюджетное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 «ДС № 251 г. Челябинска»</a:t>
            </a:r>
            <a:endParaRPr lang="ru-RU" b="1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3548" y="5429264"/>
            <a:ext cx="3198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Мальцева Н.А.,</a:t>
            </a:r>
          </a:p>
          <a:p>
            <a:pPr algn="r"/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заведующий МБДОУ </a:t>
            </a:r>
          </a:p>
          <a:p>
            <a:pPr algn="r"/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«ДС № 251 г. Челябинска»</a:t>
            </a:r>
            <a:endParaRPr lang="ru-RU" b="1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2714620"/>
            <a:ext cx="57316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NewRoman"/>
                <a:cs typeface="Times New Roman" pitchFamily="18" charset="0"/>
              </a:rPr>
              <a:t>«Управление повышением качества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NewRoman"/>
                <a:cs typeface="Times New Roman" pitchFamily="18" charset="0"/>
              </a:rPr>
              <a:t>образовательной программы ДОУ</a:t>
            </a:r>
            <a:endParaRPr kumimoji="0" lang="ru-RU" sz="24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NewRoman"/>
                <a:cs typeface="Times New Roman" pitchFamily="18" charset="0"/>
              </a:rPr>
              <a:t>посредством реализации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NewRoman"/>
                <a:cs typeface="Times New Roman" pitchFamily="18" charset="0"/>
              </a:rPr>
              <a:t> приоритетных направлений»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3" descr="C:\Users\pohsa\Desktop\Конференция_август 23г\конференция\прои-юстрированная-d-ск-онность-че-овека-на-це-и-637508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754440" cy="78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869" y="0"/>
            <a:ext cx="91688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5825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«Дошкольный </a:t>
            </a:r>
            <a:r>
              <a:rPr lang="ru-RU" sz="2400" b="1" i="1" dirty="0" err="1" smtClean="0">
                <a:solidFill>
                  <a:srgbClr val="6600FF"/>
                </a:solidFill>
                <a:latin typeface="Century Gothic" pitchFamily="34" charset="0"/>
              </a:rPr>
              <a:t>РобоГрад</a:t>
            </a:r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» - город детства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8" name="Picture 3" descr="C:\Users\pohsa\Desktop\Конференция_август 23г\конференция\M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720"/>
          <a:stretch>
            <a:fillRect/>
          </a:stretch>
        </p:blipFill>
        <p:spPr bwMode="auto">
          <a:xfrm>
            <a:off x="5072066" y="5000636"/>
            <a:ext cx="3643306" cy="1619259"/>
          </a:xfrm>
          <a:prstGeom prst="rect">
            <a:avLst/>
          </a:prstGeom>
          <a:noFill/>
        </p:spPr>
      </p:pic>
      <p:pic>
        <p:nvPicPr>
          <p:cNvPr id="7170" name="Picture 2" descr="https://r1.nubex.ru/s11805-dda/f5772_a6/%D1%80%D0%BE%D0%B1%D0%BE%D0%B3%D1%80%D0%B0%D0%B4%2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1000108"/>
            <a:ext cx="1382929" cy="685003"/>
          </a:xfrm>
          <a:prstGeom prst="rect">
            <a:avLst/>
          </a:prstGeom>
          <a:noFill/>
        </p:spPr>
      </p:pic>
      <p:pic>
        <p:nvPicPr>
          <p:cNvPr id="3101" name="Picture 29" descr="C:\Users\pohsa\Downloads\5gW35qbMX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928802"/>
            <a:ext cx="2196719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3" descr="C:\Users\pohsa\Desktop\Конференция_август 23г\конференция\MTO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273" t="75708" b="5365"/>
          <a:stretch>
            <a:fillRect/>
          </a:stretch>
        </p:blipFill>
        <p:spPr bwMode="auto">
          <a:xfrm>
            <a:off x="6286512" y="6072206"/>
            <a:ext cx="2587739" cy="541305"/>
          </a:xfrm>
          <a:prstGeom prst="rect">
            <a:avLst/>
          </a:prstGeom>
          <a:noFill/>
        </p:spPr>
      </p:pic>
      <p:pic>
        <p:nvPicPr>
          <p:cNvPr id="4" name="Picture 3" descr="C:\Users\pohsa\Downloads\IMG-c46a7a128d9f9107c5d8b46845017d2c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1357298"/>
            <a:ext cx="3024208" cy="22681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4" name="Группа 23"/>
          <p:cNvGrpSpPr/>
          <p:nvPr/>
        </p:nvGrpSpPr>
        <p:grpSpPr>
          <a:xfrm>
            <a:off x="1071538" y="928670"/>
            <a:ext cx="3357586" cy="2786082"/>
            <a:chOff x="928662" y="3929066"/>
            <a:chExt cx="2757751" cy="2364144"/>
          </a:xfrm>
        </p:grpSpPr>
        <p:pic>
          <p:nvPicPr>
            <p:cNvPr id="6" name="Picture 2" descr="C:\Users\pohsa\Downloads\20230711_145932.jpg"/>
            <p:cNvPicPr>
              <a:picLocks noChangeAspect="1" noChangeArrowheads="1"/>
            </p:cNvPicPr>
            <p:nvPr/>
          </p:nvPicPr>
          <p:blipFill>
            <a:blip r:embed="rId8" cstate="print"/>
            <a:srcRect t="1805" b="2527"/>
            <a:stretch>
              <a:fillRect/>
            </a:stretch>
          </p:blipFill>
          <p:spPr bwMode="auto">
            <a:xfrm>
              <a:off x="928662" y="4214818"/>
              <a:ext cx="2714644" cy="207839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2" name="TextBox 21"/>
            <p:cNvSpPr txBox="1"/>
            <p:nvPr/>
          </p:nvSpPr>
          <p:spPr>
            <a:xfrm>
              <a:off x="1000100" y="3929066"/>
              <a:ext cx="2686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smtClean="0">
                  <a:solidFill>
                    <a:srgbClr val="002060"/>
                  </a:solidFill>
                </a:rPr>
                <a:t>Методический кабинет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000100" y="714356"/>
            <a:ext cx="3571900" cy="3036116"/>
            <a:chOff x="7358050" y="642918"/>
            <a:chExt cx="3571900" cy="3036116"/>
          </a:xfrm>
        </p:grpSpPr>
        <p:pic>
          <p:nvPicPr>
            <p:cNvPr id="1026" name="Picture 2" descr="C:\Users\pohsa\Downloads\IMG-446424181e5415af936a656ad173b87b-V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58050" y="1000108"/>
              <a:ext cx="3571900" cy="267892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5" name="TextBox 24"/>
            <p:cNvSpPr txBox="1"/>
            <p:nvPr/>
          </p:nvSpPr>
          <p:spPr>
            <a:xfrm>
              <a:off x="8584488" y="642918"/>
              <a:ext cx="1119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i="1" dirty="0" err="1" smtClean="0"/>
                <a:t>РобоДом</a:t>
              </a:r>
              <a:endParaRPr lang="ru-RU" b="1" i="1" dirty="0"/>
            </a:p>
          </p:txBody>
        </p:sp>
      </p:grpSp>
      <p:pic>
        <p:nvPicPr>
          <p:cNvPr id="1029" name="Picture 5" descr="C:\Users\pohsa\Downloads\IMG-5c1f64248a020c2abe76935ee623cb5a-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0166" y="4143380"/>
            <a:ext cx="3111451" cy="2333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C:\Users\pohsa\Downloads\IMG-f2034c9b875fcca905a95c2a39ecd9b0-V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00100" y="785794"/>
            <a:ext cx="7715304" cy="5732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 descr="C:\Users\pohsa\Downloads\IMG-0153eb574259f3b29b92394e612bfcba-V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1538" y="785794"/>
            <a:ext cx="7715304" cy="5732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 descr="C:\Users\pohsa\Downloads\IMG-73cdb5f713be9e999d5b2c44d7ad9e9b-V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00100" y="785794"/>
            <a:ext cx="7786742" cy="5715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C:\Users\pohsa\Downloads\IMG-08388d4fe123d265bf79aa78cff2ac6b-V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00100" y="785794"/>
            <a:ext cx="7786742" cy="57150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8869" cy="6858000"/>
          </a:xfrm>
          <a:prstGeom prst="rect">
            <a:avLst/>
          </a:prstGeom>
          <a:noFill/>
        </p:spPr>
      </p:pic>
      <p:grpSp>
        <p:nvGrpSpPr>
          <p:cNvPr id="35" name="Группа 34"/>
          <p:cNvGrpSpPr/>
          <p:nvPr/>
        </p:nvGrpSpPr>
        <p:grpSpPr>
          <a:xfrm>
            <a:off x="3428992" y="5429264"/>
            <a:ext cx="2428892" cy="1285860"/>
            <a:chOff x="3428992" y="5072074"/>
            <a:chExt cx="3000396" cy="1553000"/>
          </a:xfrm>
        </p:grpSpPr>
        <p:grpSp>
          <p:nvGrpSpPr>
            <p:cNvPr id="2" name="Группа 7"/>
            <p:cNvGrpSpPr/>
            <p:nvPr/>
          </p:nvGrpSpPr>
          <p:grpSpPr>
            <a:xfrm>
              <a:off x="4071934" y="5072074"/>
              <a:ext cx="1618440" cy="1309673"/>
              <a:chOff x="2857488" y="3143254"/>
              <a:chExt cx="2904324" cy="2000246"/>
            </a:xfrm>
          </p:grpSpPr>
          <p:pic>
            <p:nvPicPr>
              <p:cNvPr id="9" name="Picture 3" descr="C:\Users\1359049\Desktop\Бренд БИ\Скриншот 12-01-2023 21432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7676574">
                <a:off x="5360711" y="4556845"/>
                <a:ext cx="389003" cy="413199"/>
              </a:xfrm>
              <a:prstGeom prst="rect">
                <a:avLst/>
              </a:prstGeom>
              <a:noFill/>
            </p:spPr>
          </p:pic>
          <p:pic>
            <p:nvPicPr>
              <p:cNvPr id="12" name="Picture 7" descr="C:\Users\1359049\Downloads\дети с ботли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14678" y="3143254"/>
                <a:ext cx="2303185" cy="1963913"/>
              </a:xfrm>
              <a:prstGeom prst="rect">
                <a:avLst/>
              </a:prstGeom>
              <a:noFill/>
            </p:spPr>
          </p:pic>
          <p:pic>
            <p:nvPicPr>
              <p:cNvPr id="13" name="Picture 8" descr="C:\Users\1359049\Downloads\9676211716146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57488" y="4268812"/>
                <a:ext cx="874688" cy="874688"/>
              </a:xfrm>
              <a:prstGeom prst="rect">
                <a:avLst/>
              </a:prstGeom>
              <a:noFill/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3428992" y="6286520"/>
              <a:ext cx="30003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2060"/>
                  </a:solidFill>
                </a:rPr>
                <a:t>Инженер - программист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4282" y="4929198"/>
            <a:ext cx="2857520" cy="1928802"/>
            <a:chOff x="785786" y="5072074"/>
            <a:chExt cx="2643206" cy="1553000"/>
          </a:xfrm>
        </p:grpSpPr>
        <p:grpSp>
          <p:nvGrpSpPr>
            <p:cNvPr id="3" name="Группа 14"/>
            <p:cNvGrpSpPr/>
            <p:nvPr/>
          </p:nvGrpSpPr>
          <p:grpSpPr>
            <a:xfrm>
              <a:off x="1428728" y="5072074"/>
              <a:ext cx="1357322" cy="1285908"/>
              <a:chOff x="785786" y="2357436"/>
              <a:chExt cx="2143140" cy="2214596"/>
            </a:xfrm>
          </p:grpSpPr>
          <p:pic>
            <p:nvPicPr>
              <p:cNvPr id="16" name="Picture 6" descr="https://catherineasquithgallery.com/uploads/posts/2021-02/1613685157_22-p-fon-dlya-prezentatsii-konstruirovanie-v-de-26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85786" y="2500312"/>
                <a:ext cx="2071720" cy="2071720"/>
              </a:xfrm>
              <a:prstGeom prst="rect">
                <a:avLst/>
              </a:prstGeom>
              <a:noFill/>
            </p:spPr>
          </p:pic>
          <p:pic>
            <p:nvPicPr>
              <p:cNvPr id="17" name="Picture 10" descr="http://klubmama.ru/uploads/posts/2022-08/1660353960_83-klubmama-ru-p-podelka-iz-bumagi-klei-nozhnitsi-legkaya-f-97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857356" y="2357436"/>
                <a:ext cx="1071570" cy="802111"/>
              </a:xfrm>
              <a:prstGeom prst="rect">
                <a:avLst/>
              </a:prstGeom>
              <a:noFill/>
            </p:spPr>
          </p:pic>
        </p:grpSp>
        <p:sp>
          <p:nvSpPr>
            <p:cNvPr id="19" name="Прямоугольник 18"/>
            <p:cNvSpPr/>
            <p:nvPr/>
          </p:nvSpPr>
          <p:spPr>
            <a:xfrm>
              <a:off x="785786" y="6286520"/>
              <a:ext cx="26432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2060"/>
                  </a:solidFill>
                </a:rPr>
                <a:t>Инженер - конструктор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8674" name="Picture 2" descr="C:\Users\pohsa\Desktop\inzener-konstruktor.po.elektrike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4000504"/>
            <a:ext cx="1894692" cy="14456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57422" y="4000504"/>
            <a:ext cx="4286280" cy="188054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046047"/>
              </a:avLst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Инженер будущего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86742" cy="654032"/>
          </a:xfrm>
        </p:spPr>
        <p:txBody>
          <a:bodyPr>
            <a:normAutofit/>
          </a:bodyPr>
          <a:lstStyle/>
          <a:p>
            <a:r>
              <a:rPr lang="ru-RU" sz="2400" b="1" i="1" dirty="0" err="1" smtClean="0">
                <a:solidFill>
                  <a:srgbClr val="6600FF"/>
                </a:solidFill>
                <a:latin typeface="Century Gothic" pitchFamily="34" charset="0"/>
              </a:rPr>
              <a:t>Техносреда</a:t>
            </a:r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 в цифровом пространстве детства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97"/>
          <a:stretch>
            <a:fillRect/>
          </a:stretch>
        </p:blipFill>
        <p:spPr bwMode="auto">
          <a:xfrm>
            <a:off x="11787238" y="1071546"/>
            <a:ext cx="2066718" cy="263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2" t="25870" r="10051" b="14056"/>
          <a:stretch/>
        </p:blipFill>
        <p:spPr bwMode="auto">
          <a:xfrm>
            <a:off x="6572264" y="3714752"/>
            <a:ext cx="1945991" cy="186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06" r="1265" b="3921"/>
          <a:stretch/>
        </p:blipFill>
        <p:spPr bwMode="auto">
          <a:xfrm>
            <a:off x="10572792" y="357166"/>
            <a:ext cx="2804941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 descr="C:\Users\pohsa\Downloads\IMG_20230228_08553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28662" y="1000108"/>
            <a:ext cx="3429023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 стрелкой 17"/>
          <p:cNvCxnSpPr/>
          <p:nvPr/>
        </p:nvCxnSpPr>
        <p:spPr>
          <a:xfrm rot="5400000" flipH="1" flipV="1">
            <a:off x="4536281" y="5322107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 rot="10800000">
            <a:off x="5286380" y="5143512"/>
            <a:ext cx="1643074" cy="92869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flipV="1">
            <a:off x="2500298" y="5214950"/>
            <a:ext cx="1428760" cy="10001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pohsa\Downloads\IMG_20230721_130152 — коп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72726" y="3071810"/>
            <a:ext cx="3714779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pohsa\Downloads\IMG_20230721_130549.jpg"/>
          <p:cNvPicPr>
            <a:picLocks noChangeAspect="1" noChangeArrowheads="1"/>
          </p:cNvPicPr>
          <p:nvPr/>
        </p:nvPicPr>
        <p:blipFill>
          <a:blip r:embed="rId14" cstate="print"/>
          <a:srcRect r="874" b="8163"/>
          <a:stretch>
            <a:fillRect/>
          </a:stretch>
        </p:blipFill>
        <p:spPr bwMode="auto">
          <a:xfrm flipH="1">
            <a:off x="11001420" y="2285992"/>
            <a:ext cx="2301048" cy="291424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6" name="Picture 5" descr="C:\Users\pohsa\Downloads\IMG_20221128_105456 (1).jpg"/>
          <p:cNvPicPr>
            <a:picLocks noChangeAspect="1" noChangeArrowheads="1"/>
          </p:cNvPicPr>
          <p:nvPr/>
        </p:nvPicPr>
        <p:blipFill>
          <a:blip r:embed="rId15" cstate="print"/>
          <a:srcRect r="10484"/>
          <a:stretch>
            <a:fillRect/>
          </a:stretch>
        </p:blipFill>
        <p:spPr bwMode="auto">
          <a:xfrm flipH="1">
            <a:off x="5249937" y="1000108"/>
            <a:ext cx="353690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2" descr="https://r1.nubex.ru/s11805-dda/f5772_a6/%D1%80%D0%BE%D0%B1%D0%BE%D0%B3%D1%80%D0%B0%D0%B4%209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785794"/>
            <a:ext cx="3668945" cy="1817330"/>
          </a:xfrm>
          <a:prstGeom prst="rect">
            <a:avLst/>
          </a:prstGeom>
          <a:noFill/>
        </p:spPr>
      </p:pic>
      <p:grpSp>
        <p:nvGrpSpPr>
          <p:cNvPr id="36" name="Группа 35"/>
          <p:cNvGrpSpPr/>
          <p:nvPr/>
        </p:nvGrpSpPr>
        <p:grpSpPr>
          <a:xfrm>
            <a:off x="6215074" y="5233562"/>
            <a:ext cx="2714644" cy="1624438"/>
            <a:chOff x="6215074" y="5214950"/>
            <a:chExt cx="2786082" cy="1410124"/>
          </a:xfrm>
        </p:grpSpPr>
        <p:grpSp>
          <p:nvGrpSpPr>
            <p:cNvPr id="4" name="Группа 19"/>
            <p:cNvGrpSpPr/>
            <p:nvPr/>
          </p:nvGrpSpPr>
          <p:grpSpPr>
            <a:xfrm>
              <a:off x="7000892" y="5214950"/>
              <a:ext cx="1395385" cy="1044622"/>
              <a:chOff x="5715008" y="857238"/>
              <a:chExt cx="2324079" cy="1997912"/>
            </a:xfrm>
          </p:grpSpPr>
          <p:pic>
            <p:nvPicPr>
              <p:cNvPr id="21" name="Picture 12" descr="https://sun9-26.userapi.com/impg/k5I8hwNhqSqXNxlWubGjL0lkvTSQT7Mdsfb6oQ/3bhmOFURbQk.jpg?size=371x400&amp;quality=96&amp;sign=b3a54e704bb60b176674cd8259783b0d&amp;type=album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9265"/>
              <a:stretch>
                <a:fillRect/>
              </a:stretch>
            </p:blipFill>
            <p:spPr bwMode="auto">
              <a:xfrm>
                <a:off x="6143636" y="857238"/>
                <a:ext cx="1719691" cy="1496924"/>
              </a:xfrm>
              <a:prstGeom prst="rect">
                <a:avLst/>
              </a:prstGeom>
              <a:noFill/>
            </p:spPr>
          </p:pic>
          <p:pic>
            <p:nvPicPr>
              <p:cNvPr id="22" name="Picture 17" descr="C:\Users\1359049\Desktop\Скриншот 19-01-2023 175903.jpg"/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15008" y="1928808"/>
                <a:ext cx="1577112" cy="926342"/>
              </a:xfrm>
              <a:prstGeom prst="rect">
                <a:avLst/>
              </a:prstGeom>
              <a:noFill/>
            </p:spPr>
          </p:pic>
          <p:pic>
            <p:nvPicPr>
              <p:cNvPr id="23" name="Picture 16" descr="https://robo3.ru/upload/medialibrary/e84/%D0%BA%D1%80%D0%BE%D0%BA%D0%BE%D0%B4%D0%B8%D0%BB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00892" y="2071684"/>
                <a:ext cx="1038195" cy="661176"/>
              </a:xfrm>
              <a:prstGeom prst="rect">
                <a:avLst/>
              </a:prstGeom>
              <a:noFill/>
            </p:spPr>
          </p:pic>
        </p:grpSp>
        <p:sp>
          <p:nvSpPr>
            <p:cNvPr id="24" name="Прямоугольник 23"/>
            <p:cNvSpPr/>
            <p:nvPr/>
          </p:nvSpPr>
          <p:spPr>
            <a:xfrm>
              <a:off x="6215074" y="6286520"/>
              <a:ext cx="27860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2060"/>
                  </a:solidFill>
                </a:rPr>
                <a:t>Инженер - </a:t>
              </a:r>
              <a:r>
                <a:rPr lang="ru-RU" sz="1600" b="1" dirty="0" err="1" smtClean="0">
                  <a:solidFill>
                    <a:srgbClr val="002060"/>
                  </a:solidFill>
                </a:rPr>
                <a:t>робототехник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27" name="Picture 3" descr="C:\Users\pohsa\Downloads\IMG-21c2d380e20018df8f0d273c23724480-V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263142">
            <a:off x="3943458" y="2961098"/>
            <a:ext cx="4795056" cy="346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ohsa\Downloads\IMG_20230721_125613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7224" y="857232"/>
            <a:ext cx="3089694" cy="411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7778 0.1474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7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88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6600FF"/>
                </a:solidFill>
                <a:latin typeface="Century Gothic" pitchFamily="34" charset="0"/>
              </a:rPr>
              <a:t> </a:t>
            </a:r>
            <a:r>
              <a:rPr lang="ru-RU" sz="2700" b="1" i="1" dirty="0" smtClean="0">
                <a:solidFill>
                  <a:srgbClr val="6600FF"/>
                </a:solidFill>
                <a:latin typeface="Century Gothic" pitchFamily="34" charset="0"/>
              </a:rPr>
              <a:t>Шаги в будущее</a:t>
            </a:r>
            <a:endParaRPr lang="ru-RU" sz="2700" dirty="0"/>
          </a:p>
        </p:txBody>
      </p:sp>
      <p:pic>
        <p:nvPicPr>
          <p:cNvPr id="7170" name="Picture 2" descr="C:\Users\pohsa\Desktop\Конференция_август 23г\конференция\chern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857232"/>
            <a:ext cx="2179712" cy="1500198"/>
          </a:xfrm>
          <a:prstGeom prst="rect">
            <a:avLst/>
          </a:prstGeom>
          <a:noFill/>
        </p:spPr>
      </p:pic>
      <p:pic>
        <p:nvPicPr>
          <p:cNvPr id="7172" name="Picture 4" descr="C:\Users\pohsa\Desktop\Конференция_август 23г\конференция\_3_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786050" y="2928934"/>
            <a:ext cx="1140645" cy="1353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pohsa\Desktop\d61d44254608dd06ccdd2ff02982d14d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000108"/>
            <a:ext cx="4000528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C:\Users\pohsa\Desktop\mhey7bdshlwt9qe5f4rxgnqs2hsa694f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71"/>
          <a:stretch>
            <a:fillRect/>
          </a:stretch>
        </p:blipFill>
        <p:spPr bwMode="auto">
          <a:xfrm>
            <a:off x="500034" y="4286256"/>
            <a:ext cx="4143404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C:\Users\pohsa\Desktop\4000575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2428868"/>
            <a:ext cx="3143272" cy="1657456"/>
          </a:xfrm>
          <a:prstGeom prst="rect">
            <a:avLst/>
          </a:prstGeom>
          <a:noFill/>
        </p:spPr>
      </p:pic>
      <p:pic>
        <p:nvPicPr>
          <p:cNvPr id="1035" name="Picture 11" descr="C:\Users\pohsa\Desktop\b25c2c1e1eaf256f7d10088489a77e7c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000372"/>
            <a:ext cx="3857652" cy="78430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</p:pic>
      <p:pic>
        <p:nvPicPr>
          <p:cNvPr id="4101" name="Picture 5" descr="C:\Users\pohsa\Desktop\цель-252848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4214818"/>
            <a:ext cx="3867144" cy="2206033"/>
          </a:xfrm>
          <a:prstGeom prst="roundRect">
            <a:avLst>
              <a:gd name="adj" fmla="val 275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3" name="Picture 7" descr="http://qrcoder.ru/code/?https%3A%2F%2Fbabashki.ru%2F&amp;4&amp;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500306"/>
            <a:ext cx="1500198" cy="150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88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501090" cy="5825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Социальное партнёрство - в ногу со временем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5121" name="Picture 1" descr="C:\Users\pohsa\Desktop\Конференция_август 23г\конференция\a0574429a9e30ab7a85ed514672517e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88588">
            <a:off x="3399851" y="2296213"/>
            <a:ext cx="6286544" cy="48951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72132" y="4214818"/>
            <a:ext cx="1727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МБДОУ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«ДС № 251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 Челябинска»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686" y="3429000"/>
            <a:ext cx="72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5715016"/>
            <a:ext cx="74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5206" y="2786058"/>
            <a:ext cx="11500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«Будущие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инженеры»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9520" y="5500702"/>
            <a:ext cx="12025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«Бабашки»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pohsa\Desktop\GtKl68Vk5s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223"/>
          <a:stretch>
            <a:fillRect/>
          </a:stretch>
        </p:blipFill>
        <p:spPr bwMode="auto">
          <a:xfrm>
            <a:off x="5214942" y="1000108"/>
            <a:ext cx="1857388" cy="1966646"/>
          </a:xfrm>
          <a:prstGeom prst="rect">
            <a:avLst/>
          </a:prstGeom>
          <a:noFill/>
        </p:spPr>
      </p:pic>
      <p:pic>
        <p:nvPicPr>
          <p:cNvPr id="4098" name="Picture 2" descr="C:\Users\pohsa\Desktop\2127ca998e05eb8387d40617f5fa24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71744"/>
            <a:ext cx="2500330" cy="116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C:\Users\pohsa\Desktop\3d4cd77e57fa47a80a83b56e16c17084_X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4429132"/>
            <a:ext cx="2432465" cy="136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" name="Picture 9" descr="C:\Users\pohsa\Desktop\z_efec744db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1000108"/>
            <a:ext cx="2467446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hsa\Desktop\Конференция_август 23г\конференция\1592 — копия.jpg"/>
          <p:cNvPicPr>
            <a:picLocks noChangeAspect="1" noChangeArrowheads="1"/>
          </p:cNvPicPr>
          <p:nvPr/>
        </p:nvPicPr>
        <p:blipFill>
          <a:blip r:embed="rId2"/>
          <a:srcRect r="23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7620" y="1142984"/>
            <a:ext cx="4754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Муниципальное бюджетное 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дошкольное 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 «ДС № 251 г. Челябинска»</a:t>
            </a:r>
            <a:endParaRPr lang="ru-RU" sz="1600" b="1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58958" y="5429264"/>
            <a:ext cx="28729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Мальцева Н.А.,</a:t>
            </a:r>
          </a:p>
          <a:p>
            <a:pPr algn="r"/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заведующий МБДОУ </a:t>
            </a:r>
          </a:p>
          <a:p>
            <a:pPr algn="r"/>
            <a:r>
              <a:rPr lang="ru-RU" sz="1600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«ДС № 251 г. Челябинска»</a:t>
            </a:r>
            <a:endParaRPr lang="ru-RU" sz="1600" b="1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2714620"/>
            <a:ext cx="57316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NewRoman"/>
                <a:cs typeface="Times New Roman" pitchFamily="18" charset="0"/>
              </a:rPr>
              <a:t>«Управление повышением качества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NewRoman"/>
                <a:cs typeface="Times New Roman" pitchFamily="18" charset="0"/>
              </a:rPr>
              <a:t>образовательной программы ДОУ</a:t>
            </a:r>
            <a:endParaRPr kumimoji="0" lang="ru-RU" sz="24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NewRoman"/>
                <a:cs typeface="Times New Roman" pitchFamily="18" charset="0"/>
              </a:rPr>
              <a:t>посредством реализации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NewRoman"/>
                <a:cs typeface="Times New Roman" pitchFamily="18" charset="0"/>
              </a:rPr>
              <a:t> приоритетных направлений»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3" descr="C:\Users\pohsa\Desktop\Конференция_август 23г\конференция\прои-юстрированная-d-ск-онность-че-овека-на-це-и-637508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754440" cy="78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8869" cy="6858000"/>
          </a:xfrm>
          <a:prstGeom prst="rect">
            <a:avLst/>
          </a:prstGeom>
          <a:noFill/>
        </p:spPr>
      </p:pic>
      <p:pic>
        <p:nvPicPr>
          <p:cNvPr id="2052" name="Picture 4" descr="C:\Users\pohsa\Desktop\Конференция_август 23г\конференция\service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57288" y="285728"/>
            <a:ext cx="10710372" cy="6572272"/>
          </a:xfrm>
          <a:prstGeom prst="rect">
            <a:avLst/>
          </a:prstGeom>
          <a:noFill/>
        </p:spPr>
      </p:pic>
      <p:sp>
        <p:nvSpPr>
          <p:cNvPr id="11" name="Выгнутая влево стрелка 10"/>
          <p:cNvSpPr/>
          <p:nvPr/>
        </p:nvSpPr>
        <p:spPr>
          <a:xfrm rot="17668068" flipV="1">
            <a:off x="1466318" y="4399948"/>
            <a:ext cx="1051119" cy="2799768"/>
          </a:xfrm>
          <a:prstGeom prst="curvedRightArrow">
            <a:avLst/>
          </a:prstGeom>
          <a:solidFill>
            <a:srgbClr val="E5F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 rot="5839354">
            <a:off x="7228345" y="246300"/>
            <a:ext cx="767539" cy="2394452"/>
          </a:xfrm>
          <a:prstGeom prst="curvedRightArrow">
            <a:avLst/>
          </a:prstGeom>
          <a:solidFill>
            <a:srgbClr val="E5F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5" name="Picture 7" descr="C:\Users\pohsa\Desktop\Конференция_август 23г\конференция\-CIj8RKI6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071942"/>
            <a:ext cx="1500198" cy="1500198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6" name="Picture 8" descr="C:\Users\pohsa\Desktop\Конференция_август 23г\конференция\slide-1jpg-2022-05-12-0529443md9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5357826"/>
            <a:ext cx="1071570" cy="1052506"/>
          </a:xfrm>
          <a:prstGeom prst="ellipse">
            <a:avLst/>
          </a:prstGeom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Овал 16"/>
          <p:cNvSpPr/>
          <p:nvPr/>
        </p:nvSpPr>
        <p:spPr>
          <a:xfrm>
            <a:off x="4357686" y="1285860"/>
            <a:ext cx="1000132" cy="985838"/>
          </a:xfrm>
          <a:prstGeom prst="ellipse">
            <a:avLst/>
          </a:prstGeom>
          <a:solidFill>
            <a:srgbClr val="F5F541"/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5825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6600FF"/>
                </a:solidFill>
                <a:latin typeface="Century Gothic" pitchFamily="34" charset="0"/>
              </a:rPr>
              <a:t>    </a:t>
            </a:r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В ногу со временем – от идеи к обновлению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2058" name="Picture 10" descr="C:\Users\pohsa\Desktop\Конференция_август 23г\конференция\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056" y="2071678"/>
            <a:ext cx="1714512" cy="1655392"/>
          </a:xfrm>
          <a:prstGeom prst="ellipse">
            <a:avLst/>
          </a:prstGeom>
          <a:ln w="9525" cap="rnd">
            <a:solidFill>
              <a:srgbClr val="C54DA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Овал 19"/>
          <p:cNvSpPr/>
          <p:nvPr/>
        </p:nvSpPr>
        <p:spPr>
          <a:xfrm>
            <a:off x="6929454" y="3357562"/>
            <a:ext cx="1714512" cy="16430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786050" y="1785926"/>
            <a:ext cx="1285884" cy="12858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4" descr="https://img.freepik.com/free-vector/simple-light-bulb-conceptual-icon-with-colorful-gears-inside-vector-illustration_662848-185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1857364"/>
            <a:ext cx="1222446" cy="1116995"/>
          </a:xfrm>
          <a:prstGeom prst="rect">
            <a:avLst/>
          </a:prstGeom>
          <a:noFill/>
        </p:spPr>
      </p:pic>
      <p:pic>
        <p:nvPicPr>
          <p:cNvPr id="1028" name="Picture 4" descr="C:\Users\pohsa\Desktop\Конференция_август 23г\конференция\obrabotka_met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857884" y="2714620"/>
            <a:ext cx="873740" cy="874712"/>
          </a:xfrm>
          <a:prstGeom prst="ellipse">
            <a:avLst/>
          </a:prstGeom>
          <a:ln w="127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:\Users\pohsa\Desktop\Конференция_август 23г\конференция\strategy-b.jpg"/>
          <p:cNvPicPr>
            <a:picLocks noChangeAspect="1" noChangeArrowheads="1"/>
          </p:cNvPicPr>
          <p:nvPr/>
        </p:nvPicPr>
        <p:blipFill>
          <a:blip r:embed="rId9" cstate="print"/>
          <a:srcRect l="12129" r="13164"/>
          <a:stretch>
            <a:fillRect/>
          </a:stretch>
        </p:blipFill>
        <p:spPr bwMode="auto">
          <a:xfrm>
            <a:off x="6775514" y="1571612"/>
            <a:ext cx="1567548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pohsa\Desktop\40005750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83" t="22212" r="21855" b="22506"/>
          <a:stretch>
            <a:fillRect/>
          </a:stretch>
        </p:blipFill>
        <p:spPr bwMode="auto">
          <a:xfrm>
            <a:off x="6786578" y="3357562"/>
            <a:ext cx="2182106" cy="1714512"/>
          </a:xfrm>
          <a:prstGeom prst="rect">
            <a:avLst/>
          </a:prstGeom>
          <a:noFill/>
        </p:spPr>
      </p:pic>
      <p:pic>
        <p:nvPicPr>
          <p:cNvPr id="13313" name="Picture 1" descr="C:\Users\pohsa\Desktop\Конференция_август 23г\конференция\4969994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0694" y="4714884"/>
            <a:ext cx="1357322" cy="135732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5" name="Picture 1" descr="C:\Users\pohsa\Desktop\Конференция_август 23г\CriminalThisAdmiralbutterfly-size_restricted.gif"/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1142984"/>
            <a:ext cx="2286016" cy="128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500" autoRev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0" dur="500" autoRev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869" y="0"/>
            <a:ext cx="91688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Каждый успешен каждый день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12293" name="Picture 5" descr="C:\Users\pohsa\Desktop\PPh3gBoCGI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785794"/>
            <a:ext cx="2786082" cy="26221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6143636" y="928670"/>
            <a:ext cx="2643206" cy="2428892"/>
          </a:xfrm>
          <a:prstGeom prst="rect">
            <a:avLst/>
          </a:prstGeom>
          <a:noFill/>
        </p:spPr>
        <p:txBody>
          <a:bodyPr wrap="none" rtlCol="0">
            <a:prstTxWarp prst="textButton">
              <a:avLst>
                <a:gd name="adj" fmla="val 6527842"/>
              </a:avLst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ПОВЫШЕНИЕ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ЭФФЕКТИВНОСТИ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ДЕЯТЕЛЬНОСТИ ДОУ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 rot="19946754">
            <a:off x="496830" y="2362993"/>
            <a:ext cx="4840937" cy="1206124"/>
          </a:xfrm>
          <a:prstGeom prst="notchedRightArrow">
            <a:avLst>
              <a:gd name="adj1" fmla="val 50812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 rot="19946754">
            <a:off x="1422459" y="4666224"/>
            <a:ext cx="5572229" cy="90973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с вырезом 26"/>
          <p:cNvSpPr/>
          <p:nvPr/>
        </p:nvSpPr>
        <p:spPr>
          <a:xfrm rot="19946754">
            <a:off x="-131624" y="4331107"/>
            <a:ext cx="6622981" cy="1054870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Профессиональная компетентность  педагогов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9961835">
            <a:off x="2753057" y="4758671"/>
            <a:ext cx="339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Качество образования ДОУ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969247">
            <a:off x="791847" y="2691734"/>
            <a:ext cx="3813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Удовлетворённость родителей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  деятельностью  ДОУ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Стрелка вправо с вырезом 27"/>
          <p:cNvSpPr/>
          <p:nvPr/>
        </p:nvSpPr>
        <p:spPr>
          <a:xfrm rot="19946754">
            <a:off x="709349" y="3419771"/>
            <a:ext cx="4143404" cy="685479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9939550">
            <a:off x="1180245" y="3541896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Продвижение бренда ДОУ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5" name="Стрелка вправо с вырезом 24"/>
          <p:cNvSpPr/>
          <p:nvPr/>
        </p:nvSpPr>
        <p:spPr>
          <a:xfrm rot="19946754">
            <a:off x="465973" y="3488907"/>
            <a:ext cx="6319806" cy="784618"/>
          </a:xfrm>
          <a:prstGeom prst="notchedRightArrow">
            <a:avLst/>
          </a:prstGeom>
          <a:solidFill>
            <a:srgbClr val="E5F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9952364">
            <a:off x="2874310" y="3129622"/>
            <a:ext cx="3749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Повышение статуса ДОУ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 descr="C:\Users\pohsa\Desktop\i-photoroom.png-photoroom-4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448368" y="3857628"/>
            <a:ext cx="2695632" cy="28050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869" y="0"/>
            <a:ext cx="9168869" cy="685800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58259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Уверенность, инновации, мысли, действия</a:t>
            </a:r>
            <a:endParaRPr lang="ru-RU" sz="2400" dirty="0"/>
          </a:p>
        </p:txBody>
      </p:sp>
      <p:pic>
        <p:nvPicPr>
          <p:cNvPr id="2055" name="Picture 7" descr="C:\Users\pohsa\Desktop\Конференция_август 23г\конференция\Движение-тремя-шестернями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64" y="2071678"/>
            <a:ext cx="9762404" cy="54970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425804">
            <a:off x="5739902" y="2719628"/>
            <a:ext cx="2500330" cy="171451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Программа </a:t>
            </a:r>
            <a:endParaRPr lang="ru-RU" sz="2400" b="1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98500">
            <a:off x="6230243" y="3404494"/>
            <a:ext cx="1643074" cy="573149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развития</a:t>
            </a:r>
            <a:endParaRPr lang="ru-RU" sz="2400" b="1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0826" y="3143248"/>
            <a:ext cx="945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ДОУ</a:t>
            </a:r>
            <a:endParaRPr lang="ru-RU" sz="3200" b="1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66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7422" y="4071942"/>
            <a:ext cx="1556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ООП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51845">
            <a:off x="1531283" y="3134337"/>
            <a:ext cx="2861995" cy="21606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Вариативная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324520">
            <a:off x="3200351" y="4708939"/>
            <a:ext cx="1252649" cy="5501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часть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C:\Users\pohsa\Desktop\meetin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1571612"/>
            <a:ext cx="1500198" cy="1303852"/>
          </a:xfrm>
          <a:prstGeom prst="ellipse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 rot="617051">
            <a:off x="4965763" y="4701488"/>
            <a:ext cx="33481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Исследовательско</a:t>
            </a: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техническая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направленность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обучения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88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50006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Цифровые технологии в ДОУ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11265" name="Picture 1" descr="C:\Users\pohsa\Desktop\Конференция_август 23г\конференция\the-importance-of-group-work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1010901"/>
            <a:ext cx="9485290" cy="5847099"/>
          </a:xfrm>
          <a:prstGeom prst="rect">
            <a:avLst/>
          </a:prstGeom>
          <a:noFill/>
        </p:spPr>
      </p:pic>
      <p:pic>
        <p:nvPicPr>
          <p:cNvPr id="11275" name="Picture 11" descr="C:\Users\pohsa\Desktop\Конференция_август 23г\конференция\1ff42c3ab8e2a9377a8c1377c9247013 — копия (7) — копия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844" r="50144"/>
          <a:stretch>
            <a:fillRect/>
          </a:stretch>
        </p:blipFill>
        <p:spPr bwMode="auto">
          <a:xfrm>
            <a:off x="3143240" y="2500306"/>
            <a:ext cx="931144" cy="862521"/>
          </a:xfrm>
          <a:prstGeom prst="rect">
            <a:avLst/>
          </a:prstGeom>
          <a:noFill/>
        </p:spPr>
      </p:pic>
      <p:pic>
        <p:nvPicPr>
          <p:cNvPr id="11267" name="Picture 3" descr="C:\Users\pohsa\Desktop\Конференция_август 23г\конференция\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3000372"/>
            <a:ext cx="2113368" cy="1898633"/>
          </a:xfrm>
          <a:prstGeom prst="rect">
            <a:avLst/>
          </a:prstGeom>
          <a:noFill/>
        </p:spPr>
      </p:pic>
      <p:pic>
        <p:nvPicPr>
          <p:cNvPr id="11266" name="Picture 2" descr="C:\Users\pohsa\Desktop\Конференция_август 23г\конференция\the-importance-of-group-work — копия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77186">
            <a:off x="936869" y="933584"/>
            <a:ext cx="2440000" cy="2538475"/>
          </a:xfrm>
          <a:prstGeom prst="rect">
            <a:avLst/>
          </a:prstGeom>
          <a:noFill/>
        </p:spPr>
      </p:pic>
      <p:pic>
        <p:nvPicPr>
          <p:cNvPr id="11282" name="Picture 18" descr="C:\Users\pohsa\Desktop\Конференция_август 23г\конференция\1ff42c3ab8e2a9377a8c1377c9247013 — копия (5) — копия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3786190"/>
            <a:ext cx="928694" cy="840247"/>
          </a:xfrm>
          <a:prstGeom prst="rect">
            <a:avLst/>
          </a:prstGeom>
          <a:noFill/>
        </p:spPr>
      </p:pic>
      <p:pic>
        <p:nvPicPr>
          <p:cNvPr id="11283" name="Picture 19" descr="C:\Users\pohsa\Desktop\Конференция_август 23г\конференция\1ff42c3ab8e2a9377a8c1377c9247013 — копия (5) — копия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4857760"/>
            <a:ext cx="606669" cy="515917"/>
          </a:xfrm>
          <a:prstGeom prst="rect">
            <a:avLst/>
          </a:prstGeom>
          <a:noFill/>
        </p:spPr>
      </p:pic>
      <p:pic>
        <p:nvPicPr>
          <p:cNvPr id="11284" name="Picture 20" descr="C:\Users\pohsa\Desktop\Конференция_август 23г\конференция\1ff42c3ab8e2a9377a8c1377c9247013 — копия (5) — копия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33" y="3929066"/>
            <a:ext cx="857257" cy="733206"/>
          </a:xfrm>
          <a:prstGeom prst="rect">
            <a:avLst/>
          </a:prstGeom>
          <a:noFill/>
        </p:spPr>
      </p:pic>
      <p:pic>
        <p:nvPicPr>
          <p:cNvPr id="11285" name="Picture 21" descr="C:\Users\pohsa\Desktop\Конференция_август 23г\конференция\1ff42c3ab8e2a9377a8c1377c9247013 — копия (5) — копия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0166" y="1779993"/>
            <a:ext cx="857256" cy="720309"/>
          </a:xfrm>
          <a:prstGeom prst="rect">
            <a:avLst/>
          </a:prstGeom>
          <a:noFill/>
        </p:spPr>
      </p:pic>
      <p:pic>
        <p:nvPicPr>
          <p:cNvPr id="11287" name="Picture 23" descr="C:\Users\pohsa\Desktop\Конференция_август 23г\конференция\the-importance-of-group-work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69779">
            <a:off x="4216767" y="1426304"/>
            <a:ext cx="1495846" cy="1533478"/>
          </a:xfrm>
          <a:prstGeom prst="rect">
            <a:avLst/>
          </a:prstGeom>
          <a:noFill/>
        </p:spPr>
      </p:pic>
      <p:pic>
        <p:nvPicPr>
          <p:cNvPr id="11288" name="Picture 24" descr="C:\Users\pohsa\Desktop\Конференция_август 23г\конференция\stack2_1200xx1700-958-0-7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4876" y="1857364"/>
            <a:ext cx="571504" cy="471136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 rot="21414521">
            <a:off x="3408922" y="1156598"/>
            <a:ext cx="3208043" cy="1991637"/>
          </a:xfrm>
          <a:prstGeom prst="rect">
            <a:avLst/>
          </a:prstGeom>
          <a:noFill/>
          <a:scene3d>
            <a:camera prst="orthographicFront">
              <a:rot lat="0" lon="0" rev="21299999"/>
            </a:camera>
            <a:lightRig rig="threePt" dir="t"/>
          </a:scene3d>
        </p:spPr>
        <p:txBody>
          <a:bodyPr wrap="none" lIns="91440" tIns="45720" rIns="91440" bIns="45720">
            <a:prstTxWarp prst="textArchUp">
              <a:avLst>
                <a:gd name="adj" fmla="val 10432624"/>
              </a:avLst>
            </a:prstTxWarp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rgbClr val="C54DA3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Творческие группы</a:t>
            </a:r>
            <a:endParaRPr lang="ru-RU" sz="2800" b="1" cap="none" spc="0" dirty="0">
              <a:ln w="10541" cmpd="sng">
                <a:solidFill>
                  <a:srgbClr val="C54DA3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22" name="Picture 2" descr="E:\Детский сад\QR коды\qr-code ВИПДОО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26" y="2071678"/>
            <a:ext cx="1143008" cy="107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C:\Users\pohsa\Downloads\математика.jpg"/>
          <p:cNvPicPr>
            <a:picLocks noChangeAspect="1" noChangeArrowheads="1"/>
          </p:cNvPicPr>
          <p:nvPr/>
        </p:nvPicPr>
        <p:blipFill>
          <a:blip r:embed="rId14" cstate="print"/>
          <a:srcRect r="5263" b="1769"/>
          <a:stretch>
            <a:fillRect/>
          </a:stretch>
        </p:blipFill>
        <p:spPr bwMode="auto">
          <a:xfrm>
            <a:off x="1000100" y="928671"/>
            <a:ext cx="3536426" cy="5143536"/>
          </a:xfrm>
          <a:prstGeom prst="rect">
            <a:avLst/>
          </a:prstGeom>
          <a:noFill/>
        </p:spPr>
      </p:pic>
      <p:pic>
        <p:nvPicPr>
          <p:cNvPr id="11270" name="Picture 6" descr="C:\Users\pohsa\Downloads\легомозаика.jpg"/>
          <p:cNvPicPr>
            <a:picLocks noChangeAspect="1" noChangeArrowheads="1"/>
          </p:cNvPicPr>
          <p:nvPr/>
        </p:nvPicPr>
        <p:blipFill>
          <a:blip r:embed="rId15" cstate="print"/>
          <a:srcRect r="3704"/>
          <a:stretch>
            <a:fillRect/>
          </a:stretch>
        </p:blipFill>
        <p:spPr bwMode="auto">
          <a:xfrm>
            <a:off x="1000100" y="928671"/>
            <a:ext cx="3429024" cy="5108546"/>
          </a:xfrm>
          <a:prstGeom prst="rect">
            <a:avLst/>
          </a:prstGeom>
          <a:noFill/>
        </p:spPr>
      </p:pic>
      <p:pic>
        <p:nvPicPr>
          <p:cNvPr id="11269" name="Picture 5" descr="C:\Users\pohsa\Downloads\кодирование.jpg"/>
          <p:cNvPicPr>
            <a:picLocks noChangeAspect="1" noChangeArrowheads="1"/>
          </p:cNvPicPr>
          <p:nvPr/>
        </p:nvPicPr>
        <p:blipFill>
          <a:blip r:embed="rId16" cstate="print"/>
          <a:srcRect r="5557" b="3045"/>
          <a:stretch>
            <a:fillRect/>
          </a:stretch>
        </p:blipFill>
        <p:spPr bwMode="auto">
          <a:xfrm>
            <a:off x="1000100" y="928670"/>
            <a:ext cx="3429024" cy="5175667"/>
          </a:xfrm>
          <a:prstGeom prst="rect">
            <a:avLst/>
          </a:prstGeom>
          <a:noFill/>
        </p:spPr>
      </p:pic>
      <p:pic>
        <p:nvPicPr>
          <p:cNvPr id="11273" name="Picture 9" descr="C:\Users\pohsa\Downloads\титульный лист работа со звуками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500694" y="1000108"/>
            <a:ext cx="3372844" cy="5036854"/>
          </a:xfrm>
          <a:prstGeom prst="rect">
            <a:avLst/>
          </a:prstGeom>
          <a:noFill/>
        </p:spPr>
      </p:pic>
      <p:pic>
        <p:nvPicPr>
          <p:cNvPr id="11268" name="Picture 4" descr="C:\Users\pohsa\Downloads\титульный лист связный рассказ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57818" y="1000108"/>
            <a:ext cx="3500462" cy="5072098"/>
          </a:xfrm>
          <a:prstGeom prst="rect">
            <a:avLst/>
          </a:prstGeom>
          <a:noFill/>
        </p:spPr>
      </p:pic>
      <p:pic>
        <p:nvPicPr>
          <p:cNvPr id="11272" name="Picture 8" descr="C:\Users\pohsa\Downloads\работа со звуками титульный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429256" y="1000108"/>
            <a:ext cx="342902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5E-6 7.40741E-7 L 0.3368 0.3307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" y="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38889E-6 -7.03704E-6 C -0.01927 -0.02177 -0.03437 -0.03149 -0.05555 -0.0463 C -0.07569 -0.06065 -0.05816 -0.05186 -0.075 -0.05927 C -0.07881 -0.06714 -0.08385 -0.0713 -0.09027 -0.07408 C -0.09513 -0.08056 -0.09878 -0.08288 -0.10555 -0.08519 C -0.11545 -0.09399 -0.12569 -0.09769 -0.1375 -0.10001 C -0.1717 -0.09908 -0.20625 -0.10186 -0.24027 -0.0963 C -0.24288 -0.09584 -0.24461 -0.09144 -0.24722 -0.09075 C -0.25364 -0.0889 -0.26024 -0.08959 -0.26666 -0.0889 C -0.27395 -0.08565 -0.26961 -0.0882 -0.27916 -0.07964 C -0.28142 -0.07755 -0.28472 -0.07848 -0.2875 -0.07778 C -0.29114 -0.07292 -0.29687 -0.07038 -0.3 -0.06482 C -0.30381 -0.05788 -0.30711 -0.05302 -0.3125 -0.04815 C -0.31666 -0.03959 -0.31892 -0.03056 -0.32361 -0.02223 C -0.32795 -0.00487 -0.32083 -0.03056 -0.32916 -0.01112 C -0.33003 -0.0088 -0.32986 -0.00602 -0.33055 -0.00371 C -0.33125 -0.00163 -0.33263 -0.00024 -0.33333 0.00185 C -0.33437 0.00485 -0.33524 0.0081 -0.33611 0.0111 C -0.3401 0.02569 -0.33941 0.04282 -0.34583 0.05555 C -0.34548 0.07569 -0.34982 0.16712 -0.33333 0.19999 C -0.33211 0.20856 -0.33125 0.21342 -0.32777 0.22036 C -0.32586 0.23078 -0.32152 0.23958 -0.31666 0.24814 C -0.31406 0.25856 -0.30868 0.26435 -0.30277 0.27222 C -0.30138 0.27407 -0.29861 0.27777 -0.29861 0.27777 C -0.29583 0.28865 -0.28854 0.29467 -0.28055 0.29814 C -0.2677 0.3111 -0.25295 0.31898 -0.2375 0.32407 C -0.22725 0.32754 -0.21892 0.33286 -0.20833 0.33518 C -0.19913 0.3412 -0.19566 0.34374 -0.18611 0.34629 C -0.175 0.3537 -0.15937 0.35694 -0.14722 0.36296 C -0.14131 0.36597 -0.13385 0.36782 -0.12916 0.37407 " pathEditMode="relative" ptsTypes="fffffffffffffffffffffffffffffA">
                                      <p:cBhvr>
                                        <p:cTn id="72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85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0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7.22222E-6 -1.11111E-6 C -0.01388 -0.00463 -0.0276 -0.01203 -0.04166 -0.01481 C -0.05225 -0.01944 -0.06285 -0.025 -0.07222 -0.03333 C -0.10711 -0.0324 -0.13108 -0.03287 -0.1625 -0.02592 C -0.16441 -0.02476 -0.16597 -0.02291 -0.16806 -0.02222 C -0.17118 -0.02106 -0.17465 -0.02176 -0.17778 -0.02037 C -0.18004 -0.01921 -0.18125 -0.0162 -0.18334 -0.01481 C -0.18854 -0.01088 -0.19445 -0.00625 -0.2 -0.0037 C -0.20521 0.00672 -0.21771 0.01181 -0.22222 0.02408 C -0.22726 0.03727 -0.23143 0.05255 -0.2375 0.06482 C -0.23889 0.0757 -0.2408 0.08565 -0.24306 0.0963 C -0.24358 0.10672 -0.24445 0.11736 -0.24445 0.12778 C -0.24445 0.15556 -0.24393 0.18334 -0.24306 0.21111 C -0.24271 0.21968 -0.23854 0.22778 -0.23611 0.23519 C -0.23195 0.24769 -0.2283 0.25973 -0.22361 0.27223 C -0.21823 0.28681 -0.21441 0.31135 -0.20417 0.32037 C -0.20191 0.32963 -0.19479 0.34051 -0.18889 0.3463 C -0.18663 0.35533 -0.18455 0.36181 -0.17778 0.36482 C -0.17518 0.36829 -0.17344 0.37246 -0.17084 0.37593 C -0.16389 0.38519 -0.16406 0.38241 -0.15556 0.38889 C -0.14618 0.39607 -0.1382 0.40649 -0.12778 0.41111 C -0.12483 0.41713 -0.12674 0.41667 -0.1236 0.41667 " pathEditMode="relative" ptsTypes="fffffffffffffffffffffA">
                                      <p:cBhvr>
                                        <p:cTn id="9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556E-7 -2.96296E-6 L 0.34878 0.3060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11111E-6 -2.96296E-6 C -0.00052 -0.00278 -0.00191 -0.0169 -0.00555 -0.02037 C -0.02083 -0.03495 -0.04462 -0.03333 -0.06111 -0.03518 C -0.09288 -0.04213 -0.07222 -0.03866 -0.12361 -0.04074 C -0.24201 -0.03449 -0.16701 -0.04398 -0.20417 -0.03148 C -0.20555 -0.02963 -0.20677 -0.02731 -0.20833 -0.02592 C -0.20955 -0.02477 -0.21128 -0.02523 -0.2125 -0.02407 C -0.21562 -0.02083 -0.21805 -0.01666 -0.22083 -0.01296 C -0.22569 -0.00648 -0.23923 0.00394 -0.24444 0.00926 C -0.24583 0.01065 -0.24618 0.0132 -0.24722 0.01482 C -0.25312 0.02384 -0.25746 0.03403 -0.26389 0.04259 C -0.26719 0.05579 -0.2625 0.03982 -0.26944 0.05371 C -0.27031 0.05533 -0.27014 0.05764 -0.27083 0.05926 C -0.27292 0.06435 -0.27552 0.06922 -0.27778 0.07408 C -0.28142 0.08172 -0.28489 0.10047 -0.2875 0.10926 C -0.28733 0.12523 -0.29358 0.19352 -0.27917 0.22222 C -0.27691 0.22662 -0.27413 0.23056 -0.27222 0.23519 C -0.26614 0.24977 -0.27361 0.24028 -0.26389 0.25 C -0.26128 0.26065 -0.26441 0.2507 -0.25833 0.26111 C -0.25347 0.26945 -0.24948 0.28172 -0.24167 0.28519 C -0.23455 0.29954 -0.22448 0.31204 -0.2125 0.31852 C -0.2033 0.33079 -0.20052 0.33773 -0.1875 0.34074 C -0.17899 0.35209 -0.18854 0.34097 -0.175 0.35 C -0.15364 0.36412 -0.12899 0.36597 -0.10555 0.37037 C -0.10069 0.37477 -0.10312 0.37408 -0.09861 0.37408 " pathEditMode="relative" ptsTypes="ffffffffffffffffffffffffA">
                                      <p:cBhvr>
                                        <p:cTn id="124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0"/>
            <a:ext cx="91688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93978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Командная работа – залог успеха</a:t>
            </a:r>
            <a:b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</a:b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5122" name="Picture 2" descr="https://psicologiaenfoques.files.wordpress.com/2017/12/lampe-freigestellt1-1024x6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496"/>
            <a:ext cx="2398391" cy="162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s://demotivation.ru/wp-content/uploads/2020/05/144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785794"/>
            <a:ext cx="2051291" cy="1435904"/>
          </a:xfrm>
          <a:prstGeom prst="rect">
            <a:avLst/>
          </a:prstGeom>
          <a:noFill/>
        </p:spPr>
      </p:pic>
      <p:pic>
        <p:nvPicPr>
          <p:cNvPr id="5126" name="Picture 6" descr="C:\Users\pohsa\Desktop\Конференция_август 23г\конференция\PV7CQfCDj7Q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2857496"/>
            <a:ext cx="2190736" cy="219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1" name="Picture 1" descr="C:\Users\pohsa\Downloads\выездной педсовет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6188">
            <a:off x="4553447" y="2570797"/>
            <a:ext cx="2803941" cy="373858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143504" y="714356"/>
            <a:ext cx="2371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</a:rPr>
              <a:t>Педагогический </a:t>
            </a:r>
          </a:p>
          <a:p>
            <a:pPr algn="r"/>
            <a:r>
              <a:rPr lang="ru-RU" sz="2000" b="1" i="1" dirty="0" err="1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</a:rPr>
              <a:t>тимбилдинг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pohsa\Desktop\Конференция_август 23г\конференция\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4143380"/>
            <a:ext cx="3437077" cy="2284232"/>
          </a:xfrm>
          <a:prstGeom prst="rect">
            <a:avLst/>
          </a:prstGeom>
          <a:noFill/>
        </p:spPr>
      </p:pic>
      <p:pic>
        <p:nvPicPr>
          <p:cNvPr id="1026" name="Picture 2" descr="C:\Users\pohsa\Downloads\IMG-658be9499614f95638afb5958332d34b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47591">
            <a:off x="4064115" y="2527929"/>
            <a:ext cx="2839866" cy="378648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C:\Users\pohsa\Downloads\выездной педсовет 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11924">
            <a:off x="3468062" y="2426539"/>
            <a:ext cx="5066681" cy="379367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 descr="C:\Users\pohsa\Downloads\выездной педсовет 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393626">
            <a:off x="917076" y="1892737"/>
            <a:ext cx="6078913" cy="455918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7" name="Picture 7" descr="C:\Users\pohsa\Desktop\Конференция_август 23г\конференция\leviers-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5143512"/>
            <a:ext cx="2214578" cy="150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http://qrcoder.ru/code/?http%3A%2F%2Fdou1-len.ucoz.ru%2F1%2F2019%2Fped.timbilding.posobie.pdf&amp;4&amp;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785794"/>
            <a:ext cx="1562100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xit" presetSubtype="9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2" presetClass="exit" presetSubtype="9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600" decel="100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0"/>
                            </p:stCondLst>
                            <p:childTnLst>
                              <p:par>
                                <p:cTn id="42" presetID="2" presetClass="exit" presetSubtype="9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500"/>
                            </p:stCondLst>
                            <p:childTnLst>
                              <p:par>
                                <p:cTn id="47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0"/>
            <a:ext cx="9168869" cy="6858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51115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Вперёд - к новым идеям!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6146" name="Picture 2" descr="C:\Users\pohsa\Desktop\Конференция_август 23г\конференция\JHOfWEz5Td_-GlU9nBdA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4130" t="5882" b="11765"/>
          <a:stretch>
            <a:fillRect/>
          </a:stretch>
        </p:blipFill>
        <p:spPr bwMode="auto">
          <a:xfrm>
            <a:off x="928662" y="1000108"/>
            <a:ext cx="3790078" cy="1143008"/>
          </a:xfrm>
          <a:prstGeom prst="rect">
            <a:avLst/>
          </a:prstGeom>
          <a:ln w="28575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pohsa\Desktop\Cooperation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786190"/>
            <a:ext cx="1616751" cy="122875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28860" y="928670"/>
            <a:ext cx="2302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Муниципальный проект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pohsa\Downloads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071810"/>
            <a:ext cx="2929942" cy="2464662"/>
          </a:xfrm>
          <a:prstGeom prst="roundRect">
            <a:avLst>
              <a:gd name="adj" fmla="val 2008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pohsa\Downloads\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857884" y="3143248"/>
            <a:ext cx="2912685" cy="2357454"/>
          </a:xfrm>
          <a:prstGeom prst="roundRect">
            <a:avLst>
              <a:gd name="adj" fmla="val 183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pohsa\Desktop\Конференция_август 23г\конференция\360_F_477466325_D4nzMifywYsnIketzP4T2mJXSnzBeLyz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5643578"/>
            <a:ext cx="3072044" cy="1071570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7000892" y="5715016"/>
            <a:ext cx="128582" cy="12858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215074" y="5715016"/>
            <a:ext cx="142876" cy="1428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643834" y="5715016"/>
            <a:ext cx="128582" cy="12858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429652" y="5715016"/>
            <a:ext cx="128582" cy="12858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6" name="Picture 4" descr="C:\Users\pohsa\Desktop\Конференция_август 23г\конференция\8iFbmHJqCs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5572140"/>
            <a:ext cx="2214578" cy="1133994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4357686" y="1643050"/>
            <a:ext cx="4500594" cy="121444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>
              <a:ln w="38100">
                <a:solidFill>
                  <a:srgbClr val="00B050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0694" y="1785926"/>
            <a:ext cx="3388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Городское объединение </a:t>
            </a:r>
          </a:p>
          <a:p>
            <a:pPr algn="ctr"/>
            <a:r>
              <a:rPr lang="ru-RU" sz="1600" dirty="0" smtClean="0"/>
              <a:t>по приоритетному направлению </a:t>
            </a:r>
          </a:p>
          <a:p>
            <a:pPr algn="ctr"/>
            <a:r>
              <a:rPr lang="ru-RU" sz="1600" dirty="0" smtClean="0"/>
              <a:t>«Будущие инженеры»</a:t>
            </a:r>
            <a:endParaRPr lang="ru-RU" sz="1600" dirty="0"/>
          </a:p>
        </p:txBody>
      </p:sp>
      <p:pic>
        <p:nvPicPr>
          <p:cNvPr id="1028" name="Picture 4" descr="C:\Users\pohsa\Desktop\Конференция_август 23г\998aa966361c44feae3b47250decd78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99" t="26501"/>
          <a:stretch>
            <a:fillRect/>
          </a:stretch>
        </p:blipFill>
        <p:spPr bwMode="auto">
          <a:xfrm>
            <a:off x="4429124" y="1714488"/>
            <a:ext cx="1205516" cy="1000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68869" cy="6858000"/>
          </a:xfrm>
          <a:prstGeom prst="rect">
            <a:avLst/>
          </a:prstGeom>
          <a:noFill/>
        </p:spPr>
      </p:pic>
      <p:pic>
        <p:nvPicPr>
          <p:cNvPr id="2051" name="Picture 3" descr="C:\Users\pohsa\Desktop\Конференция_август 23г\конференция\Новый точечный рисунок — копия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85728"/>
            <a:ext cx="8643966" cy="6572272"/>
          </a:xfrm>
          <a:prstGeom prst="rect">
            <a:avLst/>
          </a:prstGeom>
          <a:noFill/>
        </p:spPr>
      </p:pic>
      <p:pic>
        <p:nvPicPr>
          <p:cNvPr id="11" name="Picture 2" descr="C:\Users\pohsa\Downloads\IMG_20230530_124526.jpg"/>
          <p:cNvPicPr>
            <a:picLocks noChangeAspect="1" noChangeArrowheads="1"/>
          </p:cNvPicPr>
          <p:nvPr/>
        </p:nvPicPr>
        <p:blipFill>
          <a:blip r:embed="rId5" cstate="print"/>
          <a:srcRect l="3946" r="44758" b="52200"/>
          <a:stretch>
            <a:fillRect/>
          </a:stretch>
        </p:blipFill>
        <p:spPr bwMode="auto">
          <a:xfrm>
            <a:off x="7072330" y="4429132"/>
            <a:ext cx="1643519" cy="171451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027" name="Picture 3" descr="C:\Users\pohsa\Desktop\Конференция_август 23г\конференция\phot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286124"/>
            <a:ext cx="1400185" cy="1000132"/>
          </a:xfrm>
          <a:prstGeom prst="rect">
            <a:avLst/>
          </a:prstGeom>
          <a:noFill/>
        </p:spPr>
      </p:pic>
      <p:pic>
        <p:nvPicPr>
          <p:cNvPr id="1029" name="Picture 5" descr="C:\Users\pohsa\Desktop\Конференция_август 23г\конференция\diROscpKpYrQ4u2MwufBy8c6dK9YrHovabcvck6_mRWeqFQkKU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7" y="3000372"/>
            <a:ext cx="2857520" cy="1513844"/>
          </a:xfrm>
          <a:prstGeom prst="rect">
            <a:avLst/>
          </a:prstGeom>
          <a:noFill/>
        </p:spPr>
      </p:pic>
      <p:pic>
        <p:nvPicPr>
          <p:cNvPr id="1030" name="Picture 6" descr="C:\Users\pohsa\Desktop\ИКаРЁНОК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2571744"/>
            <a:ext cx="1447334" cy="715948"/>
          </a:xfrm>
          <a:prstGeom prst="rect">
            <a:avLst/>
          </a:prstGeom>
          <a:noFill/>
        </p:spPr>
      </p:pic>
      <p:pic>
        <p:nvPicPr>
          <p:cNvPr id="1031" name="Picture 7" descr="C:\Users\pohsa\Desktop\Конференция_август 23г\конференция\EduTechClub_EduTech_magazine_3_banne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2143116"/>
            <a:ext cx="1552734" cy="151289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6" name="Picture 12" descr="C:\Users\pohsa\Desktop\Конференция_август 23г\конференция\scale_12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24" y="714356"/>
            <a:ext cx="820722" cy="820722"/>
          </a:xfrm>
          <a:prstGeom prst="ellipse">
            <a:avLst/>
          </a:prstGeom>
          <a:noFill/>
        </p:spPr>
      </p:pic>
      <p:pic>
        <p:nvPicPr>
          <p:cNvPr id="5" name="Picture 3" descr="C:\Users\pohsa\Downloads\WPd7zz_gQc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8662" y="4500570"/>
            <a:ext cx="1643074" cy="1643074"/>
          </a:xfrm>
          <a:prstGeom prst="ellipse">
            <a:avLst/>
          </a:prstGeom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" descr="https://r1.nubex.ru/s11805-dda/f5772_a6/%D1%80%D0%BE%D0%B1%D0%BE%D0%B3%D1%80%D0%B0%D0%B4%209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1357298"/>
            <a:ext cx="1597243" cy="7911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943848" cy="100010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Дети. Техника. Творчество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  <p:pic>
        <p:nvPicPr>
          <p:cNvPr id="1026" name="Picture 2" descr="C:\Users\pohsa\Desktop\image126476-1-768x768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642918"/>
            <a:ext cx="1000132" cy="1000132"/>
          </a:xfrm>
          <a:prstGeom prst="rect">
            <a:avLst/>
          </a:prstGeom>
          <a:noFill/>
        </p:spPr>
      </p:pic>
      <p:pic>
        <p:nvPicPr>
          <p:cNvPr id="4" name="Picture 3" descr="C:\Users\pohsa\Desktop\406a7acdaf504b38a36626266f09e03d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5143512"/>
            <a:ext cx="862361" cy="837722"/>
          </a:xfrm>
          <a:prstGeom prst="rect">
            <a:avLst/>
          </a:prstGeom>
          <a:noFill/>
        </p:spPr>
      </p:pic>
      <p:pic>
        <p:nvPicPr>
          <p:cNvPr id="7" name="Picture 5" descr="C:\Users\pohsa\Desktop\maxresdefault.jpg"/>
          <p:cNvPicPr>
            <a:picLocks noChangeAspect="1" noChangeArrowheads="1"/>
          </p:cNvPicPr>
          <p:nvPr/>
        </p:nvPicPr>
        <p:blipFill>
          <a:blip r:embed="rId15" cstate="print"/>
          <a:srcRect l="17793" r="15410"/>
          <a:stretch>
            <a:fillRect/>
          </a:stretch>
        </p:blipFill>
        <p:spPr bwMode="auto">
          <a:xfrm rot="20380715">
            <a:off x="5526405" y="5160122"/>
            <a:ext cx="1048835" cy="978913"/>
          </a:xfrm>
          <a:prstGeom prst="ellipse">
            <a:avLst/>
          </a:prstGeom>
          <a:noFill/>
          <a:ln w="28575">
            <a:solidFill>
              <a:srgbClr val="EAB200"/>
            </a:solidFill>
          </a:ln>
        </p:spPr>
      </p:pic>
      <p:pic>
        <p:nvPicPr>
          <p:cNvPr id="11268" name="Picture 4" descr="C:\Users\pohsa\Downloads\IMG_20221018_101516.jpg"/>
          <p:cNvPicPr>
            <a:picLocks noChangeAspect="1" noChangeArrowheads="1"/>
          </p:cNvPicPr>
          <p:nvPr/>
        </p:nvPicPr>
        <p:blipFill>
          <a:blip r:embed="rId16" cstate="print"/>
          <a:srcRect r="20455"/>
          <a:stretch>
            <a:fillRect/>
          </a:stretch>
        </p:blipFill>
        <p:spPr bwMode="auto">
          <a:xfrm>
            <a:off x="2428860" y="1428736"/>
            <a:ext cx="4728980" cy="42755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70" name="Picture 6" descr="C:\Users\pohsa\Downloads\IMG_20230228_085530 (1)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478261" flipH="1">
            <a:off x="2043586" y="1888576"/>
            <a:ext cx="5889236" cy="41265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54DA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6" name="Picture 2" descr="C:\Users\pohsa\Downloads\лего конкурс защита проекта.jpg"/>
          <p:cNvPicPr>
            <a:picLocks noChangeAspect="1" noChangeArrowheads="1"/>
          </p:cNvPicPr>
          <p:nvPr/>
        </p:nvPicPr>
        <p:blipFill>
          <a:blip r:embed="rId18" cstate="print"/>
          <a:srcRect l="13126"/>
          <a:stretch>
            <a:fillRect/>
          </a:stretch>
        </p:blipFill>
        <p:spPr bwMode="auto">
          <a:xfrm>
            <a:off x="2000232" y="2357430"/>
            <a:ext cx="5786478" cy="382880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C:\Users\pohsa\Downloads\4zm2-G9c19k.jpg"/>
          <p:cNvPicPr>
            <a:picLocks noChangeAspect="1" noChangeArrowheads="1"/>
          </p:cNvPicPr>
          <p:nvPr/>
        </p:nvPicPr>
        <p:blipFill>
          <a:blip r:embed="rId19" cstate="print"/>
          <a:srcRect l="4619" r="3009"/>
          <a:stretch>
            <a:fillRect/>
          </a:stretch>
        </p:blipFill>
        <p:spPr bwMode="auto">
          <a:xfrm rot="721535">
            <a:off x="1650049" y="2120292"/>
            <a:ext cx="6143668" cy="41431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600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7" name="Picture 3" descr="C:\Users\pohsa\Downloads\лего мозаика на интерактивнгой доске.jpg"/>
          <p:cNvPicPr>
            <a:picLocks noChangeAspect="1" noChangeArrowheads="1"/>
          </p:cNvPicPr>
          <p:nvPr/>
        </p:nvPicPr>
        <p:blipFill>
          <a:blip r:embed="rId20"/>
          <a:srcRect l="3982" t="2338" r="12639" b="6493"/>
          <a:stretch>
            <a:fillRect/>
          </a:stretch>
        </p:blipFill>
        <p:spPr bwMode="auto">
          <a:xfrm>
            <a:off x="1928794" y="2357430"/>
            <a:ext cx="6083371" cy="38776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5" name="Picture 1" descr="C:\Users\pohsa\Downloads\IMG_20230217_110606.jpg"/>
          <p:cNvPicPr>
            <a:picLocks noChangeAspect="1" noChangeArrowheads="1"/>
          </p:cNvPicPr>
          <p:nvPr/>
        </p:nvPicPr>
        <p:blipFill>
          <a:blip r:embed="rId21" cstate="print"/>
          <a:srcRect l="5932"/>
          <a:stretch>
            <a:fillRect/>
          </a:stretch>
        </p:blipFill>
        <p:spPr bwMode="auto">
          <a:xfrm rot="529601">
            <a:off x="1731126" y="1349870"/>
            <a:ext cx="6404457" cy="51062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hsa\Desktop\Конференция_август 23г\конференция\Новый точечный 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8869" cy="6858000"/>
          </a:xfrm>
          <a:prstGeom prst="rect">
            <a:avLst/>
          </a:prstGeom>
          <a:noFill/>
        </p:spPr>
      </p:pic>
      <p:pic>
        <p:nvPicPr>
          <p:cNvPr id="2059" name="Picture 11" descr="C:\Users\pohsa\Desktop\Конференция_август 23г\афиша-3489944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285728"/>
            <a:ext cx="9929850" cy="7143800"/>
          </a:xfrm>
          <a:prstGeom prst="rect">
            <a:avLst/>
          </a:prstGeom>
          <a:noFill/>
        </p:spPr>
      </p:pic>
      <p:pic>
        <p:nvPicPr>
          <p:cNvPr id="2051" name="Picture 3" descr="C:\Users\pohsa\Downloads\-5312284030554721167_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0061" y="3429000"/>
            <a:ext cx="2333641" cy="1750232"/>
          </a:xfrm>
          <a:prstGeom prst="rect">
            <a:avLst/>
          </a:prstGeom>
          <a:noFill/>
        </p:spPr>
      </p:pic>
      <p:pic>
        <p:nvPicPr>
          <p:cNvPr id="2050" name="Picture 2" descr="C:\Users\pohsa\Downloads\инженер-программист.jpg"/>
          <p:cNvPicPr>
            <a:picLocks noChangeAspect="1" noChangeArrowheads="1"/>
          </p:cNvPicPr>
          <p:nvPr/>
        </p:nvPicPr>
        <p:blipFill>
          <a:blip r:embed="rId5" cstate="print"/>
          <a:srcRect t="8181"/>
          <a:stretch>
            <a:fillRect/>
          </a:stretch>
        </p:blipFill>
        <p:spPr bwMode="auto">
          <a:xfrm>
            <a:off x="4357685" y="1785926"/>
            <a:ext cx="2250297" cy="1500198"/>
          </a:xfrm>
          <a:prstGeom prst="rect">
            <a:avLst/>
          </a:prstGeom>
          <a:noFill/>
        </p:spPr>
      </p:pic>
      <p:pic>
        <p:nvPicPr>
          <p:cNvPr id="5" name="Picture 3" descr="C:\Users\pohsa\Downloads\IMG-228f322a1ee4cac65e9ba993b0918211-V.jpg"/>
          <p:cNvPicPr>
            <a:picLocks noChangeAspect="1" noChangeArrowheads="1"/>
          </p:cNvPicPr>
          <p:nvPr/>
        </p:nvPicPr>
        <p:blipFill>
          <a:blip r:embed="rId6" cstate="print"/>
          <a:srcRect l="29625" r="4984" b="43812"/>
          <a:stretch>
            <a:fillRect/>
          </a:stretch>
        </p:blipFill>
        <p:spPr bwMode="auto">
          <a:xfrm>
            <a:off x="1357290" y="1785926"/>
            <a:ext cx="2217044" cy="1428759"/>
          </a:xfrm>
          <a:prstGeom prst="rect">
            <a:avLst/>
          </a:prstGeom>
          <a:noFill/>
        </p:spPr>
      </p:pic>
      <p:pic>
        <p:nvPicPr>
          <p:cNvPr id="1026" name="Picture 2" descr="C:\Users\pohsa\Downloads\IMG-d83c14d9a4cfaf4b025110ef58ab4d8a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285992"/>
            <a:ext cx="1398021" cy="2571768"/>
          </a:xfrm>
          <a:prstGeom prst="rect">
            <a:avLst/>
          </a:prstGeom>
          <a:noFill/>
        </p:spPr>
      </p:pic>
      <p:pic>
        <p:nvPicPr>
          <p:cNvPr id="2054" name="Picture 6" descr="C:\Users\pohsa\Desktop\inzener-konstruktor.po.elektrike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3500438"/>
            <a:ext cx="2143140" cy="1635259"/>
          </a:xfrm>
          <a:prstGeom prst="rect">
            <a:avLst/>
          </a:prstGeom>
          <a:noFill/>
        </p:spPr>
      </p:pic>
      <p:pic>
        <p:nvPicPr>
          <p:cNvPr id="11" name="Picture 2" descr="F:\Солнечная система\20190326_16083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7" r="6459" b="-2857"/>
          <a:stretch>
            <a:fillRect/>
          </a:stretch>
        </p:blipFill>
        <p:spPr bwMode="auto">
          <a:xfrm rot="5400000">
            <a:off x="878235" y="2193543"/>
            <a:ext cx="3387002" cy="257176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pohsa\Downloads\GRfbs3UvY0M.jpg"/>
          <p:cNvPicPr>
            <a:picLocks noChangeAspect="1" noChangeArrowheads="1"/>
          </p:cNvPicPr>
          <p:nvPr/>
        </p:nvPicPr>
        <p:blipFill>
          <a:blip r:embed="rId10"/>
          <a:srcRect l="15985" r="36060"/>
          <a:stretch>
            <a:fillRect/>
          </a:stretch>
        </p:blipFill>
        <p:spPr bwMode="auto">
          <a:xfrm>
            <a:off x="3929058" y="1785926"/>
            <a:ext cx="2610464" cy="338654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8728" y="1785926"/>
            <a:ext cx="5229962" cy="34290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1785926"/>
            <a:ext cx="5429288" cy="347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85725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Детский сад и семья – </a:t>
            </a:r>
            <a:b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</a:br>
            <a:r>
              <a:rPr lang="ru-RU" sz="2400" b="1" i="1" dirty="0" smtClean="0">
                <a:solidFill>
                  <a:srgbClr val="6600FF"/>
                </a:solidFill>
                <a:latin typeface="Century Gothic" pitchFamily="34" charset="0"/>
              </a:rPr>
              <a:t>единомышленники и партнёры</a:t>
            </a:r>
            <a:endParaRPr lang="ru-RU" sz="2400" b="1" i="1" dirty="0">
              <a:solidFill>
                <a:srgbClr val="6600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4019</TotalTime>
  <Words>241</Words>
  <Application>WPS Presentation</Application>
  <PresentationFormat>Экран (4:3)</PresentationFormat>
  <Paragraphs>77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    В ногу со временем – от идеи к обновлению</vt:lpstr>
      <vt:lpstr>Каждый успешен каждый день</vt:lpstr>
      <vt:lpstr>Уверенность, инновации, мысли, действия</vt:lpstr>
      <vt:lpstr>Цифровые технологии в ДОУ</vt:lpstr>
      <vt:lpstr>Командная работа – залог успеха </vt:lpstr>
      <vt:lpstr>Вперёд - к новым идеям!</vt:lpstr>
      <vt:lpstr>Дети. Техника. Творчество</vt:lpstr>
      <vt:lpstr>Детский сад и семья –  единомышленники и партнёры</vt:lpstr>
      <vt:lpstr>«Дошкольный РобоГрад» - город детства</vt:lpstr>
      <vt:lpstr>Техносреда в цифровом пространстве детства</vt:lpstr>
      <vt:lpstr> Шаги в будущее</vt:lpstr>
      <vt:lpstr>Социальное партнёрство - в ногу со временем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251 dc</dc:creator>
  <cp:lastModifiedBy>251 dc</cp:lastModifiedBy>
  <cp:revision>385</cp:revision>
  <dcterms:created xsi:type="dcterms:W3CDTF">2022-05-19T05:07:00Z</dcterms:created>
  <dcterms:modified xsi:type="dcterms:W3CDTF">2023-12-08T09:40:36Z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04859B33A0A64999AC9A32C886C5D555</vt:lpwstr>
  </property>
  <property fmtid="{D5CDD505-2E9C-101B-9397-08002B2CF9AE}" pid="3" name="KSOProductBuildVer">
    <vt:lpwstr>1049-11.2.0.11417</vt:lpwstr>
  </property>
</Properties>
</file>