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28" r:id="rId1"/>
  </p:sldMasterIdLst>
  <p:notesMasterIdLst>
    <p:notesMasterId r:id="rId14"/>
  </p:notesMasterIdLst>
  <p:sldIdLst>
    <p:sldId id="256" r:id="rId2"/>
    <p:sldId id="257" r:id="rId3"/>
    <p:sldId id="258" r:id="rId4"/>
    <p:sldId id="260" r:id="rId5"/>
    <p:sldId id="265" r:id="rId6"/>
    <p:sldId id="266" r:id="rId7"/>
    <p:sldId id="262" r:id="rId8"/>
    <p:sldId id="264" r:id="rId9"/>
    <p:sldId id="267" r:id="rId10"/>
    <p:sldId id="261" r:id="rId11"/>
    <p:sldId id="263" r:id="rId12"/>
    <p:sldId id="268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D6B500AF-B185-4362-BADF-AD149326EF12}">
          <p14:sldIdLst>
            <p14:sldId id="256"/>
          </p14:sldIdLst>
        </p14:section>
        <p14:section name="Раздел без заголовка" id="{27984C62-4CCA-4273-A606-2E4AF4E7280E}">
          <p14:sldIdLst>
            <p14:sldId id="257"/>
            <p14:sldId id="258"/>
            <p14:sldId id="260"/>
            <p14:sldId id="265"/>
            <p14:sldId id="266"/>
            <p14:sldId id="262"/>
            <p14:sldId id="264"/>
            <p14:sldId id="267"/>
            <p14:sldId id="261"/>
            <p14:sldId id="263"/>
            <p14:sldId id="268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00000"/>
    <a:srgbClr val="99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6270" autoAdjust="0"/>
  </p:normalViewPr>
  <p:slideViewPr>
    <p:cSldViewPr>
      <p:cViewPr varScale="1">
        <p:scale>
          <a:sx n="61" d="100"/>
          <a:sy n="61" d="100"/>
        </p:scale>
        <p:origin x="-96" y="-56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1884760-595B-4D32-87AE-8F20B6C3F8E1}" type="datetimeFigureOut">
              <a:rPr lang="ru-RU" smtClean="0"/>
              <a:t>30.03.2019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C5DAF91-7DB2-43D1-B188-0D363E20D40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408427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5DAF91-7DB2-43D1-B188-0D363E20D401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9188252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B86CE7C3-138F-44BF-97F2-7DFB00013B9A}" type="datetimeFigureOut">
              <a:rPr lang="ru-RU" smtClean="0"/>
              <a:t>30.03.2019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Прямоугольник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ая соединительная линия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Прямая соединительная линия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Овал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Овал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Овал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10221786-6F2D-4B03-A1C4-24F21A9AFB9A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6CE7C3-138F-44BF-97F2-7DFB00013B9A}" type="datetimeFigureOut">
              <a:rPr lang="ru-RU" smtClean="0"/>
              <a:t>30.03.2019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221786-6F2D-4B03-A1C4-24F21A9AFB9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6CE7C3-138F-44BF-97F2-7DFB00013B9A}" type="datetimeFigureOut">
              <a:rPr lang="ru-RU" smtClean="0"/>
              <a:t>30.03.2019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221786-6F2D-4B03-A1C4-24F21A9AFB9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Объект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B86CE7C3-138F-44BF-97F2-7DFB00013B9A}" type="datetimeFigureOut">
              <a:rPr lang="ru-RU" smtClean="0"/>
              <a:t>30.03.2019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10221786-6F2D-4B03-A1C4-24F21A9AFB9A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B86CE7C3-138F-44BF-97F2-7DFB00013B9A}" type="datetimeFigureOut">
              <a:rPr lang="ru-RU" smtClean="0"/>
              <a:t>30.03.2019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Прямая соединительная линия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Прямая соединительная линия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Овал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Овал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Овал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Прямая соединительная линия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10221786-6F2D-4B03-A1C4-24F21A9AFB9A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6CE7C3-138F-44BF-97F2-7DFB00013B9A}" type="datetimeFigureOut">
              <a:rPr lang="ru-RU" smtClean="0"/>
              <a:t>30.03.2019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221786-6F2D-4B03-A1C4-24F21A9AFB9A}" type="slidenum">
              <a:rPr lang="ru-RU" smtClean="0"/>
              <a:t>‹#›</a:t>
            </a:fld>
            <a:endParaRPr lang="ru-RU"/>
          </a:p>
        </p:txBody>
      </p:sp>
      <p:sp>
        <p:nvSpPr>
          <p:cNvPr id="9" name="Объект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Объект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6CE7C3-138F-44BF-97F2-7DFB00013B9A}" type="datetimeFigureOut">
              <a:rPr lang="ru-RU" smtClean="0"/>
              <a:t>30.03.2019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221786-6F2D-4B03-A1C4-24F21A9AFB9A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Объект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Объект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B86CE7C3-138F-44BF-97F2-7DFB00013B9A}" type="datetimeFigureOut">
              <a:rPr lang="ru-RU" smtClean="0"/>
              <a:t>30.03.2019</a:t>
            </a:fld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10221786-6F2D-4B03-A1C4-24F21A9AFB9A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6CE7C3-138F-44BF-97F2-7DFB00013B9A}" type="datetimeFigureOut">
              <a:rPr lang="ru-RU" smtClean="0"/>
              <a:t>30.03.2019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221786-6F2D-4B03-A1C4-24F21A9AFB9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Объект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B86CE7C3-138F-44BF-97F2-7DFB00013B9A}" type="datetimeFigureOut">
              <a:rPr lang="ru-RU" smtClean="0"/>
              <a:t>30.03.2019</a:t>
            </a:fld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10221786-6F2D-4B03-A1C4-24F21A9AFB9A}" type="slidenum">
              <a:rPr lang="ru-RU" smtClean="0"/>
              <a:t>‹#›</a:t>
            </a:fld>
            <a:endParaRPr lang="ru-RU"/>
          </a:p>
        </p:txBody>
      </p:sp>
      <p:sp>
        <p:nvSpPr>
          <p:cNvPr id="23" name="Нижний колонтитул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Прямая соединительная линия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Дата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B86CE7C3-138F-44BF-97F2-7DFB00013B9A}" type="datetimeFigureOut">
              <a:rPr lang="ru-RU" smtClean="0"/>
              <a:t>30.03.2019</a:t>
            </a:fld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10221786-6F2D-4B03-A1C4-24F21A9AFB9A}" type="slidenum">
              <a:rPr lang="ru-RU" smtClean="0"/>
              <a:t>‹#›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B86CE7C3-138F-44BF-97F2-7DFB00013B9A}" type="datetimeFigureOut">
              <a:rPr lang="ru-RU" smtClean="0"/>
              <a:t>30.03.2019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10221786-6F2D-4B03-A1C4-24F21A9AFB9A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29" r:id="rId1"/>
    <p:sldLayoutId id="2147483830" r:id="rId2"/>
    <p:sldLayoutId id="2147483831" r:id="rId3"/>
    <p:sldLayoutId id="2147483832" r:id="rId4"/>
    <p:sldLayoutId id="2147483833" r:id="rId5"/>
    <p:sldLayoutId id="2147483834" r:id="rId6"/>
    <p:sldLayoutId id="2147483835" r:id="rId7"/>
    <p:sldLayoutId id="2147483836" r:id="rId8"/>
    <p:sldLayoutId id="2147483837" r:id="rId9"/>
    <p:sldLayoutId id="2147483838" r:id="rId10"/>
    <p:sldLayoutId id="2147483839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286000" y="1593960"/>
            <a:ext cx="6172200" cy="3424602"/>
          </a:xfrm>
        </p:spPr>
        <p:txBody>
          <a:bodyPr anchor="ctr">
            <a:normAutofit/>
          </a:bodyPr>
          <a:lstStyle/>
          <a:p>
            <a:pPr algn="ctr"/>
            <a:r>
              <a:rPr lang="ru-RU" sz="2800" dirty="0" smtClean="0">
                <a:solidFill>
                  <a:schemeClr val="tx1"/>
                </a:solidFill>
              </a:rPr>
              <a:t>Образовательный проект</a:t>
            </a:r>
            <a:r>
              <a:rPr lang="ru-RU" sz="4000" dirty="0" smtClean="0">
                <a:solidFill>
                  <a:schemeClr val="tx1"/>
                </a:solidFill>
              </a:rPr>
              <a:t> </a:t>
            </a:r>
            <a:br>
              <a:rPr lang="ru-RU" sz="4000" dirty="0" smtClean="0">
                <a:solidFill>
                  <a:schemeClr val="tx1"/>
                </a:solidFill>
              </a:rPr>
            </a:br>
            <a:r>
              <a:rPr lang="ru-RU" sz="4400" dirty="0" smtClean="0">
                <a:solidFill>
                  <a:schemeClr val="tx1"/>
                </a:solidFill>
              </a:rPr>
              <a:t>«Я и моё тело»</a:t>
            </a:r>
            <a:endParaRPr lang="ru-RU" sz="4400" dirty="0">
              <a:solidFill>
                <a:schemeClr val="tx1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286000" y="4797152"/>
            <a:ext cx="6172200" cy="1577770"/>
          </a:xfrm>
        </p:spPr>
        <p:txBody>
          <a:bodyPr>
            <a:normAutofit/>
          </a:bodyPr>
          <a:lstStyle/>
          <a:p>
            <a:r>
              <a:rPr lang="ru-RU" sz="2400" dirty="0" smtClean="0">
                <a:solidFill>
                  <a:srgbClr val="990000"/>
                </a:solidFill>
              </a:rPr>
              <a:t>Воспитатель:</a:t>
            </a:r>
          </a:p>
          <a:p>
            <a:r>
              <a:rPr lang="ru-RU" sz="2400" dirty="0" smtClean="0">
                <a:solidFill>
                  <a:srgbClr val="990000"/>
                </a:solidFill>
              </a:rPr>
              <a:t>Корженевская Ольга Николаевна</a:t>
            </a:r>
            <a:endParaRPr lang="ru-RU" sz="2400" dirty="0">
              <a:solidFill>
                <a:srgbClr val="99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835696" y="116632"/>
            <a:ext cx="7128792" cy="1477328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ru-RU" b="1" i="1" dirty="0"/>
              <a:t>Муниципальное бюджетное дошкольное образовательное учреждение детский сад общеразвивающего вида с приоритетным осуществлением деятельности по художественно-эстетическому развитию воспитанников № 51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245667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Практическое занятие: </a:t>
            </a:r>
            <a:br>
              <a:rPr lang="ru-RU" b="1" dirty="0" smtClean="0">
                <a:solidFill>
                  <a:schemeClr val="tx1"/>
                </a:solidFill>
              </a:rPr>
            </a:br>
            <a:r>
              <a:rPr lang="ru-RU" b="1" dirty="0" smtClean="0">
                <a:solidFill>
                  <a:schemeClr val="tx1"/>
                </a:solidFill>
              </a:rPr>
              <a:t>почувствовать пульс</a:t>
            </a:r>
            <a:endParaRPr lang="ru-RU" b="1" dirty="0">
              <a:solidFill>
                <a:schemeClr val="tx1"/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1628800"/>
            <a:ext cx="6336704" cy="3564396"/>
          </a:xfrm>
        </p:spPr>
      </p:pic>
      <p:sp>
        <p:nvSpPr>
          <p:cNvPr id="5" name="TextBox 4"/>
          <p:cNvSpPr txBox="1"/>
          <p:nvPr/>
        </p:nvSpPr>
        <p:spPr>
          <a:xfrm>
            <a:off x="827584" y="5373216"/>
            <a:ext cx="69127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rgbClr val="800000"/>
                </a:solidFill>
              </a:rPr>
              <a:t>Биение сердца можно определить по пульсу.</a:t>
            </a:r>
            <a:endParaRPr lang="ru-RU" dirty="0">
              <a:solidFill>
                <a:srgbClr val="8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98545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003232" cy="1143000"/>
          </a:xfrm>
        </p:spPr>
        <p:txBody>
          <a:bodyPr>
            <a:normAutofit/>
          </a:bodyPr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Уголок </a:t>
            </a:r>
            <a:br>
              <a:rPr lang="ru-RU" b="1" dirty="0" smtClean="0">
                <a:solidFill>
                  <a:schemeClr val="tx1"/>
                </a:solidFill>
              </a:rPr>
            </a:br>
            <a:r>
              <a:rPr lang="ru-RU" b="1" dirty="0" smtClean="0">
                <a:solidFill>
                  <a:schemeClr val="tx1"/>
                </a:solidFill>
              </a:rPr>
              <a:t>«информация для родителей»</a:t>
            </a:r>
            <a:endParaRPr lang="ru-RU" b="1" dirty="0">
              <a:solidFill>
                <a:schemeClr val="tx1"/>
              </a:solidFill>
            </a:endParaRPr>
          </a:p>
        </p:txBody>
      </p:sp>
      <p:pic>
        <p:nvPicPr>
          <p:cNvPr id="2050" name="Picture 2" descr="D:\мама\группа 7\фото\фото зож\IMG-20180527-WA000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3739" y="1843658"/>
            <a:ext cx="7560841" cy="4252973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gradFill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370602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Результаты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ru-RU" sz="2800" dirty="0" smtClean="0">
                <a:solidFill>
                  <a:srgbClr val="800000"/>
                </a:solidFill>
              </a:rPr>
              <a:t>Дети получили первичные представления о том, как устроено тело человека</a:t>
            </a:r>
          </a:p>
          <a:p>
            <a:r>
              <a:rPr lang="ru-RU" sz="2800" dirty="0" smtClean="0">
                <a:solidFill>
                  <a:srgbClr val="800000"/>
                </a:solidFill>
              </a:rPr>
              <a:t>Приобрели представление об измерении роста</a:t>
            </a:r>
          </a:p>
          <a:p>
            <a:r>
              <a:rPr lang="ru-RU" sz="2800" dirty="0" smtClean="0">
                <a:solidFill>
                  <a:srgbClr val="800000"/>
                </a:solidFill>
              </a:rPr>
              <a:t>Практически попробовали почувствовать пульс</a:t>
            </a:r>
          </a:p>
          <a:p>
            <a:r>
              <a:rPr lang="ru-RU" sz="2800" dirty="0" smtClean="0">
                <a:solidFill>
                  <a:srgbClr val="800000"/>
                </a:solidFill>
              </a:rPr>
              <a:t>Узнали об органах чувств и как они помогают познавать окружающий мир</a:t>
            </a:r>
            <a:endParaRPr lang="ru-RU" sz="2800" dirty="0">
              <a:solidFill>
                <a:srgbClr val="8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6300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Актуальность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2800" dirty="0" smtClean="0">
                <a:solidFill>
                  <a:srgbClr val="800000"/>
                </a:solidFill>
              </a:rPr>
              <a:t>	Воспитание </a:t>
            </a:r>
            <a:r>
              <a:rPr lang="ru-RU" sz="2800" dirty="0">
                <a:solidFill>
                  <a:srgbClr val="800000"/>
                </a:solidFill>
              </a:rPr>
              <a:t>здорового ребёнка – приоритетная задача дошкольной педагогики. </a:t>
            </a:r>
            <a:r>
              <a:rPr lang="ru-RU" sz="2800" dirty="0" smtClean="0">
                <a:solidFill>
                  <a:srgbClr val="800000"/>
                </a:solidFill>
              </a:rPr>
              <a:t>Именно поэтому, очень важно сформировать у подрастающего поколения знания о теле человека и навыки по сохранению здоровья.</a:t>
            </a:r>
            <a:endParaRPr lang="ru-RU" sz="2800" dirty="0">
              <a:solidFill>
                <a:srgbClr val="8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83030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490066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>
                <a:solidFill>
                  <a:schemeClr val="tx1"/>
                </a:solidFill>
              </a:rPr>
              <a:t>Цель проекта: 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467544" y="764704"/>
            <a:ext cx="7467600" cy="1296144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>
                <a:solidFill>
                  <a:srgbClr val="800000"/>
                </a:solidFill>
              </a:rPr>
              <a:t>	Расширить представление о своем организме и его строение, сформировать практические умения по укреплению здоровья.</a:t>
            </a:r>
            <a:endParaRPr lang="ru-RU" dirty="0">
              <a:solidFill>
                <a:srgbClr val="800000"/>
              </a:solidFill>
            </a:endParaRPr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457200" y="1349896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000" b="0" kern="1200" cap="small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b="1" smtClean="0">
                <a:solidFill>
                  <a:schemeClr val="tx1"/>
                </a:solidFill>
              </a:rPr>
              <a:t>Задачи: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5" name="Объект 2"/>
          <p:cNvSpPr txBox="1">
            <a:spLocks/>
          </p:cNvSpPr>
          <p:nvPr/>
        </p:nvSpPr>
        <p:spPr>
          <a:xfrm>
            <a:off x="539552" y="2492896"/>
            <a:ext cx="7467600" cy="4176464"/>
          </a:xfrm>
          <a:prstGeom prst="rect">
            <a:avLst/>
          </a:prstGeom>
        </p:spPr>
        <p:txBody>
          <a:bodyPr vert="horz">
            <a:normAutofit/>
          </a:bodyPr>
          <a:lstStyle>
            <a:lvl1pPr marL="274320" indent="-274320" algn="l" rtl="0" eaLnBrk="1" latinLnBrk="0" hangingPunct="1">
              <a:spcBef>
                <a:spcPts val="600"/>
              </a:spcBef>
              <a:buClr>
                <a:schemeClr val="accent1"/>
              </a:buClr>
              <a:buSzPct val="70000"/>
              <a:buFont typeface="Wingdings"/>
              <a:buChar char="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0000"/>
              <a:buFont typeface="Wingdings 2"/>
              <a:buChar char="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SzPct val="60000"/>
              <a:buFont typeface="Wingdings"/>
              <a:buChar char="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720" indent="-182880" algn="l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/>
              <a:buChar char="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182880" algn="l" rtl="0" eaLnBrk="1" latinLnBrk="0" hangingPunct="1">
              <a:spcBef>
                <a:spcPct val="20000"/>
              </a:spcBef>
              <a:buClr>
                <a:schemeClr val="accent2">
                  <a:tint val="60000"/>
                </a:schemeClr>
              </a:buClr>
              <a:buSzPct val="68000"/>
              <a:buFont typeface="Wingdings 2"/>
              <a:buChar char="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rtl="0" eaLnBrk="1" latinLnBrk="0" hangingPunct="1">
              <a:spcBef>
                <a:spcPct val="20000"/>
              </a:spcBef>
              <a:buClr>
                <a:schemeClr val="accent1"/>
              </a:buClr>
              <a:buChar char="•"/>
              <a:defRPr kumimoji="0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011680" indent="-182880" algn="l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/>
              <a:buChar char="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286000" indent="-182880" algn="l" rtl="0" eaLnBrk="1" latinLnBrk="0" hangingPunct="1">
              <a:spcBef>
                <a:spcPct val="20000"/>
              </a:spcBef>
              <a:buClr>
                <a:schemeClr val="accent2"/>
              </a:buClr>
              <a:buChar char="•"/>
              <a:defRPr kumimoji="0" sz="1400" kern="1200" cap="small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56032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Char char="•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dirty="0" smtClean="0">
                <a:solidFill>
                  <a:srgbClr val="800000"/>
                </a:solidFill>
              </a:rPr>
              <a:t>Формировать у детей представления о человеческом организме</a:t>
            </a:r>
          </a:p>
          <a:p>
            <a:r>
              <a:rPr lang="ru-RU" dirty="0" smtClean="0">
                <a:solidFill>
                  <a:srgbClr val="800000"/>
                </a:solidFill>
              </a:rPr>
              <a:t>Формировать представление о том, что вредно, а что полезно для организма</a:t>
            </a:r>
          </a:p>
          <a:p>
            <a:r>
              <a:rPr lang="ru-RU" dirty="0" smtClean="0">
                <a:solidFill>
                  <a:srgbClr val="800000"/>
                </a:solidFill>
              </a:rPr>
              <a:t>Воспитание потребности в здоровом образе жизни</a:t>
            </a:r>
          </a:p>
          <a:p>
            <a:r>
              <a:rPr lang="ru-RU" dirty="0" smtClean="0">
                <a:solidFill>
                  <a:srgbClr val="800000"/>
                </a:solidFill>
              </a:rPr>
              <a:t>Учить различать понятия «часть тела» и «орган»</a:t>
            </a:r>
          </a:p>
          <a:p>
            <a:r>
              <a:rPr lang="ru-RU" dirty="0" smtClean="0">
                <a:solidFill>
                  <a:srgbClr val="800000"/>
                </a:solidFill>
              </a:rPr>
              <a:t>Тренировать способность приобретать знания путем наблюдения и экспериментирования</a:t>
            </a:r>
            <a:endParaRPr lang="ru-RU" dirty="0">
              <a:solidFill>
                <a:srgbClr val="8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16778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Занятие «Скелет и мышцы»</a:t>
            </a:r>
            <a:endParaRPr lang="ru-RU" b="1" dirty="0">
              <a:solidFill>
                <a:schemeClr val="tx1"/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quarter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1628800"/>
            <a:ext cx="2741414" cy="4873625"/>
          </a:xfrm>
        </p:spPr>
      </p:pic>
      <p:sp>
        <p:nvSpPr>
          <p:cNvPr id="5" name="TextBox 4"/>
          <p:cNvSpPr txBox="1"/>
          <p:nvPr/>
        </p:nvSpPr>
        <p:spPr>
          <a:xfrm>
            <a:off x="3563888" y="1772816"/>
            <a:ext cx="4536504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400" dirty="0" smtClean="0">
                <a:solidFill>
                  <a:srgbClr val="800000"/>
                </a:solidFill>
              </a:rPr>
              <a:t>Беседа о скелете</a:t>
            </a:r>
            <a:r>
              <a:rPr lang="ru-RU" sz="2400" dirty="0">
                <a:solidFill>
                  <a:srgbClr val="800000"/>
                </a:solidFill>
              </a:rPr>
              <a:t> </a:t>
            </a:r>
            <a:r>
              <a:rPr lang="ru-RU" sz="2400" dirty="0" smtClean="0">
                <a:solidFill>
                  <a:srgbClr val="800000"/>
                </a:solidFill>
              </a:rPr>
              <a:t>человека.</a:t>
            </a:r>
          </a:p>
          <a:p>
            <a:pPr algn="just"/>
            <a:r>
              <a:rPr lang="ru-RU" sz="2400" dirty="0">
                <a:solidFill>
                  <a:srgbClr val="800000"/>
                </a:solidFill>
              </a:rPr>
              <a:t>Скелет - это наша опора. На вид он хрупкий, но на самом деле очень прочный. </a:t>
            </a:r>
            <a:r>
              <a:rPr lang="ru-RU" sz="2400" dirty="0" smtClean="0">
                <a:solidFill>
                  <a:srgbClr val="800000"/>
                </a:solidFill>
              </a:rPr>
              <a:t>Скелет </a:t>
            </a:r>
            <a:r>
              <a:rPr lang="ru-RU" sz="2400" dirty="0">
                <a:solidFill>
                  <a:srgbClr val="800000"/>
                </a:solidFill>
              </a:rPr>
              <a:t>служит организму не только опорой, но и защищает внутренние </a:t>
            </a:r>
            <a:r>
              <a:rPr lang="ru-RU" sz="2400" dirty="0" smtClean="0">
                <a:solidFill>
                  <a:srgbClr val="800000"/>
                </a:solidFill>
              </a:rPr>
              <a:t>органы. А мышцы двигают скелет человека и помогают нам перемещаться.</a:t>
            </a:r>
          </a:p>
          <a:p>
            <a:pPr algn="just"/>
            <a:r>
              <a:rPr lang="ru-RU" sz="2400" dirty="0" smtClean="0">
                <a:solidFill>
                  <a:srgbClr val="800000"/>
                </a:solidFill>
              </a:rPr>
              <a:t>Рассмотрите </a:t>
            </a:r>
            <a:r>
              <a:rPr lang="ru-RU" sz="2400" dirty="0">
                <a:solidFill>
                  <a:srgbClr val="800000"/>
                </a:solidFill>
              </a:rPr>
              <a:t>свои руки, пошевелите пальчиками рук.</a:t>
            </a:r>
          </a:p>
        </p:txBody>
      </p:sp>
    </p:spTree>
    <p:extLst>
      <p:ext uri="{BB962C8B-B14F-4D97-AF65-F5344CB8AC3E}">
        <p14:creationId xmlns:p14="http://schemas.microsoft.com/office/powerpoint/2010/main" val="18848413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778098"/>
          </a:xfrm>
        </p:spPr>
        <p:txBody>
          <a:bodyPr>
            <a:normAutofit/>
          </a:bodyPr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Укрепление скелета и мышц </a:t>
            </a:r>
            <a:endParaRPr lang="ru-RU" b="1" dirty="0">
              <a:solidFill>
                <a:schemeClr val="tx1"/>
              </a:solidFill>
            </a:endParaRPr>
          </a:p>
        </p:txBody>
      </p:sp>
      <p:pic>
        <p:nvPicPr>
          <p:cNvPr id="6" name="Picture 2" descr="D:\мама\фото работа\выгрузка 24.03\Camera\Camera\IMG_20190318_091159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1052736"/>
            <a:ext cx="3024336" cy="53765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1" name="Picture 5" descr="D:\мама\группа 7\фото\фото зож\IMG_0765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194" y="1052736"/>
            <a:ext cx="3405970" cy="25545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D:\мама\фото работа\выгрузка 24.03\Camera\Camera\IMG_20190318_110553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029" r="16249"/>
          <a:stretch/>
        </p:blipFill>
        <p:spPr bwMode="auto">
          <a:xfrm>
            <a:off x="537194" y="3789040"/>
            <a:ext cx="3444472" cy="2664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561340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Измерение роста медицинским работником</a:t>
            </a:r>
            <a:endParaRPr lang="ru-RU" b="1" dirty="0">
              <a:solidFill>
                <a:schemeClr val="tx1"/>
              </a:solidFill>
            </a:endParaRPr>
          </a:p>
        </p:txBody>
      </p:sp>
      <p:pic>
        <p:nvPicPr>
          <p:cNvPr id="3074" name="Picture 2" descr="D:\мама\группа 7\фото\фото зож\IMG_077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3814" y="1556792"/>
            <a:ext cx="6369868" cy="47775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869736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332656"/>
            <a:ext cx="7467600" cy="1143000"/>
          </a:xfrm>
        </p:spPr>
        <p:txBody>
          <a:bodyPr>
            <a:normAutofit/>
          </a:bodyPr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Практическое занятие: </a:t>
            </a:r>
            <a:br>
              <a:rPr lang="ru-RU" b="1" dirty="0" smtClean="0">
                <a:solidFill>
                  <a:schemeClr val="tx1"/>
                </a:solidFill>
              </a:rPr>
            </a:br>
            <a:r>
              <a:rPr lang="ru-RU" b="1" dirty="0" smtClean="0">
                <a:solidFill>
                  <a:schemeClr val="tx1"/>
                </a:solidFill>
              </a:rPr>
              <a:t>измерить рост самостоятельно</a:t>
            </a:r>
            <a:endParaRPr lang="ru-RU" b="1" dirty="0">
              <a:solidFill>
                <a:schemeClr val="tx1"/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quarter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674143"/>
            <a:ext cx="2736304" cy="4864542"/>
          </a:xfr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8" y="1700808"/>
            <a:ext cx="2664296" cy="4818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6012160" y="1700808"/>
            <a:ext cx="259228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400" dirty="0" smtClean="0">
                <a:solidFill>
                  <a:srgbClr val="800000"/>
                </a:solidFill>
              </a:rPr>
              <a:t>Наше тело постоянно растет. Мы научились измерять свой рост.</a:t>
            </a:r>
            <a:endParaRPr lang="ru-RU" sz="2400" dirty="0">
              <a:solidFill>
                <a:srgbClr val="8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22758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Непосредственно образовательная деятельность «Органы чувств»</a:t>
            </a:r>
            <a:endParaRPr lang="ru-RU" b="1" dirty="0">
              <a:solidFill>
                <a:schemeClr val="tx1"/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quarter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1628800"/>
            <a:ext cx="2741414" cy="4873625"/>
          </a:xfrm>
        </p:spPr>
      </p:pic>
      <p:sp>
        <p:nvSpPr>
          <p:cNvPr id="6" name="TextBox 5"/>
          <p:cNvSpPr txBox="1"/>
          <p:nvPr/>
        </p:nvSpPr>
        <p:spPr>
          <a:xfrm>
            <a:off x="3611905" y="1916832"/>
            <a:ext cx="468052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400" dirty="0" smtClean="0">
                <a:solidFill>
                  <a:srgbClr val="800000"/>
                </a:solidFill>
              </a:rPr>
              <a:t>Пять чувств позволяют нам познавать окружающий мир. За зрение отвечают глаза, за слух – уши, за обоняние – нос, за вкус – язык, а за осязание – кожа. Благодаря им мы получаем информацию о нашем окружении, которое анализируется головным мозгом.</a:t>
            </a:r>
            <a:endParaRPr lang="ru-RU" sz="2400" dirty="0">
              <a:solidFill>
                <a:srgbClr val="8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46908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Беседа «Моё сердце»</a:t>
            </a:r>
            <a:endParaRPr lang="ru-RU" b="1" dirty="0">
              <a:solidFill>
                <a:schemeClr val="tx1"/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quarter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1628800"/>
            <a:ext cx="2741414" cy="4873625"/>
          </a:xfrm>
        </p:spPr>
      </p:pic>
      <p:sp>
        <p:nvSpPr>
          <p:cNvPr id="5" name="TextBox 4"/>
          <p:cNvSpPr txBox="1"/>
          <p:nvPr/>
        </p:nvSpPr>
        <p:spPr>
          <a:xfrm>
            <a:off x="3635896" y="1628800"/>
            <a:ext cx="4464496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400" dirty="0" smtClean="0">
                <a:solidFill>
                  <a:srgbClr val="800000"/>
                </a:solidFill>
              </a:rPr>
              <a:t>Сердце – орган, обеспечивающий ток крови по кровеносным сосудам. Сердце находится в грудной клетке, защищено ребрами, мышцами и кожей. Размер примерно соответствует размеру сжатого кулака. </a:t>
            </a:r>
            <a:endParaRPr lang="ru-RU" sz="2400" dirty="0">
              <a:solidFill>
                <a:srgbClr val="8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05225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Эркер">
  <a:themeElements>
    <a:clrScheme name="Эркер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Эркер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429</TotalTime>
  <Words>187</Words>
  <Application>Microsoft Office PowerPoint</Application>
  <PresentationFormat>Экран (4:3)</PresentationFormat>
  <Paragraphs>35</Paragraphs>
  <Slides>12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Эркер</vt:lpstr>
      <vt:lpstr>Образовательный проект  «Я и моё тело»</vt:lpstr>
      <vt:lpstr>Актуальность</vt:lpstr>
      <vt:lpstr>Цель проекта: </vt:lpstr>
      <vt:lpstr>Занятие «Скелет и мышцы»</vt:lpstr>
      <vt:lpstr>Укрепление скелета и мышц </vt:lpstr>
      <vt:lpstr>Измерение роста медицинским работником</vt:lpstr>
      <vt:lpstr>Практическое занятие:  измерить рост самостоятельно</vt:lpstr>
      <vt:lpstr>Непосредственно образовательная деятельность «Органы чувств»</vt:lpstr>
      <vt:lpstr>Беседа «Моё сердце»</vt:lpstr>
      <vt:lpstr>Практическое занятие:  почувствовать пульс</vt:lpstr>
      <vt:lpstr>Уголок  «информация для родителей»</vt:lpstr>
      <vt:lpstr>Результаты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Проект «Я и моё тело»</dc:title>
  <dc:creator>Денис</dc:creator>
  <cp:lastModifiedBy>Денис</cp:lastModifiedBy>
  <cp:revision>22</cp:revision>
  <dcterms:created xsi:type="dcterms:W3CDTF">2019-03-30T08:53:08Z</dcterms:created>
  <dcterms:modified xsi:type="dcterms:W3CDTF">2019-03-30T16:02:40Z</dcterms:modified>
</cp:coreProperties>
</file>