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215338" cy="115212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Министерство образования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Республики Мордовия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ГБПОУ РМ «Алексеевский индустриальный техникум»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85786" y="1071546"/>
            <a:ext cx="7992888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НАУЧНО- ПРАКТИЧЕСКАЯ КОНФЕРЕНЦИЯ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«Внедрение инновационных проектов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 образовательную среду СПО» 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b="1" dirty="0" smtClean="0"/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4077072"/>
            <a:ext cx="5857916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 </a:t>
            </a:r>
            <a:endParaRPr lang="en-US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специальных дисциплин и профессиональных модулей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КОЧЕТОВСКАЯ  Е.А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91780" y="6129511"/>
            <a:ext cx="3960440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42844" y="2786058"/>
            <a:ext cx="8858312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</a:t>
            </a:r>
            <a:r>
              <a:rPr lang="ru-RU" b="1" cap="small" dirty="0" smtClean="0"/>
              <a:t>тему: </a:t>
            </a:r>
          </a:p>
          <a:p>
            <a:r>
              <a:rPr lang="ru-RU" b="1" dirty="0" smtClean="0"/>
              <a:t>«Автоматизация производственных процессов с применением программного обеспечения </a:t>
            </a:r>
            <a:r>
              <a:rPr lang="en-US" b="1" dirty="0" smtClean="0"/>
              <a:t>ONI</a:t>
            </a:r>
            <a:r>
              <a:rPr lang="ru-RU" b="1" dirty="0" smtClean="0"/>
              <a:t>»</a:t>
            </a:r>
            <a:endParaRPr lang="en-US" b="1" dirty="0" smtClean="0"/>
          </a:p>
          <a:p>
            <a:endParaRPr lang="ru-RU" b="1" dirty="0" smtClean="0"/>
          </a:p>
        </p:txBody>
      </p:sp>
      <p:pic>
        <p:nvPicPr>
          <p:cNvPr id="8" name="Рисунок 7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0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наше оборудование\IMG_20231202_123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52" cy="557216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Работа насосной станции с помощью программного обеспечения </a:t>
            </a:r>
            <a:r>
              <a:rPr lang="en-US" sz="3200" b="1" dirty="0" smtClean="0"/>
              <a:t>ONI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797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Управление насосной станцией с помощью логических элементов</a:t>
            </a:r>
            <a:endParaRPr lang="ru-RU" b="1" dirty="0"/>
          </a:p>
        </p:txBody>
      </p:sp>
      <p:pic>
        <p:nvPicPr>
          <p:cNvPr id="4098" name="Picture 2" descr="C:\Users\Елена\Desktop\наше оборудование\IMG_20231202_123356.jpg"/>
          <p:cNvPicPr>
            <a:picLocks noChangeAspect="1" noChangeArrowheads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642910" y="1142984"/>
            <a:ext cx="8143900" cy="5465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840" y="285728"/>
            <a:ext cx="570816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Для обеспечения выдержки защит или построения логических электронных схем применяется автоматизация с помощью реле времени </a:t>
            </a:r>
            <a:endParaRPr lang="ru-RU" sz="2400" b="1" dirty="0"/>
          </a:p>
        </p:txBody>
      </p:sp>
      <p:pic>
        <p:nvPicPr>
          <p:cNvPr id="6146" name="Picture 2" descr="C:\Users\Елена\Desktop\наше оборудование\IMG_20231202_122845.jpg"/>
          <p:cNvPicPr>
            <a:picLocks noChangeAspect="1" noChangeArrowheads="1"/>
          </p:cNvPicPr>
          <p:nvPr/>
        </p:nvPicPr>
        <p:blipFill>
          <a:blip r:embed="rId2" cstate="print"/>
          <a:srcRect l="19444" r="13889"/>
          <a:stretch>
            <a:fillRect/>
          </a:stretch>
        </p:blipFill>
        <p:spPr bwMode="auto">
          <a:xfrm>
            <a:off x="0" y="0"/>
            <a:ext cx="3429024" cy="6858000"/>
          </a:xfrm>
          <a:prstGeom prst="rect">
            <a:avLst/>
          </a:prstGeom>
          <a:noFill/>
        </p:spPr>
      </p:pic>
      <p:pic>
        <p:nvPicPr>
          <p:cNvPr id="6147" name="Picture 3" descr="C:\Users\Елена\Desktop\наше оборудование\IMG_20231202_122752.jpg"/>
          <p:cNvPicPr>
            <a:picLocks noChangeAspect="1" noChangeArrowheads="1"/>
          </p:cNvPicPr>
          <p:nvPr/>
        </p:nvPicPr>
        <p:blipFill>
          <a:blip r:embed="rId3" cstate="print"/>
          <a:srcRect t="12500" r="16666"/>
          <a:stretch>
            <a:fillRect/>
          </a:stretch>
        </p:blipFill>
        <p:spPr bwMode="auto">
          <a:xfrm>
            <a:off x="4929190" y="1643050"/>
            <a:ext cx="3571882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аше оборудование\IMG_20231202_123823.jpg"/>
          <p:cNvPicPr>
            <a:picLocks noChangeAspect="1" noChangeArrowheads="1"/>
          </p:cNvPicPr>
          <p:nvPr/>
        </p:nvPicPr>
        <p:blipFill>
          <a:blip r:embed="rId2" cstate="print"/>
          <a:srcRect t="19791" r="11718" b="18750"/>
          <a:stretch>
            <a:fillRect/>
          </a:stretch>
        </p:blipFill>
        <p:spPr bwMode="auto">
          <a:xfrm>
            <a:off x="161008" y="2143115"/>
            <a:ext cx="8840148" cy="46156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1285860"/>
            <a:ext cx="3290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Стенд монтажа освещения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4191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Стенд для монтажа схемы реверса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9001156" cy="485778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00B050"/>
                </a:solidFill>
              </a:rPr>
              <a:t>Учебная:</a:t>
            </a:r>
            <a:r>
              <a:rPr lang="ru-RU" sz="2000" b="1" dirty="0" smtClean="0">
                <a:solidFill>
                  <a:srgbClr val="00B050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приобретение знаний по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автоматизации производственных процессов </a:t>
            </a:r>
            <a:r>
              <a:rPr lang="ru-RU" sz="2000" b="1" dirty="0" smtClean="0">
                <a:solidFill>
                  <a:schemeClr val="tx1"/>
                </a:solidFill>
              </a:rPr>
              <a:t>; изучение оборудования и программного обеспечения </a:t>
            </a:r>
            <a:r>
              <a:rPr lang="en-US" sz="2000" b="1" dirty="0" smtClean="0">
                <a:solidFill>
                  <a:schemeClr val="tx1"/>
                </a:solidFill>
              </a:rPr>
              <a:t>ONI</a:t>
            </a:r>
            <a:r>
              <a:rPr lang="ru-RU" sz="2000" b="1" dirty="0" smtClean="0">
                <a:solidFill>
                  <a:schemeClr val="tx1"/>
                </a:solidFill>
              </a:rPr>
              <a:t>; умение его применения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в современных   технологиях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rgbClr val="00B050"/>
                </a:solidFill>
              </a:rPr>
              <a:t>Воспитательная: </a:t>
            </a:r>
            <a:r>
              <a:rPr lang="ru-RU" sz="2000" b="1" dirty="0" smtClean="0"/>
              <a:t>воспитание положительного отношения к знаниям, повышение  интереса обучающихся к  своей будущей специальности 08.02.09  «Монтаж, наладка и эксплуатация электрооборудования промышленных и гражданских зданий» и инновационным технологиям.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rgbClr val="00B050"/>
                </a:solidFill>
              </a:rPr>
              <a:t>Развивающая:</a:t>
            </a:r>
            <a:r>
              <a:rPr lang="ru-RU" sz="2000" b="1" i="1" u="sng" dirty="0" smtClean="0"/>
              <a:t>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развитие  познавательной деятельности и компетентности у обучающихся; формировать представление о автоматизации производственных процессов; учить применять знания в современных   технологиях.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u="sng" dirty="0" smtClean="0">
                <a:solidFill>
                  <a:srgbClr val="00B050"/>
                </a:solidFill>
              </a:rPr>
              <a:t>Коммуникативная</a:t>
            </a:r>
            <a:r>
              <a:rPr lang="ru-RU" sz="2000" b="1" dirty="0" smtClean="0">
                <a:solidFill>
                  <a:srgbClr val="00B050"/>
                </a:solidFill>
              </a:rPr>
              <a:t>: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/>
              <a:t>-  развитие у студентов  способностей решать наиболее </a:t>
            </a:r>
            <a:r>
              <a:rPr lang="ru-RU" sz="2000" b="1" smtClean="0"/>
              <a:t>коммукативные</a:t>
            </a:r>
            <a:r>
              <a:rPr lang="ru-RU" sz="2000" b="1" dirty="0" smtClean="0"/>
              <a:t> задачи, умению общаться используя профессиональную лексику и  слушать других.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60648"/>
            <a:ext cx="3652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  проекта: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9058" y="1214422"/>
            <a:ext cx="5072098" cy="15001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основных направлений развития нашего техникума является взаимодействие с социальными партнерами: АО«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Мордовцемент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АО «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Лато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С ними решаются вопросы не только организации производственных практик, но и трудоустройство выпускников.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5928"/>
          <a:stretch>
            <a:fillRect/>
          </a:stretch>
        </p:blipFill>
        <p:spPr bwMode="auto">
          <a:xfrm>
            <a:off x="5000628" y="3643314"/>
            <a:ext cx="395526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lat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7"/>
            <a:ext cx="4566953" cy="3747745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  <p:pic>
        <p:nvPicPr>
          <p:cNvPr id="6" name="Picture 23" descr="I:\анжел новое\анжела 1\мероприятия\аит\50 лет\фото\Фото техникума\DSC00722.JPG"/>
          <p:cNvPicPr>
            <a:picLocks noChangeAspect="1" noChangeArrowheads="1"/>
          </p:cNvPicPr>
          <p:nvPr/>
        </p:nvPicPr>
        <p:blipFill>
          <a:blip r:embed="rId4" cstate="print"/>
          <a:srcRect l="15073" t="4001"/>
          <a:stretch>
            <a:fillRect/>
          </a:stretch>
        </p:blipFill>
        <p:spPr bwMode="auto">
          <a:xfrm>
            <a:off x="357158" y="357166"/>
            <a:ext cx="3286148" cy="235162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9077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Производственные процессы на АО «</a:t>
            </a:r>
            <a:r>
              <a:rPr lang="ru-RU" sz="2800" b="1" dirty="0" err="1" smtClean="0"/>
              <a:t>Лато</a:t>
            </a:r>
            <a:r>
              <a:rPr lang="ru-RU" sz="2800" b="1" dirty="0" smtClean="0"/>
              <a:t>» осуществляются с применением программного обеспечения </a:t>
            </a:r>
            <a:r>
              <a:rPr lang="en-US" sz="2800" b="1" dirty="0" smtClean="0"/>
              <a:t>ONI</a:t>
            </a:r>
            <a:endParaRPr lang="ru-RU" sz="2800" b="1" dirty="0"/>
          </a:p>
        </p:txBody>
      </p:sp>
      <p:pic>
        <p:nvPicPr>
          <p:cNvPr id="1026" name="Picture 2" descr="C:\Users\Елена\Desktop\фото лато\IMG_20221201_12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8" y="1500174"/>
            <a:ext cx="2962757" cy="40957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786454"/>
            <a:ext cx="278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Производство шифера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143512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фиброцементных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плит</a:t>
            </a:r>
            <a:endParaRPr lang="ru-RU" sz="2000" dirty="0"/>
          </a:p>
        </p:txBody>
      </p:sp>
      <p:pic>
        <p:nvPicPr>
          <p:cNvPr id="1029" name="Picture 5" descr="C:\Users\Елена\Desktop\фото лато\IMG_20221201_104544.jpg"/>
          <p:cNvPicPr>
            <a:picLocks noChangeAspect="1" noChangeArrowheads="1"/>
          </p:cNvPicPr>
          <p:nvPr/>
        </p:nvPicPr>
        <p:blipFill>
          <a:blip r:embed="rId3" cstate="print"/>
          <a:srcRect l="8333" b="20833"/>
          <a:stretch>
            <a:fillRect/>
          </a:stretch>
        </p:blipFill>
        <p:spPr bwMode="auto">
          <a:xfrm>
            <a:off x="3143240" y="1500174"/>
            <a:ext cx="2977838" cy="3429024"/>
          </a:xfrm>
          <a:prstGeom prst="rect">
            <a:avLst/>
          </a:prstGeom>
          <a:noFill/>
        </p:spPr>
      </p:pic>
      <p:pic>
        <p:nvPicPr>
          <p:cNvPr id="1030" name="Picture 6" descr="C:\Users\Елена\Desktop\фото лато\IMG_20221201_120100.jpg"/>
          <p:cNvPicPr>
            <a:picLocks noChangeAspect="1" noChangeArrowheads="1"/>
          </p:cNvPicPr>
          <p:nvPr/>
        </p:nvPicPr>
        <p:blipFill>
          <a:blip r:embed="rId4" cstate="print"/>
          <a:srcRect l="18056" t="19791" r="19444" b="11698"/>
          <a:stretch>
            <a:fillRect/>
          </a:stretch>
        </p:blipFill>
        <p:spPr bwMode="auto">
          <a:xfrm>
            <a:off x="6263952" y="1500174"/>
            <a:ext cx="2786050" cy="40719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43637" y="5786454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асбецементных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труб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647968" cy="12972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привода технологических линий используются асинхронные двигатели, которые автоматизировано управляются частотниками</a:t>
            </a:r>
            <a:endParaRPr lang="ru-RU" sz="3200" dirty="0"/>
          </a:p>
        </p:txBody>
      </p:sp>
      <p:pic>
        <p:nvPicPr>
          <p:cNvPr id="2050" name="Picture 2" descr="C:\Users\Елена\Desktop\фото лато\IMG_20221201_113238.jpg"/>
          <p:cNvPicPr>
            <a:picLocks noChangeAspect="1" noChangeArrowheads="1"/>
          </p:cNvPicPr>
          <p:nvPr/>
        </p:nvPicPr>
        <p:blipFill>
          <a:blip r:embed="rId2" cstate="print"/>
          <a:srcRect r="11340"/>
          <a:stretch>
            <a:fillRect/>
          </a:stretch>
        </p:blipFill>
        <p:spPr bwMode="auto">
          <a:xfrm>
            <a:off x="3286116" y="1928802"/>
            <a:ext cx="2945160" cy="4429156"/>
          </a:xfrm>
          <a:prstGeom prst="rect">
            <a:avLst/>
          </a:prstGeom>
          <a:noFill/>
        </p:spPr>
      </p:pic>
      <p:pic>
        <p:nvPicPr>
          <p:cNvPr id="2051" name="Picture 3" descr="C:\Users\Елена\Desktop\фото лато\IMG_20221201_104228.jpg"/>
          <p:cNvPicPr>
            <a:picLocks noChangeAspect="1" noChangeArrowheads="1"/>
          </p:cNvPicPr>
          <p:nvPr/>
        </p:nvPicPr>
        <p:blipFill>
          <a:blip r:embed="rId3" cstate="print"/>
          <a:srcRect l="6944" r="9722" b="2083"/>
          <a:stretch>
            <a:fillRect/>
          </a:stretch>
        </p:blipFill>
        <p:spPr bwMode="auto">
          <a:xfrm>
            <a:off x="214282" y="1928802"/>
            <a:ext cx="2872730" cy="4500594"/>
          </a:xfrm>
          <a:prstGeom prst="rect">
            <a:avLst/>
          </a:prstGeom>
          <a:noFill/>
        </p:spPr>
      </p:pic>
      <p:pic>
        <p:nvPicPr>
          <p:cNvPr id="2052" name="Picture 4" descr="C:\Users\Елена\Desktop\фото лато\IMG_20221201_114427.jpg"/>
          <p:cNvPicPr>
            <a:picLocks noChangeAspect="1" noChangeArrowheads="1"/>
          </p:cNvPicPr>
          <p:nvPr/>
        </p:nvPicPr>
        <p:blipFill>
          <a:blip r:embed="rId4" cstate="print"/>
          <a:srcRect l="9722" r="16666"/>
          <a:stretch>
            <a:fillRect/>
          </a:stretch>
        </p:blipFill>
        <p:spPr bwMode="auto">
          <a:xfrm>
            <a:off x="6429388" y="1928802"/>
            <a:ext cx="2516718" cy="455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наше оборудование\IMG_20231202_122857.jpg"/>
          <p:cNvPicPr>
            <a:picLocks noChangeAspect="1" noChangeArrowheads="1"/>
          </p:cNvPicPr>
          <p:nvPr/>
        </p:nvPicPr>
        <p:blipFill>
          <a:blip r:embed="rId2" cstate="print"/>
          <a:srcRect l="22222" r="13889"/>
          <a:stretch>
            <a:fillRect/>
          </a:stretch>
        </p:blipFill>
        <p:spPr bwMode="auto">
          <a:xfrm>
            <a:off x="285720" y="0"/>
            <a:ext cx="3286148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868" y="214290"/>
            <a:ext cx="5572132" cy="21431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Предприятие АО «</a:t>
            </a:r>
            <a:r>
              <a:rPr lang="ru-RU" sz="3200" b="1" dirty="0" err="1" smtClean="0"/>
              <a:t>Лато</a:t>
            </a:r>
            <a:r>
              <a:rPr lang="ru-RU" sz="3200" b="1" dirty="0" smtClean="0"/>
              <a:t>» проявило инициативу и помогло с приобретением лабораторного оборудования для техникума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518" t="5561" r="3042" b="9443"/>
          <a:stretch>
            <a:fillRect/>
          </a:stretch>
        </p:blipFill>
        <p:spPr bwMode="auto">
          <a:xfrm>
            <a:off x="3857620" y="2857496"/>
            <a:ext cx="49609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509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Все технологические линии предприятия</a:t>
            </a:r>
            <a:r>
              <a:rPr lang="en-US" sz="3200" b="1" dirty="0" smtClean="0"/>
              <a:t> 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Лато</a:t>
            </a:r>
            <a:r>
              <a:rPr lang="ru-RU" sz="3200" b="1" dirty="0" smtClean="0"/>
              <a:t>»  это ленточные  транспортеры</a:t>
            </a:r>
            <a:endParaRPr lang="ru-RU" sz="3200" b="1" dirty="0"/>
          </a:p>
        </p:txBody>
      </p:sp>
      <p:pic>
        <p:nvPicPr>
          <p:cNvPr id="3074" name="Picture 2" descr="C:\Users\Елена\Desktop\фото лато\IMG_20221201_114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179105" cy="5572140"/>
          </a:xfrm>
          <a:prstGeom prst="rect">
            <a:avLst/>
          </a:prstGeom>
          <a:noFill/>
        </p:spPr>
      </p:pic>
      <p:pic>
        <p:nvPicPr>
          <p:cNvPr id="3075" name="Picture 3" descr="C:\Users\Елена\Desktop\фото лато\IMG_20221201_121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143404" cy="552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Задав режим работы ленточного транспортера с помощью программного обеспечения </a:t>
            </a:r>
            <a:r>
              <a:rPr lang="en-US" sz="3200" b="1" dirty="0" smtClean="0"/>
              <a:t>ONI</a:t>
            </a:r>
            <a:endParaRPr lang="ru-RU" sz="3200" b="1" dirty="0"/>
          </a:p>
        </p:txBody>
      </p:sp>
      <p:pic>
        <p:nvPicPr>
          <p:cNvPr id="2050" name="Picture 2" descr="C:\Users\Елена\Desktop\наше оборудование\IMG_20231202_122938.jpg"/>
          <p:cNvPicPr>
            <a:picLocks noChangeAspect="1" noChangeArrowheads="1"/>
          </p:cNvPicPr>
          <p:nvPr/>
        </p:nvPicPr>
        <p:blipFill>
          <a:blip r:embed="rId2" cstate="print"/>
          <a:srcRect l="3906" t="2083" b="2083"/>
          <a:stretch>
            <a:fillRect/>
          </a:stretch>
        </p:blipFill>
        <p:spPr bwMode="auto">
          <a:xfrm>
            <a:off x="1142976" y="1071546"/>
            <a:ext cx="6929422" cy="518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аше оборудование\IMG_20231202_122348.jpg"/>
          <p:cNvPicPr>
            <a:picLocks noChangeAspect="1" noChangeArrowheads="1"/>
          </p:cNvPicPr>
          <p:nvPr/>
        </p:nvPicPr>
        <p:blipFill>
          <a:blip r:embed="rId2" cstate="print"/>
          <a:srcRect b="16883"/>
          <a:stretch>
            <a:fillRect/>
          </a:stretch>
        </p:blipFill>
        <p:spPr bwMode="auto">
          <a:xfrm>
            <a:off x="0" y="1"/>
            <a:ext cx="3143240" cy="3483432"/>
          </a:xfrm>
          <a:prstGeom prst="rect">
            <a:avLst/>
          </a:prstGeom>
          <a:noFill/>
        </p:spPr>
      </p:pic>
      <p:pic>
        <p:nvPicPr>
          <p:cNvPr id="1027" name="Picture 3" descr="C:\Users\Елена\Desktop\наше оборудование\IMG_20231202_122357.jpg"/>
          <p:cNvPicPr>
            <a:picLocks noChangeAspect="1" noChangeArrowheads="1"/>
          </p:cNvPicPr>
          <p:nvPr/>
        </p:nvPicPr>
        <p:blipFill>
          <a:blip r:embed="rId3" cstate="print"/>
          <a:srcRect b="26531"/>
          <a:stretch>
            <a:fillRect/>
          </a:stretch>
        </p:blipFill>
        <p:spPr bwMode="auto">
          <a:xfrm>
            <a:off x="1643042" y="2928934"/>
            <a:ext cx="3573364" cy="3500438"/>
          </a:xfrm>
          <a:prstGeom prst="rect">
            <a:avLst/>
          </a:prstGeom>
          <a:noFill/>
        </p:spPr>
      </p:pic>
      <p:pic>
        <p:nvPicPr>
          <p:cNvPr id="1028" name="Picture 4" descr="C:\Users\Елена\Desktop\наше оборудование\IMG_20231202_122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0"/>
            <a:ext cx="3214678" cy="4286236"/>
          </a:xfrm>
          <a:prstGeom prst="rect">
            <a:avLst/>
          </a:prstGeom>
          <a:noFill/>
        </p:spPr>
      </p:pic>
      <p:pic>
        <p:nvPicPr>
          <p:cNvPr id="1029" name="Picture 5" descr="C:\Users\Елена\Desktop\наше оборудование\IMG_20231202_122548.jpg"/>
          <p:cNvPicPr>
            <a:picLocks noChangeAspect="1" noChangeArrowheads="1"/>
          </p:cNvPicPr>
          <p:nvPr/>
        </p:nvPicPr>
        <p:blipFill>
          <a:blip r:embed="rId5" cstate="print"/>
          <a:srcRect l="52778" t="68750" r="2777"/>
          <a:stretch>
            <a:fillRect/>
          </a:stretch>
        </p:blipFill>
        <p:spPr bwMode="auto">
          <a:xfrm>
            <a:off x="5500694" y="4214818"/>
            <a:ext cx="2643206" cy="24779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357166"/>
            <a:ext cx="2214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Можно осуществить пуск двигателя на лабораторном стенде.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347</TotalTime>
  <Words>196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Министерство образования Республики Мордовия ГБПОУ РМ «Алексеевский индустриальный техникум» </vt:lpstr>
      <vt:lpstr> Учебная:  приобретение знаний по автоматизации производственных процессов ; изучение оборудования и программного обеспечения ONI; умение его применения в современных   технологиях.  Воспитательная: воспитание положительного отношения к знаниям, повышение  интереса обучающихся к  своей будущей специальности 08.02.09  «Монтаж, наладка и эксплуатация электрооборудования промышленных и гражданских зданий» и инновационным технологиям.  Развивающая: развитие  познавательной деятельности и компетентности у обучающихся; формировать представление о автоматизации производственных процессов; учить применять знания в современных   технологиях.   Коммуникативная: -  развитие у студентов  способностей решать наиболее коммукативные задачи, умению общаться используя профессиональную лексику и  слушать других. </vt:lpstr>
      <vt:lpstr>Одним из основных направлений развития нашего техникума является взаимодействие с социальными партнерами: АО«Мордовцемент» и АО «Лато». С ними решаются вопросы не только организации производственных практик, но и трудоустройство выпускников. </vt:lpstr>
      <vt:lpstr>Производственные процессы на АО «Лато» осуществляются с применением программного обеспечения ONI</vt:lpstr>
      <vt:lpstr>Для привода технологических линий используются асинхронные двигатели, которые автоматизировано управляются частотниками</vt:lpstr>
      <vt:lpstr>Предприятие АО «Лато» проявило инициативу и помогло с приобретением лабораторного оборудования для техникума</vt:lpstr>
      <vt:lpstr>Все технологические линии предприятия  «Лато»  это ленточные  транспортеры</vt:lpstr>
      <vt:lpstr>Задав режим работы ленточного транспортера с помощью программного обеспечения ONI</vt:lpstr>
      <vt:lpstr>Презентация PowerPoint</vt:lpstr>
      <vt:lpstr>Работа насосной станции с помощью программного обеспечения ONI</vt:lpstr>
      <vt:lpstr>Управление насосной станцией с помощью логических элементов</vt:lpstr>
      <vt:lpstr>Для обеспечения выдержки защит или построения логических электронных схем применяется автоматизация с помощью реле времени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Кочетовская</dc:creator>
  <cp:lastModifiedBy>37</cp:lastModifiedBy>
  <cp:revision>41</cp:revision>
  <dcterms:created xsi:type="dcterms:W3CDTF">2023-12-02T08:41:55Z</dcterms:created>
  <dcterms:modified xsi:type="dcterms:W3CDTF">2024-10-17T06:35:20Z</dcterms:modified>
</cp:coreProperties>
</file>