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D6B438A-0775-48EF-ACBD-CE8E9E06E9A2}" type="datetimeFigureOut">
              <a:rPr lang="ru-RU" smtClean="0"/>
              <a:pPr/>
              <a:t>25.10.2024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C0AEDE8-298B-4A40-BCF3-B04A78E19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" y="285728"/>
            <a:ext cx="914400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Конические зубчатые </a:t>
            </a:r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передачи 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C:\Documents and Settings\Сега\Рабочий стол\Новая папка (4)2\Ris4.jpg"/>
          <p:cNvPicPr>
            <a:picLocks noChangeAspect="1" noChangeArrowheads="1"/>
          </p:cNvPicPr>
          <p:nvPr/>
        </p:nvPicPr>
        <p:blipFill>
          <a:blip r:embed="rId2">
            <a:lum bright="13000"/>
          </a:blip>
          <a:srcRect/>
          <a:stretch>
            <a:fillRect/>
          </a:stretch>
        </p:blipFill>
        <p:spPr bwMode="auto">
          <a:xfrm>
            <a:off x="1357290" y="2097455"/>
            <a:ext cx="5929354" cy="326037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143372" y="5572140"/>
            <a:ext cx="50559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</a:t>
            </a:r>
            <a:r>
              <a:rPr lang="ru-RU" i="1" dirty="0" smtClean="0"/>
              <a:t>:</a:t>
            </a:r>
            <a:endParaRPr lang="ru-RU" dirty="0" smtClean="0"/>
          </a:p>
          <a:p>
            <a:r>
              <a:rPr lang="ru-RU" dirty="0" smtClean="0"/>
              <a:t>преподаватель специальных дисциплин</a:t>
            </a:r>
          </a:p>
          <a:p>
            <a:r>
              <a:rPr lang="ru-RU" dirty="0" smtClean="0"/>
              <a:t>Даниленко С.П.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Расчет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зубьев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прямозубой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конической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передачи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6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изгиб</a:t>
            </a:r>
            <a:endParaRPr lang="ru-RU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1142984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Опытным путем установлено, что нагрузочная способность конической передачи ниже, чем цилиндрической.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соответствии с этим в расчетные фор­мулы для зубьев конической передачи вводят коэффициент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FO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учитывающий снижение их нагрузочной способности по сравнению с зубьями цилиндрических передач.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Расчет на прочность зубьев при изгибе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производят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среднему значению модуля зубьев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Коэффициент формы зуба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Y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выбирают по аналогии с цилиндрической прямозубой передачей, но в зависимости от числа зубьев эквивалентных колес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z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V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=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z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/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cosδ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Под числом зубьев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z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эквивалентных колес понимают такое число зубьев, которое может расположиться на длине окружности (см. рис.3) радиусом, равным длине образующей дополнительного конуса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3643314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Проверочный расчет следует проводить по аналогии с прямозубой передачей. Расчетные    напряжения изгиба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зубьях конических колес и условие прочности выражаются     формулой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000364" y="4214818"/>
          <a:ext cx="3094158" cy="785818"/>
        </p:xfrm>
        <a:graphic>
          <a:graphicData uri="http://schemas.openxmlformats.org/presentationml/2006/ole">
            <p:oleObj spid="_x0000_s21508" r:id="rId3" imgW="1803400" imgH="457200" progId="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0" y="4826675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где </a:t>
            </a:r>
            <a:r>
              <a:rPr lang="en-US" i="1" dirty="0" err="1"/>
              <a:t>σ</a:t>
            </a:r>
            <a:r>
              <a:rPr lang="en-US" i="1" baseline="-25000" dirty="0" err="1"/>
              <a:t>F</a:t>
            </a:r>
            <a:r>
              <a:rPr lang="en-US" i="1" dirty="0"/>
              <a:t> </a:t>
            </a:r>
            <a:r>
              <a:rPr lang="ru-RU" i="1" dirty="0"/>
              <a:t>— </a:t>
            </a:r>
            <a:r>
              <a:rPr lang="ru-RU" dirty="0"/>
              <a:t>возникающее напряжение изгиба, МПа; </a:t>
            </a:r>
            <a:r>
              <a:rPr lang="ru-RU" i="1" dirty="0"/>
              <a:t>Т</a:t>
            </a:r>
            <a:r>
              <a:rPr lang="ru-RU" i="1" baseline="-25000" dirty="0"/>
              <a:t>2</a:t>
            </a:r>
            <a:r>
              <a:rPr lang="ru-RU" i="1" dirty="0"/>
              <a:t> </a:t>
            </a:r>
            <a:r>
              <a:rPr lang="ru-RU" dirty="0"/>
              <a:t>— вращающий момент на колесе, Н • мм; </a:t>
            </a:r>
            <a:r>
              <a:rPr lang="ru-RU" i="1" dirty="0"/>
              <a:t>К</a:t>
            </a:r>
            <a:r>
              <a:rPr lang="en-US" i="1" baseline="-25000" dirty="0" err="1"/>
              <a:t>Fβ</a:t>
            </a:r>
            <a:r>
              <a:rPr lang="en-US" i="1" dirty="0"/>
              <a:t> </a:t>
            </a:r>
            <a:r>
              <a:rPr lang="ru-RU" i="1" dirty="0"/>
              <a:t>, </a:t>
            </a:r>
            <a:r>
              <a:rPr lang="en-US" i="1" dirty="0" err="1"/>
              <a:t>K</a:t>
            </a:r>
            <a:r>
              <a:rPr lang="en-US" i="1" baseline="-25000" dirty="0" err="1"/>
              <a:t>Fu</a:t>
            </a:r>
            <a:r>
              <a:rPr lang="en-US" i="1" dirty="0"/>
              <a:t> </a:t>
            </a:r>
            <a:r>
              <a:rPr lang="ru-RU" i="1" dirty="0"/>
              <a:t>— </a:t>
            </a:r>
            <a:r>
              <a:rPr lang="ru-RU" dirty="0"/>
              <a:t>коэффициенты нагрузки (см. табл. 3.4, 3.5); </a:t>
            </a:r>
            <a:r>
              <a:rPr lang="ru-RU" i="1" dirty="0"/>
              <a:t>Ψ</a:t>
            </a:r>
            <a:r>
              <a:rPr lang="en-US" i="1" baseline="-25000" dirty="0" err="1"/>
              <a:t>bd</a:t>
            </a:r>
            <a:r>
              <a:rPr lang="en-US" i="1" dirty="0"/>
              <a:t> </a:t>
            </a:r>
            <a:r>
              <a:rPr lang="ru-RU" i="1" dirty="0"/>
              <a:t>— </a:t>
            </a:r>
            <a:r>
              <a:rPr lang="ru-RU" dirty="0"/>
              <a:t>коэффициент длины зуба (см. шаг 3.71); </a:t>
            </a:r>
            <a:r>
              <a:rPr lang="en-US" i="1" dirty="0"/>
              <a:t>Y</a:t>
            </a:r>
            <a:r>
              <a:rPr lang="en-US" i="1" baseline="-25000" dirty="0"/>
              <a:t>F</a:t>
            </a:r>
            <a:r>
              <a:rPr lang="en-US" i="1" dirty="0"/>
              <a:t> </a:t>
            </a:r>
            <a:r>
              <a:rPr lang="ru-RU" dirty="0"/>
              <a:t>— коэффициент формы зуба (выбирают по табл. 3.6) в зависимости от </a:t>
            </a:r>
            <a:r>
              <a:rPr lang="en-US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 </a:t>
            </a:r>
            <a:r>
              <a:rPr lang="ru-RU" dirty="0"/>
              <a:t>; </a:t>
            </a:r>
            <a:r>
              <a:rPr lang="en-US" dirty="0"/>
              <a:t>z</a:t>
            </a:r>
            <a:r>
              <a:rPr lang="ru-RU" baseline="-25000" dirty="0"/>
              <a:t>1</a:t>
            </a:r>
            <a:r>
              <a:rPr lang="ru-RU" dirty="0"/>
              <a:t> — число зубьев шестер­ни; </a:t>
            </a:r>
            <a:r>
              <a:rPr lang="ru-RU" i="1" dirty="0"/>
              <a:t>и </a:t>
            </a:r>
            <a:r>
              <a:rPr lang="ru-RU" dirty="0"/>
              <a:t>— передаточное число; </a:t>
            </a:r>
            <a:r>
              <a:rPr lang="en-US" i="1" dirty="0"/>
              <a:t>m</a:t>
            </a:r>
            <a:r>
              <a:rPr lang="ru-RU" i="1" dirty="0"/>
              <a:t> = </a:t>
            </a:r>
            <a:r>
              <a:rPr lang="en-US" i="1" dirty="0"/>
              <a:t>m</a:t>
            </a:r>
            <a:r>
              <a:rPr lang="en-US" i="1" baseline="-25000" dirty="0"/>
              <a:t>e</a:t>
            </a:r>
            <a:r>
              <a:rPr lang="ru-RU" i="1" dirty="0"/>
              <a:t>-(</a:t>
            </a:r>
            <a:r>
              <a:rPr lang="en-US" i="1" dirty="0"/>
              <a:t>b</a:t>
            </a:r>
            <a:r>
              <a:rPr lang="ru-RU" i="1" dirty="0"/>
              <a:t>/</a:t>
            </a:r>
            <a:r>
              <a:rPr lang="en-US" i="1" dirty="0"/>
              <a:t>z</a:t>
            </a:r>
            <a:r>
              <a:rPr lang="ru-RU" i="1" dirty="0"/>
              <a:t>)</a:t>
            </a:r>
            <a:r>
              <a:rPr lang="en-US" i="1" dirty="0" err="1"/>
              <a:t>sinδ</a:t>
            </a:r>
            <a:r>
              <a:rPr lang="en-US" i="1" dirty="0"/>
              <a:t> </a:t>
            </a:r>
            <a:r>
              <a:rPr lang="ru-RU" i="1" dirty="0"/>
              <a:t>— </a:t>
            </a:r>
            <a:r>
              <a:rPr lang="ru-RU" dirty="0"/>
              <a:t>средний модуль, мм; </a:t>
            </a:r>
            <a:r>
              <a:rPr lang="ru-RU" i="1" dirty="0"/>
              <a:t>К</a:t>
            </a:r>
            <a:r>
              <a:rPr lang="en-US" i="1" baseline="-25000" dirty="0" err="1"/>
              <a:t>Fθ</a:t>
            </a:r>
            <a:r>
              <a:rPr lang="en-US" i="1" dirty="0"/>
              <a:t> </a:t>
            </a:r>
            <a:r>
              <a:rPr lang="ru-RU" dirty="0"/>
              <a:t>= 0,85 — опытный коэффициент снижения нагрузочной способности; </a:t>
            </a:r>
            <a:r>
              <a:rPr lang="ru-RU" i="1" dirty="0" err="1"/>
              <a:t>[σ</a:t>
            </a:r>
            <a:r>
              <a:rPr lang="ru-RU" i="1" dirty="0"/>
              <a:t>]</a:t>
            </a:r>
            <a:r>
              <a:rPr lang="en-US" i="1" baseline="-25000" dirty="0"/>
              <a:t>F</a:t>
            </a:r>
            <a:r>
              <a:rPr lang="en-US" i="1" dirty="0"/>
              <a:t> </a:t>
            </a:r>
            <a:r>
              <a:rPr lang="ru-RU" i="1" dirty="0"/>
              <a:t>— </a:t>
            </a:r>
            <a:r>
              <a:rPr lang="ru-RU" dirty="0"/>
              <a:t>допускаемое напряжение изгиба, МПа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885828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Расчет конических прямозубых передач на контактную прочность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14298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В основу данного расчета берется формула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i="1" dirty="0">
                <a:solidFill>
                  <a:srgbClr val="FF0000"/>
                </a:solidFill>
              </a:rPr>
              <a:t>в параметрах </a:t>
            </a:r>
            <a:r>
              <a:rPr lang="ru-RU" i="1" dirty="0" smtClean="0">
                <a:solidFill>
                  <a:srgbClr val="FF0000"/>
                </a:solidFill>
              </a:rPr>
              <a:t>эквивалентной </a:t>
            </a:r>
            <a:r>
              <a:rPr lang="ru-RU" i="1" dirty="0">
                <a:solidFill>
                  <a:srgbClr val="FF0000"/>
                </a:solidFill>
              </a:rPr>
              <a:t>цилиндрической прямозубой передачи по среднему </a:t>
            </a:r>
            <a:r>
              <a:rPr lang="ru-RU" i="1" dirty="0" smtClean="0">
                <a:solidFill>
                  <a:srgbClr val="FF0000"/>
                </a:solidFill>
              </a:rPr>
              <a:t>дополнительному </a:t>
            </a:r>
            <a:r>
              <a:rPr lang="ru-RU" i="1" dirty="0">
                <a:solidFill>
                  <a:srgbClr val="FF0000"/>
                </a:solidFill>
              </a:rPr>
              <a:t>конусу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2285984" y="1928802"/>
          <a:ext cx="4573380" cy="928694"/>
        </p:xfrm>
        <a:graphic>
          <a:graphicData uri="http://schemas.openxmlformats.org/presentationml/2006/ole">
            <p:oleObj spid="_x0000_s22529" r:id="rId3" imgW="2489200" imgH="508000" progId="">
              <p:embed/>
            </p:oleObj>
          </a:graphicData>
        </a:graphic>
      </p:graphicFrame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3000372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Используем связь тригонометрических функций, формул для определения передаточного числа и делительного </a:t>
            </a: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диаметра эквивалентного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колеса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vei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en-US" sz="16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/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cosδ</a:t>
            </a:r>
            <a:r>
              <a:rPr kumimoji="0" lang="ru-RU" sz="16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После подстановки в исходную формулу значений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vl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u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v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несложных преобразований получим формулу проверочного расчета для стальных прямозубых конических колес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2143108" y="4071942"/>
          <a:ext cx="4822066" cy="857256"/>
        </p:xfrm>
        <a:graphic>
          <a:graphicData uri="http://schemas.openxmlformats.org/presentationml/2006/ole">
            <p:oleObj spid="_x0000_s22532" r:id="rId4" imgW="2997200" imgH="533400" progId="">
              <p:embed/>
            </p:oleObj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4929198"/>
            <a:ext cx="49291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или, заменив 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t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=2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T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/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u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; 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Ψ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bd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получим: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2428860" y="5286388"/>
          <a:ext cx="4214842" cy="864583"/>
        </p:xfrm>
        <a:graphic>
          <a:graphicData uri="http://schemas.openxmlformats.org/presentationml/2006/ole">
            <p:oleObj spid="_x0000_s22535" r:id="rId5" imgW="2603500" imgH="5334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800" b="1" dirty="0"/>
              <a:t>Последовательность проектировочного расчета конической зубчатой передачи</a:t>
            </a:r>
            <a:endParaRPr lang="ru-RU" sz="2800" dirty="0"/>
          </a:p>
          <a:p>
            <a:r>
              <a:rPr lang="ru-RU" sz="2800" dirty="0"/>
              <a:t> 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1000108"/>
            <a:ext cx="935828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Последовательность расчета закрытой передачи.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1. Определить передаточное число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углы делительных конусов шес­терни и колеса δ</a:t>
            </a:r>
            <a:r>
              <a:rPr kumimoji="0" lang="ru-RU" sz="16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и δ</a:t>
            </a:r>
            <a:r>
              <a:rPr kumimoji="0" lang="ru-RU" sz="16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2.  В зависимости от условий работы передачи выбрать материалы колес, назначить термическую обработку и значения твердости рабочих поверхностей зубьев.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3.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Определить базовое число циклов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N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н0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расчетную циклическую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долговечность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N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коэффициенты режима, допускаемые контактные напряжения и допускаемые напряжения изгиба (см. шаги 3.39—3.41, 3.45).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4.  Выбрать коэффициент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Ψ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bd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длины зуба (см. шаг 3.71).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5.  Определить средний делительный диаметр из условия контактной прочности [формула (3.32)].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6.  Задать число зубьев шестерни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z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определить число зубьев колеса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z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7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Рассчитать внешний модуль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округлить его до стандартного значения (см. табл. 3.1), а также средний модуль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= т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   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sin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δ.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4143372" y="6000768"/>
          <a:ext cx="142875" cy="390525"/>
        </p:xfrm>
        <a:graphic>
          <a:graphicData uri="http://schemas.openxmlformats.org/presentationml/2006/ole">
            <p:oleObj spid="_x0000_s23555" r:id="rId3" imgW="139639" imgH="393529" progId="">
              <p:embed/>
            </p:oleObj>
          </a:graphicData>
        </a:graphic>
      </p:graphicFrame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4549676"/>
            <a:ext cx="9144000" cy="23083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8.  Определить   числа   зубьев   эквивалентных   колес  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z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v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 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z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v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  по табл. 3.6 — коэффициенты формы зуба шестерни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Y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F1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колеса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Y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ru-RU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9.  Проверить прочность зубьев по напряжениям изгиба. При неудовлетворительных результатах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σ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&gt; </a:t>
            </a:r>
            <a:r>
              <a:rPr kumimoji="0" lang="ru-RU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[σ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]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необходимо путем соответствующего изменения числа зубьев и модуля при том же конусном расстоянии добиться определенного изменения напряжений изгиба,  не  нарушая при этом условия контактной прочности.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10.  Произвести геометрический расчет передачи (см. табл. 3.17).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11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  Определить окружную скорость колес и по табл. 3.12 назначить соответствующую степень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3357554" y="3929066"/>
          <a:ext cx="357158" cy="390525"/>
        </p:xfrm>
        <a:graphic>
          <a:graphicData uri="http://schemas.openxmlformats.org/presentationml/2006/ole">
            <p:oleObj spid="_x0000_s23558" r:id="rId4" imgW="139639" imgH="39352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Последовательность расчета открытых конических передач.</a:t>
            </a:r>
          </a:p>
          <a:p>
            <a:r>
              <a:rPr lang="ru-RU" dirty="0"/>
              <a:t>1</a:t>
            </a:r>
            <a:r>
              <a:rPr lang="ru-RU" sz="2000" dirty="0"/>
              <a:t>.  Определить передаточное число </a:t>
            </a:r>
            <a:r>
              <a:rPr lang="ru-RU" sz="2000" i="1" dirty="0"/>
              <a:t>и </a:t>
            </a:r>
            <a:r>
              <a:rPr lang="ru-RU" sz="2000" dirty="0" err="1"/>
              <a:t>и</a:t>
            </a:r>
            <a:r>
              <a:rPr lang="ru-RU" sz="2000" dirty="0"/>
              <a:t> углы у делительных конусов шестерни и колеса δ</a:t>
            </a:r>
            <a:r>
              <a:rPr lang="ru-RU" sz="2000" baseline="-25000" dirty="0"/>
              <a:t>1</a:t>
            </a:r>
            <a:r>
              <a:rPr lang="ru-RU" sz="2000" dirty="0"/>
              <a:t> и δ</a:t>
            </a:r>
            <a:r>
              <a:rPr lang="ru-RU" sz="2000" baseline="-25000" dirty="0"/>
              <a:t>2</a:t>
            </a:r>
            <a:r>
              <a:rPr lang="ru-RU" sz="2000" dirty="0"/>
              <a:t> </a:t>
            </a:r>
          </a:p>
          <a:p>
            <a:r>
              <a:rPr lang="ru-RU" sz="2000" dirty="0"/>
              <a:t>2.  В зависимости от условий работы передачи выбрать материалы </a:t>
            </a:r>
            <a:r>
              <a:rPr lang="ru-RU" sz="2000" dirty="0" smtClean="0"/>
              <a:t>колес</a:t>
            </a:r>
            <a:r>
              <a:rPr lang="ru-RU" sz="2000" dirty="0"/>
              <a:t>, назначить термическую обработку и значения твердости рабочих </a:t>
            </a:r>
            <a:r>
              <a:rPr lang="ru-RU" sz="2000" dirty="0" smtClean="0"/>
              <a:t>поверхностей </a:t>
            </a:r>
            <a:r>
              <a:rPr lang="ru-RU" sz="2000" dirty="0"/>
              <a:t>зубьев.</a:t>
            </a:r>
          </a:p>
          <a:p>
            <a:r>
              <a:rPr lang="ru-RU" sz="2000" dirty="0"/>
              <a:t>3. Определить базовое число циклов </a:t>
            </a:r>
            <a:r>
              <a:rPr lang="ru-RU" sz="2000" i="1" dirty="0" err="1"/>
              <a:t>N</a:t>
            </a:r>
            <a:r>
              <a:rPr lang="ru-RU" sz="2000" i="1" baseline="-25000" dirty="0" err="1"/>
              <a:t>но</a:t>
            </a:r>
            <a:r>
              <a:rPr lang="ru-RU" sz="2000" i="1" dirty="0"/>
              <a:t>, </a:t>
            </a:r>
            <a:r>
              <a:rPr lang="ru-RU" sz="2000" dirty="0"/>
              <a:t>расчетную циклическую </a:t>
            </a:r>
            <a:r>
              <a:rPr lang="ru-RU" sz="2000" dirty="0" smtClean="0"/>
              <a:t>долговечность</a:t>
            </a:r>
            <a:r>
              <a:rPr lang="ru-RU" sz="2000" dirty="0"/>
              <a:t>, коэффициенты режима и определить допускаемые напряжения изгиба </a:t>
            </a:r>
          </a:p>
          <a:p>
            <a:r>
              <a:rPr lang="ru-RU" sz="2000" dirty="0"/>
              <a:t>4.  Задать число зубьев шестерни </a:t>
            </a:r>
            <a:r>
              <a:rPr lang="en-US" sz="2000" i="1" dirty="0"/>
              <a:t>z</a:t>
            </a:r>
            <a:r>
              <a:rPr lang="ru-RU" sz="2000" i="1" baseline="-25000" dirty="0"/>
              <a:t>1</a:t>
            </a:r>
            <a:r>
              <a:rPr lang="ru-RU" sz="2000" i="1" dirty="0"/>
              <a:t> </a:t>
            </a:r>
            <a:r>
              <a:rPr lang="ru-RU" sz="2000" dirty="0"/>
              <a:t>и по передаточному числу </a:t>
            </a:r>
            <a:r>
              <a:rPr lang="ru-RU" sz="2000" i="1" dirty="0"/>
              <a:t>и </a:t>
            </a:r>
            <a:r>
              <a:rPr lang="ru-RU" sz="2000" dirty="0" smtClean="0"/>
              <a:t>определить </a:t>
            </a:r>
            <a:r>
              <a:rPr lang="ru-RU" sz="2000" dirty="0"/>
              <a:t>число зубьев колеса </a:t>
            </a:r>
            <a:r>
              <a:rPr lang="en-US" sz="2000" i="1" dirty="0"/>
              <a:t>z</a:t>
            </a:r>
            <a:r>
              <a:rPr lang="ru-RU" sz="2000" i="1" baseline="-25000" dirty="0"/>
              <a:t>2</a:t>
            </a:r>
            <a:r>
              <a:rPr lang="ru-RU" sz="2000" i="1" dirty="0"/>
              <a:t>.</a:t>
            </a:r>
            <a:endParaRPr lang="ru-RU" sz="2000" dirty="0"/>
          </a:p>
          <a:p>
            <a:r>
              <a:rPr lang="ru-RU" sz="2000" dirty="0"/>
              <a:t>5.  Определить число зубьев эквивалентных колес </a:t>
            </a:r>
            <a:r>
              <a:rPr lang="en-US" sz="2000" i="1" dirty="0" err="1"/>
              <a:t>z</a:t>
            </a:r>
            <a:r>
              <a:rPr lang="en-US" sz="2000" i="1" baseline="-25000" dirty="0" err="1"/>
              <a:t>vl</a:t>
            </a:r>
            <a:r>
              <a:rPr lang="en-US" sz="2000" i="1" dirty="0"/>
              <a:t> </a:t>
            </a:r>
            <a:r>
              <a:rPr lang="ru-RU" sz="2000" dirty="0"/>
              <a:t>и </a:t>
            </a:r>
            <a:r>
              <a:rPr lang="en-US" sz="2000" i="1" dirty="0" err="1"/>
              <a:t>z</a:t>
            </a:r>
            <a:r>
              <a:rPr lang="en-US" sz="2000" i="1" baseline="-25000" dirty="0" err="1"/>
              <a:t>v</a:t>
            </a:r>
            <a:r>
              <a:rPr lang="ru-RU" sz="2000" i="1" baseline="-25000" dirty="0"/>
              <a:t>2</a:t>
            </a:r>
            <a:r>
              <a:rPr lang="ru-RU" sz="2000" i="1" dirty="0"/>
              <a:t> </a:t>
            </a:r>
            <a:r>
              <a:rPr lang="ru-RU" sz="2000" dirty="0" smtClean="0"/>
              <a:t>коэффициенты </a:t>
            </a:r>
            <a:r>
              <a:rPr lang="ru-RU" sz="2000" dirty="0"/>
              <a:t>формы зуба </a:t>
            </a:r>
            <a:r>
              <a:rPr lang="en-US" sz="2000" i="1" dirty="0"/>
              <a:t>Y</a:t>
            </a:r>
            <a:r>
              <a:rPr lang="en-US" sz="2000" i="1" baseline="-25000" dirty="0"/>
              <a:t>F</a:t>
            </a:r>
            <a:r>
              <a:rPr lang="ru-RU" sz="2000" i="1" baseline="-25000" dirty="0"/>
              <a:t>1</a:t>
            </a:r>
            <a:r>
              <a:rPr lang="ru-RU" sz="2000" i="1" dirty="0"/>
              <a:t> </a:t>
            </a:r>
            <a:r>
              <a:rPr lang="ru-RU" sz="2000" dirty="0"/>
              <a:t>и </a:t>
            </a:r>
            <a:r>
              <a:rPr lang="en-US" sz="2000" i="1" dirty="0"/>
              <a:t>Y</a:t>
            </a:r>
            <a:r>
              <a:rPr lang="en-US" sz="2000" i="1" baseline="-25000" dirty="0"/>
              <a:t>F</a:t>
            </a:r>
            <a:r>
              <a:rPr lang="ru-RU" sz="2000" i="1" baseline="-25000" dirty="0"/>
              <a:t>2</a:t>
            </a:r>
            <a:r>
              <a:rPr lang="ru-RU" sz="2000" i="1" dirty="0"/>
              <a:t> </a:t>
            </a:r>
            <a:r>
              <a:rPr lang="ru-RU" sz="2000" dirty="0"/>
              <a:t>по табл. 3.6.</a:t>
            </a:r>
          </a:p>
          <a:p>
            <a:r>
              <a:rPr lang="ru-RU" sz="2000" dirty="0"/>
              <a:t>6.  Выбрать коэффициент длины зуба (ширины венца) </a:t>
            </a:r>
            <a:r>
              <a:rPr lang="ru-RU" sz="2000" i="1" dirty="0"/>
              <a:t>Ψ</a:t>
            </a:r>
            <a:r>
              <a:rPr lang="en-US" sz="2000" i="1" baseline="-25000" dirty="0" err="1"/>
              <a:t>bd</a:t>
            </a:r>
            <a:r>
              <a:rPr lang="ru-RU" sz="2000" i="1" dirty="0"/>
              <a:t>.</a:t>
            </a:r>
            <a:endParaRPr lang="ru-RU" sz="2000" dirty="0"/>
          </a:p>
          <a:p>
            <a:r>
              <a:rPr lang="ru-RU" sz="2000" i="1" dirty="0"/>
              <a:t>7.  </a:t>
            </a:r>
            <a:r>
              <a:rPr lang="ru-RU" sz="2000" dirty="0"/>
              <a:t>Из условия прочности на изгиб (формула 3.29) определить средний модуль </a:t>
            </a:r>
            <a:r>
              <a:rPr lang="ru-RU" sz="2000" i="1" dirty="0" err="1"/>
              <a:t>т</a:t>
            </a:r>
            <a:r>
              <a:rPr lang="ru-RU" sz="2000" i="1" baseline="-25000" dirty="0" err="1"/>
              <a:t>т</a:t>
            </a:r>
            <a:r>
              <a:rPr lang="ru-RU" sz="2000" i="1" dirty="0"/>
              <a:t>, </a:t>
            </a:r>
            <a:r>
              <a:rPr lang="ru-RU" sz="2000" dirty="0"/>
              <a:t>после чего подсчитать внешний модуль </a:t>
            </a:r>
            <a:r>
              <a:rPr lang="ru-RU" sz="2000" i="1" dirty="0"/>
              <a:t>т</a:t>
            </a:r>
            <a:r>
              <a:rPr lang="ru-RU" sz="2000" i="1" baseline="-25000" dirty="0"/>
              <a:t>е</a:t>
            </a:r>
            <a:r>
              <a:rPr lang="ru-RU" sz="2000" i="1" dirty="0"/>
              <a:t>, </a:t>
            </a:r>
            <a:r>
              <a:rPr lang="ru-RU" sz="2000" dirty="0"/>
              <a:t>значение которого округлить до ближайшего большего стандартного (см. табл. 3.1). При </a:t>
            </a:r>
            <a:r>
              <a:rPr lang="ru-RU" sz="2000" dirty="0" smtClean="0"/>
              <a:t>необходимости </a:t>
            </a:r>
            <a:r>
              <a:rPr lang="ru-RU" sz="2000" dirty="0"/>
              <a:t>следует пересчитать </a:t>
            </a:r>
            <a:r>
              <a:rPr lang="ru-RU" sz="2000" i="1" dirty="0" err="1"/>
              <a:t>т</a:t>
            </a:r>
            <a:r>
              <a:rPr lang="ru-RU" sz="2000" i="1" baseline="-25000" dirty="0" err="1"/>
              <a:t>т</a:t>
            </a:r>
            <a:r>
              <a:rPr lang="ru-RU" sz="2000" i="1" dirty="0"/>
              <a:t> </a:t>
            </a:r>
            <a:r>
              <a:rPr lang="ru-RU" sz="2000" dirty="0"/>
              <a:t>в зависимости от стандартного </a:t>
            </a:r>
            <a:r>
              <a:rPr lang="ru-RU" sz="2000" i="1" dirty="0"/>
              <a:t>т</a:t>
            </a:r>
            <a:r>
              <a:rPr lang="ru-RU" sz="2000" i="1" baseline="-25000" dirty="0"/>
              <a:t>е</a:t>
            </a:r>
            <a:r>
              <a:rPr lang="ru-RU" sz="2000" i="1" dirty="0"/>
              <a:t>.</a:t>
            </a:r>
            <a:endParaRPr lang="ru-RU" sz="2000" dirty="0"/>
          </a:p>
          <a:p>
            <a:r>
              <a:rPr lang="ru-RU" sz="2000" dirty="0"/>
              <a:t>8.  Произвести геометрический расчет передачи (см. табл. 3.17).</a:t>
            </a:r>
          </a:p>
          <a:p>
            <a:r>
              <a:rPr lang="ru-RU" sz="2000" dirty="0"/>
              <a:t>9.  Определить окружную скорость колес и </a:t>
            </a:r>
            <a:r>
              <a:rPr lang="ru-RU" sz="2000" dirty="0" err="1"/>
              <a:t>и</a:t>
            </a:r>
            <a:r>
              <a:rPr lang="ru-RU" sz="2000" dirty="0"/>
              <a:t> по табл. 3.8 назначить </a:t>
            </a:r>
            <a:r>
              <a:rPr lang="ru-RU" sz="2000" dirty="0" smtClean="0"/>
              <a:t>соответствующую </a:t>
            </a:r>
            <a:r>
              <a:rPr lang="ru-RU" sz="2000" dirty="0"/>
              <a:t>степень точности зацепления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Контрольные вопросы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043890" cy="476886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600" dirty="0" smtClean="0"/>
              <a:t>1</a:t>
            </a:r>
            <a:r>
              <a:rPr lang="ru-RU" sz="1800" dirty="0" smtClean="0"/>
              <a:t>. В каких случаях применяют конические зубчатые передачи?</a:t>
            </a:r>
          </a:p>
          <a:p>
            <a:pPr algn="just"/>
            <a:r>
              <a:rPr lang="ru-RU" sz="1800" dirty="0" smtClean="0"/>
              <a:t>2</a:t>
            </a:r>
            <a:r>
              <a:rPr lang="en-US" sz="1800" dirty="0" smtClean="0"/>
              <a:t>.  </a:t>
            </a:r>
            <a:r>
              <a:rPr lang="ru-RU" sz="1800" dirty="0" smtClean="0"/>
              <a:t>Какой модуль может быть принят стандартным в конической передаче</a:t>
            </a:r>
            <a:r>
              <a:rPr lang="en-US" sz="1800" dirty="0" smtClean="0"/>
              <a:t>?</a:t>
            </a:r>
            <a:endParaRPr lang="ru-RU" sz="1800" dirty="0" smtClean="0"/>
          </a:p>
          <a:p>
            <a:pPr algn="just"/>
            <a:r>
              <a:rPr lang="ru-RU" sz="1800" dirty="0" smtClean="0"/>
              <a:t>3</a:t>
            </a:r>
            <a:r>
              <a:rPr lang="en-US" sz="1800" dirty="0" smtClean="0"/>
              <a:t>. </a:t>
            </a:r>
            <a:r>
              <a:rPr lang="ru-RU" sz="1800" dirty="0" smtClean="0"/>
              <a:t>Пользуясь каким модулем рассчитывают  диаметр окружности впадин в конической передаче</a:t>
            </a:r>
            <a:r>
              <a:rPr lang="en-US" sz="1800" dirty="0" smtClean="0"/>
              <a:t>?</a:t>
            </a:r>
            <a:r>
              <a:rPr lang="ru-RU" sz="1800" dirty="0" smtClean="0"/>
              <a:t> </a:t>
            </a:r>
          </a:p>
          <a:p>
            <a:pPr algn="just"/>
            <a:r>
              <a:rPr lang="ru-RU" sz="1800" dirty="0" smtClean="0"/>
              <a:t>4</a:t>
            </a:r>
            <a:r>
              <a:rPr lang="en-US" sz="1800" dirty="0" smtClean="0"/>
              <a:t>.</a:t>
            </a:r>
            <a:r>
              <a:rPr lang="ru-RU" sz="1800" dirty="0" smtClean="0"/>
              <a:t>Какие силы возникают в зацеплении конических прямозубых колес</a:t>
            </a:r>
            <a:r>
              <a:rPr lang="en-US" sz="1800" dirty="0" smtClean="0"/>
              <a:t>?</a:t>
            </a:r>
            <a:r>
              <a:rPr lang="ru-RU" sz="1800" dirty="0" smtClean="0"/>
              <a:t> </a:t>
            </a:r>
          </a:p>
          <a:p>
            <a:pPr algn="just"/>
            <a:r>
              <a:rPr lang="ru-RU" sz="1800" dirty="0" smtClean="0"/>
              <a:t>5.По каким формулам вычисляют силы, действующие в конической зубчатой передаче?</a:t>
            </a:r>
          </a:p>
          <a:p>
            <a:pPr algn="just"/>
            <a:r>
              <a:rPr lang="ru-RU" sz="1800" dirty="0" smtClean="0"/>
              <a:t>6. Какие передачи прямозубые или </a:t>
            </a:r>
            <a:r>
              <a:rPr lang="ru-RU" sz="1800" dirty="0" err="1" smtClean="0"/>
              <a:t>непрямозубые</a:t>
            </a:r>
            <a:r>
              <a:rPr lang="ru-RU" sz="1800" dirty="0" smtClean="0"/>
              <a:t> , предпочтительно применять при высоких скоростях и почему?</a:t>
            </a:r>
          </a:p>
          <a:p>
            <a:pPr algn="just"/>
            <a:r>
              <a:rPr lang="ru-RU" sz="1800" dirty="0" smtClean="0"/>
              <a:t>7. Как изменяется высота зуба конической прямозубой передачи в поперечных сечениях , проведенных на разных расстояниях от вершины конуса?</a:t>
            </a:r>
          </a:p>
          <a:p>
            <a:pPr algn="just"/>
            <a:r>
              <a:rPr lang="ru-RU" sz="1800" dirty="0" smtClean="0"/>
              <a:t>8. Почему конические передачи по стоимости дороже цилиндрических, при равных силовых параметрах?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77867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Студент должен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42918"/>
            <a:ext cx="91440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/>
              <a:t>Иметь представление: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 об основах теории зубчатого зацепления, образовании </a:t>
            </a:r>
            <a:r>
              <a:rPr lang="ru-RU" sz="2000" dirty="0" err="1" smtClean="0"/>
              <a:t>эвольвентного</a:t>
            </a:r>
            <a:r>
              <a:rPr lang="ru-RU" sz="2000" dirty="0" smtClean="0"/>
              <a:t> зацепления;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Об изготовлении зубчатых колес;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 зубчатом зацеплении со смещением;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 видах разрушений и критериях работоспособности;</a:t>
            </a:r>
          </a:p>
          <a:p>
            <a:r>
              <a:rPr lang="ru-RU" sz="2000" i="1" dirty="0" smtClean="0"/>
              <a:t>Знать: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Устройство, принцип работы, классификацию и сравнительную оценку конических передач;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Основные характеристики зубчатого зацепления;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Основные характеристики, геометрические, кинематические и силовые соотношения  конических передач;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Основы расчета на контактную прочность и изгиб;</a:t>
            </a:r>
          </a:p>
          <a:p>
            <a:r>
              <a:rPr lang="ru-RU" sz="2000" i="1" dirty="0" smtClean="0"/>
              <a:t>Уметь: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dirty="0" smtClean="0"/>
              <a:t>Выполнять кинематические, геометрические, силовые расчеты;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000" dirty="0" smtClean="0"/>
              <a:t>Выполнять проектировочные и  проверочные расчеты косозубых передач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00115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Устройство</a:t>
            </a:r>
            <a:r>
              <a:rPr kumimoji="0" lang="ru-RU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основные геометрические</a:t>
            </a:r>
            <a:r>
              <a:rPr kumimoji="0" lang="ru-RU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силовые</a:t>
            </a:r>
            <a:r>
              <a:rPr kumimoji="0" lang="ru-RU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1" i="0" u="none" strike="noStrike" cap="none" spc="0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соотношения</a:t>
            </a:r>
            <a:endParaRPr lang="ru-RU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071546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Зубчатую передачу с пересекающимися осями, у которой начальные и делительные поверхности колес конические, называют конической.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indent="2286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Коническая передача состоит из двух конических зубчатых колес (рис. 1) и служит для передачи вращающего момента между валами с пересекающимися осями под углом δ</a:t>
            </a:r>
            <a:r>
              <a:rPr kumimoji="0" lang="ru-RU" sz="16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+ δ</a:t>
            </a:r>
            <a:r>
              <a:rPr kumimoji="0" lang="ru-RU" sz="16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∑. Наиболее распространена в машиностроении коническая передача с углом между осями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Z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= 90</a:t>
            </a:r>
            <a:r>
              <a:rPr kumimoji="0" lang="ru-RU" sz="16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0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(рис. 3), но могут быть передачи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∑ ≥ 90°. Колеса конических передач. выполняют с прямыми (рис. 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а),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косыми (рис. </a:t>
            </a:r>
            <a:r>
              <a:rPr lang="ru-RU" sz="16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б),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круговыми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1600" dirty="0" smtClean="0"/>
              <a:t>зубьями </a:t>
            </a:r>
            <a:r>
              <a:rPr lang="ru-RU" sz="1600" dirty="0"/>
              <a:t>(рис. 2</a:t>
            </a:r>
            <a:r>
              <a:rPr lang="ru-RU" sz="1600" dirty="0" smtClean="0"/>
              <a:t>, </a:t>
            </a:r>
            <a:r>
              <a:rPr lang="ru-RU" sz="1600" i="1" dirty="0"/>
              <a:t>в).</a:t>
            </a:r>
            <a:endParaRPr lang="ru-RU" sz="2800" dirty="0"/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429000"/>
            <a:ext cx="223757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214686"/>
            <a:ext cx="3775485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2857496"/>
            <a:ext cx="2714612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5286389"/>
            <a:ext cx="2857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 1</a:t>
            </a:r>
            <a:r>
              <a:rPr lang="ru-RU" dirty="0" smtClean="0"/>
              <a:t>.  </a:t>
            </a:r>
            <a:r>
              <a:rPr lang="ru-RU" dirty="0"/>
              <a:t>Коническая  </a:t>
            </a:r>
            <a:r>
              <a:rPr lang="ru-RU" dirty="0" smtClean="0"/>
              <a:t>прямозубая </a:t>
            </a:r>
            <a:r>
              <a:rPr lang="ru-RU" dirty="0"/>
              <a:t>передача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000232" y="4572008"/>
            <a:ext cx="3571900" cy="293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28376" tIns="914112" rIns="244398" bIns="45705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Рис. </a:t>
            </a:r>
            <a:r>
              <a:rPr lang="ru-RU" sz="12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 Конические зубчатые колеса: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коле­со с прямыми зубьями;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колесо с косыми зу­бьями;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колесо с круговыми зубьями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57818" y="6211669"/>
            <a:ext cx="37861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 </a:t>
            </a:r>
            <a:r>
              <a:rPr lang="ru-RU" dirty="0" smtClean="0"/>
              <a:t>3.Геометрическиепараметры </a:t>
            </a:r>
            <a:r>
              <a:rPr lang="ru-RU" dirty="0"/>
              <a:t>конических зубчатых колес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0" y="0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Передачу с коническими колесами для передачи вращающего момента между валами со </a:t>
            </a:r>
            <a:r>
              <a:rPr lang="ru-RU" dirty="0" smtClean="0"/>
              <a:t>скрещивающимися </a:t>
            </a:r>
            <a:r>
              <a:rPr lang="ru-RU" dirty="0"/>
              <a:t>осями называют гипоидной (рис. 4</a:t>
            </a:r>
            <a:r>
              <a:rPr lang="ru-RU" dirty="0" smtClean="0"/>
              <a:t>). </a:t>
            </a:r>
            <a:r>
              <a:rPr lang="ru-RU" dirty="0"/>
              <a:t>Эта передача находит применение в автомобилях.</a:t>
            </a:r>
          </a:p>
          <a:p>
            <a:r>
              <a:rPr lang="ru-RU" dirty="0"/>
              <a:t>По стоимости конические передачи дороже </a:t>
            </a:r>
            <a:r>
              <a:rPr lang="ru-RU" dirty="0" smtClean="0"/>
              <a:t>цилиндрических </a:t>
            </a:r>
            <a:r>
              <a:rPr lang="ru-RU" dirty="0"/>
              <a:t>при равных силовых параметрах. Их применение диктуется только необходимостью </a:t>
            </a:r>
            <a:r>
              <a:rPr lang="ru-RU" dirty="0" smtClean="0"/>
              <a:t>передавать </a:t>
            </a:r>
            <a:r>
              <a:rPr lang="ru-RU" dirty="0"/>
              <a:t>момент при пересекающихся осях валов. Передаточное число одной пары </a:t>
            </a:r>
            <a:r>
              <a:rPr lang="ru-RU" i="1" dirty="0"/>
              <a:t>и ≤ </a:t>
            </a:r>
            <a:r>
              <a:rPr lang="ru-RU" dirty="0"/>
              <a:t>6,3.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4384009" cy="3786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12" descr="industr_5gear1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4143380"/>
            <a:ext cx="5214974" cy="271462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3643314"/>
            <a:ext cx="3305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Рис. 4</a:t>
            </a:r>
            <a:r>
              <a:rPr lang="ru-RU" dirty="0" smtClean="0"/>
              <a:t>. Гипоидная </a:t>
            </a:r>
            <a:r>
              <a:rPr lang="ru-RU" dirty="0"/>
              <a:t>передача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6182" y="0"/>
            <a:ext cx="535781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Вершины начальных и делительных конусов конической передачи на­ходятся в точке пересечения осей валов О </a:t>
            </a:r>
            <a:r>
              <a:rPr lang="ru-RU" dirty="0"/>
              <a:t>(рис. </a:t>
            </a:r>
            <a:r>
              <a:rPr lang="ru-RU" dirty="0" smtClean="0"/>
              <a:t>5). </a:t>
            </a:r>
            <a:r>
              <a:rPr lang="ru-RU" dirty="0"/>
              <a:t>Высота и толщина зубьев уменьшаются по направлению к вершинам конусов. Геометрические параметры конической передачи (рис. </a:t>
            </a:r>
            <a:r>
              <a:rPr lang="ru-RU" dirty="0" smtClean="0"/>
              <a:t>3. </a:t>
            </a:r>
            <a:r>
              <a:rPr lang="ru-RU" dirty="0"/>
              <a:t>и </a:t>
            </a:r>
            <a:r>
              <a:rPr lang="ru-RU" dirty="0" smtClean="0"/>
              <a:t>5):</a:t>
            </a:r>
            <a:endParaRPr lang="ru-RU" dirty="0"/>
          </a:p>
          <a:p>
            <a:r>
              <a:rPr lang="ru-RU" i="1" dirty="0"/>
              <a:t>А О В </a:t>
            </a:r>
            <a:r>
              <a:rPr lang="ru-RU" dirty="0"/>
              <a:t>— делительный конус шестерни;</a:t>
            </a:r>
          </a:p>
          <a:p>
            <a:r>
              <a:rPr lang="ru-RU" i="1" dirty="0"/>
              <a:t>ВОС </a:t>
            </a:r>
            <a:r>
              <a:rPr lang="ru-RU" dirty="0"/>
              <a:t>— делительный конус колеса;</a:t>
            </a:r>
          </a:p>
          <a:p>
            <a:r>
              <a:rPr lang="ru-RU" i="1" dirty="0"/>
              <a:t>АО</a:t>
            </a:r>
            <a:r>
              <a:rPr lang="ru-RU" i="1" baseline="-25000" dirty="0"/>
              <a:t>1</a:t>
            </a:r>
            <a:r>
              <a:rPr lang="ru-RU" i="1" dirty="0"/>
              <a:t> В — </a:t>
            </a:r>
            <a:r>
              <a:rPr lang="ru-RU" dirty="0"/>
              <a:t>делительный дополнительный конус шестерни;</a:t>
            </a:r>
          </a:p>
          <a:p>
            <a:r>
              <a:rPr lang="ru-RU" i="1" dirty="0"/>
              <a:t>ВО</a:t>
            </a:r>
            <a:r>
              <a:rPr lang="ru-RU" i="1" baseline="-25000" dirty="0"/>
              <a:t>2</a:t>
            </a:r>
            <a:r>
              <a:rPr lang="ru-RU" i="1" dirty="0"/>
              <a:t>С </a:t>
            </a:r>
            <a:r>
              <a:rPr lang="ru-RU" dirty="0"/>
              <a:t>— делительный дополнительный конус колеса;</a:t>
            </a:r>
          </a:p>
          <a:p>
            <a:r>
              <a:rPr lang="ru-RU" dirty="0"/>
              <a:t>δ</a:t>
            </a:r>
            <a:r>
              <a:rPr lang="ru-RU" baseline="-25000" dirty="0"/>
              <a:t>1</a:t>
            </a:r>
            <a:r>
              <a:rPr lang="ru-RU" dirty="0"/>
              <a:t> — угол делительного конуса шестерни;</a:t>
            </a:r>
          </a:p>
          <a:p>
            <a:r>
              <a:rPr lang="ru-RU" dirty="0"/>
              <a:t>δ</a:t>
            </a:r>
            <a:r>
              <a:rPr lang="ru-RU" baseline="-25000" dirty="0"/>
              <a:t>2</a:t>
            </a:r>
            <a:r>
              <a:rPr lang="ru-RU" dirty="0"/>
              <a:t> — угол делительного конуса колеса;</a:t>
            </a:r>
          </a:p>
          <a:p>
            <a:r>
              <a:rPr lang="en-US" i="1" dirty="0"/>
              <a:t>d</a:t>
            </a:r>
            <a:r>
              <a:rPr lang="en-US" i="1" baseline="-25000" dirty="0"/>
              <a:t>e</a:t>
            </a:r>
            <a:r>
              <a:rPr lang="ru-RU" i="1" baseline="-25000" dirty="0"/>
              <a:t>[</a:t>
            </a:r>
            <a:r>
              <a:rPr lang="ru-RU" i="1" dirty="0"/>
              <a:t> </a:t>
            </a:r>
            <a:r>
              <a:rPr lang="ru-RU" dirty="0"/>
              <a:t>— внешний делительный диаметр шестерни;</a:t>
            </a:r>
          </a:p>
          <a:p>
            <a:r>
              <a:rPr lang="en-US" i="1" dirty="0"/>
              <a:t>d</a:t>
            </a:r>
            <a:r>
              <a:rPr lang="en-US" i="1" baseline="-25000" dirty="0"/>
              <a:t>e</a:t>
            </a:r>
            <a:r>
              <a:rPr lang="ru-RU" i="1" baseline="-25000" dirty="0"/>
              <a:t>2</a:t>
            </a:r>
            <a:r>
              <a:rPr lang="ru-RU" i="1" dirty="0"/>
              <a:t> — </a:t>
            </a:r>
            <a:r>
              <a:rPr lang="ru-RU" dirty="0"/>
              <a:t>то же, колеса;</a:t>
            </a:r>
          </a:p>
          <a:p>
            <a:r>
              <a:rPr lang="en-US" i="1" dirty="0"/>
              <a:t>d</a:t>
            </a:r>
            <a:r>
              <a:rPr lang="ru-RU" i="1" baseline="-25000" dirty="0"/>
              <a:t>1</a:t>
            </a:r>
            <a:r>
              <a:rPr lang="ru-RU" i="1" dirty="0"/>
              <a:t> </a:t>
            </a:r>
            <a:r>
              <a:rPr lang="ru-RU" dirty="0"/>
              <a:t>— средний делительный диаметр шестерни;</a:t>
            </a:r>
          </a:p>
          <a:p>
            <a:r>
              <a:rPr lang="en-US" i="1" dirty="0"/>
              <a:t>d</a:t>
            </a:r>
            <a:r>
              <a:rPr lang="ru-RU" i="1" baseline="-25000" dirty="0"/>
              <a:t>2</a:t>
            </a:r>
            <a:r>
              <a:rPr lang="ru-RU" i="1" dirty="0"/>
              <a:t> </a:t>
            </a:r>
            <a:r>
              <a:rPr lang="ru-RU" dirty="0"/>
              <a:t>— то же, колеса;</a:t>
            </a:r>
          </a:p>
          <a:p>
            <a:r>
              <a:rPr lang="en-US" i="1" dirty="0"/>
              <a:t>b </a:t>
            </a:r>
            <a:r>
              <a:rPr lang="ru-RU" dirty="0"/>
              <a:t>— ширина зубчатого венца (длина зуба);</a:t>
            </a:r>
          </a:p>
          <a:p>
            <a:r>
              <a:rPr lang="en-US" i="1" dirty="0"/>
              <a:t>R</a:t>
            </a:r>
            <a:r>
              <a:rPr lang="en-US" i="1" baseline="-25000" dirty="0"/>
              <a:t>e</a:t>
            </a:r>
            <a:r>
              <a:rPr lang="en-US" i="1" dirty="0"/>
              <a:t> </a:t>
            </a:r>
            <a:r>
              <a:rPr lang="ru-RU" i="1" dirty="0"/>
              <a:t>— </a:t>
            </a:r>
            <a:r>
              <a:rPr lang="ru-RU" dirty="0"/>
              <a:t>внешнее делительное конусное расстояние (или длина дис­танции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08007" cy="400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3929067"/>
            <a:ext cx="42148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 </a:t>
            </a:r>
            <a:r>
              <a:rPr lang="ru-RU" dirty="0" smtClean="0"/>
              <a:t>5. </a:t>
            </a:r>
            <a:r>
              <a:rPr lang="ru-RU" dirty="0" smtClean="0"/>
              <a:t>Коническая зубчатая</a:t>
            </a:r>
          </a:p>
          <a:p>
            <a:r>
              <a:rPr lang="ru-RU" dirty="0" smtClean="0"/>
              <a:t>передача</a:t>
            </a:r>
            <a:endParaRPr lang="ru-RU" dirty="0"/>
          </a:p>
        </p:txBody>
      </p:sp>
      <p:pic>
        <p:nvPicPr>
          <p:cNvPr id="16387" name="Picture 3" descr="C:\Documents and Settings\Сега\Рабочий стол\Новая папка (4)2\1257389018foto1_bi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54147"/>
            <a:ext cx="3571868" cy="23038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-714444" y="-714404"/>
            <a:ext cx="9858444" cy="2323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28376" tIns="914112" rIns="244398" bIns="45705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Передаточное число конической передачи определяется так: </a:t>
            </a:r>
            <a:endParaRPr kumimoji="0" lang="en-US" sz="2400" b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2143108" y="571480"/>
          <a:ext cx="5267362" cy="1000132"/>
        </p:xfrm>
        <a:graphic>
          <a:graphicData uri="http://schemas.openxmlformats.org/presentationml/2006/ole">
            <p:oleObj spid="_x0000_s17409" r:id="rId3" imgW="2260600" imgH="431800" progId="">
              <p:embed/>
            </p:oleObj>
          </a:graphicData>
        </a:graphic>
      </p:graphicFrame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357298"/>
            <a:ext cx="3228903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928926" y="1571612"/>
            <a:ext cx="62150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В конической передаче может быть бесчисленное множество делительных окружностей. </a:t>
            </a:r>
            <a:r>
              <a:rPr lang="ru-RU" dirty="0"/>
              <a:t>Для расчета в машиностроении принимают внешнюю и среднюю делительные окружности (см. рис. </a:t>
            </a:r>
            <a:r>
              <a:rPr lang="ru-RU" dirty="0" smtClean="0"/>
              <a:t>3).</a:t>
            </a:r>
            <a:endParaRPr lang="ru-RU" dirty="0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000364" y="2714620"/>
            <a:ext cx="5929354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Из условия, что в конической передаче модуль и делительный  диаметр связаны теми же соотношениями, что и в цилиндрических передачах, т. с.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=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mz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(рис. 6), определяют внешний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средний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m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делительные метры:</a:t>
            </a: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214810" y="3857628"/>
          <a:ext cx="2812871" cy="500066"/>
        </p:xfrm>
        <a:graphic>
          <a:graphicData uri="http://schemas.openxmlformats.org/presentationml/2006/ole">
            <p:oleObj spid="_x0000_s17412" r:id="rId5" imgW="1282700" imgH="228600" progId="">
              <p:embed/>
            </p:oleObj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4286256"/>
            <a:ext cx="85010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где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</a:t>
            </a:r>
            <a:r>
              <a:rPr kumimoji="0" lang="ru-RU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внешний окружной модуль;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</a:t>
            </a:r>
            <a:r>
              <a:rPr kumimoji="0" lang="ru-RU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—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средний окружной модуль.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3500438"/>
            <a:ext cx="2857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 6</a:t>
            </a:r>
            <a:r>
              <a:rPr lang="ru-RU" dirty="0" smtClean="0"/>
              <a:t>. </a:t>
            </a:r>
            <a:r>
              <a:rPr lang="ru-RU" dirty="0"/>
              <a:t>Зуб конического колеса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4549676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Внешний окружной модуль обычно выбирают из стандартного ряда</a:t>
            </a:r>
            <a:r>
              <a:rPr lang="ru-RU" b="1" dirty="0"/>
              <a:t> </a:t>
            </a:r>
            <a:r>
              <a:rPr lang="ru-RU" dirty="0"/>
              <a:t>(см. табл. 3.1). </a:t>
            </a:r>
            <a:r>
              <a:rPr lang="ru-RU" i="1" dirty="0"/>
              <a:t>Округление внешнего модуля до стандартного значения не является обязательным требованием. </a:t>
            </a:r>
            <a:r>
              <a:rPr lang="ru-RU" dirty="0"/>
              <a:t>Этот модуль называют производственным и по его значению определяют все геометрические параметры </a:t>
            </a:r>
            <a:r>
              <a:rPr lang="ru-RU" dirty="0" smtClean="0"/>
              <a:t>зубчатых</a:t>
            </a:r>
            <a:r>
              <a:rPr lang="ru-RU" b="1" dirty="0" smtClean="0"/>
              <a:t> </a:t>
            </a:r>
            <a:r>
              <a:rPr lang="ru-RU" dirty="0"/>
              <a:t>колес (задают размеры зубьев на внешнем торце, на котором удобно</a:t>
            </a:r>
            <a:r>
              <a:rPr lang="ru-RU" b="1" dirty="0"/>
              <a:t> </a:t>
            </a:r>
            <a:r>
              <a:rPr lang="ru-RU" dirty="0"/>
              <a:t>производить измерения).</a:t>
            </a:r>
          </a:p>
          <a:p>
            <a:r>
              <a:rPr lang="ru-RU" dirty="0"/>
              <a:t>Средний окружной модуль </a:t>
            </a:r>
            <a:r>
              <a:rPr lang="ru-RU" i="1" dirty="0"/>
              <a:t>т </a:t>
            </a:r>
            <a:r>
              <a:rPr lang="ru-RU" dirty="0"/>
              <a:t>рассчитывают в зависимости от внешнее</a:t>
            </a:r>
            <a:r>
              <a:rPr lang="ru-RU" b="1" dirty="0"/>
              <a:t> </a:t>
            </a:r>
            <a:r>
              <a:rPr lang="ru-RU" dirty="0"/>
              <a:t>окружного модуля </a:t>
            </a:r>
            <a:r>
              <a:rPr lang="ru-RU" i="1" dirty="0"/>
              <a:t>т</a:t>
            </a:r>
            <a:r>
              <a:rPr lang="ru-RU" i="1" baseline="-25000" dirty="0"/>
              <a:t>е</a:t>
            </a:r>
            <a:r>
              <a:rPr lang="ru-RU" i="1" dirty="0"/>
              <a:t>. </a:t>
            </a:r>
            <a:r>
              <a:rPr lang="ru-RU" dirty="0"/>
              <a:t>По среднему окружному модулю производят расчет передачи на прочность при изгибе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6" name="Picture 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1" y="2214554"/>
            <a:ext cx="3143240" cy="3500462"/>
          </a:xfrm>
          <a:prstGeom prst="rect">
            <a:avLst/>
          </a:prstGeom>
          <a:noFill/>
        </p:spPr>
      </p:pic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071934" y="285728"/>
            <a:ext cx="2575129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(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из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∆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ABC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Отсюда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3857620" y="214290"/>
          <a:ext cx="585443" cy="500066"/>
        </p:xfrm>
        <a:graphic>
          <a:graphicData uri="http://schemas.openxmlformats.org/presentationml/2006/ole">
            <p:oleObj spid="_x0000_s18435" r:id="rId4" imgW="457002" imgH="393529" progId="">
              <p:embed/>
            </p:oleObj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6715140" y="142852"/>
          <a:ext cx="2090883" cy="571504"/>
        </p:xfrm>
        <a:graphic>
          <a:graphicData uri="http://schemas.openxmlformats.org/presentationml/2006/ole">
            <p:oleObj spid="_x0000_s18434" r:id="rId5" imgW="914400" imgH="393700" progId="">
              <p:embed/>
            </p:oleObj>
          </a:graphicData>
        </a:graphic>
      </p:graphicFrame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143108" y="1643050"/>
          <a:ext cx="4390823" cy="714380"/>
        </p:xfrm>
        <a:graphic>
          <a:graphicData uri="http://schemas.openxmlformats.org/presentationml/2006/ole">
            <p:oleObj spid="_x0000_s18433" r:id="rId6" imgW="2400300" imgH="393700" progId="">
              <p:embed/>
            </p:oleObj>
          </a:graphicData>
        </a:graphic>
      </p:graphicFrame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690298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Зависимость между т</a:t>
            </a:r>
            <a:r>
              <a:rPr kumimoji="0" lang="ru-RU" sz="20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и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</a:t>
            </a:r>
            <a:r>
              <a:rPr kumimoji="0" lang="ru-RU" sz="20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в конической передаче.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Из рис. 6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</a:t>
            </a:r>
            <a:r>
              <a:rPr kumimoji="0" lang="ru-RU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+ АВ,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где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AB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714356"/>
            <a:ext cx="8001055" cy="10156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Умножив левую и правую части равенства на два, получим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=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+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bsinδ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 Разделив левую и правую части равенства на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z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получим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17589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2428868"/>
            <a:ext cx="67151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. </a:t>
            </a:r>
            <a:r>
              <a:rPr lang="ru-RU" i="1" dirty="0"/>
              <a:t>Геометрические соотношения размеров прямозубой конической пере­дачи с </a:t>
            </a:r>
            <a:r>
              <a:rPr lang="ru-RU" i="1" dirty="0" err="1"/>
              <a:t>эвольвентным</a:t>
            </a:r>
            <a:r>
              <a:rPr lang="ru-RU" i="1" dirty="0"/>
              <a:t> профилем зуба. </a:t>
            </a:r>
            <a:r>
              <a:rPr lang="ru-RU" dirty="0"/>
              <a:t>Согласно рис. 7</a:t>
            </a:r>
            <a:r>
              <a:rPr lang="ru-RU" dirty="0" smtClean="0"/>
              <a:t> </a:t>
            </a:r>
            <a:r>
              <a:rPr lang="ru-RU" dirty="0"/>
              <a:t>внешний диаметр вершин зубьев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-214346" y="3357562"/>
            <a:ext cx="53655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ae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=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+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АВ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m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z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+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2m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cos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δ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m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(z + 2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cos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δ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);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3786190"/>
            <a:ext cx="4070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внешний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диаметр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впадин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зубьев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4357694"/>
            <a:ext cx="529824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dfe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d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- 2A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m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z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-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2,4m</a:t>
            </a:r>
            <a:r>
              <a:rPr kumimoji="0" lang="en-US" sz="16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cosδ =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m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(z -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2,4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cosδ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).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4714884"/>
            <a:ext cx="6215074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Длина зуба (ширина венца)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Ψ</a:t>
            </a:r>
            <a:r>
              <a:rPr kumimoji="0" lang="en-US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bd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ru-RU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[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Ψ</a:t>
            </a:r>
            <a:r>
              <a:rPr kumimoji="0" lang="en-US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bd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= 0,3 ÷ 0,6 при условии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Ψ</a:t>
            </a:r>
            <a:r>
              <a:rPr kumimoji="0" lang="en-US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bRe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=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/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</a:t>
            </a:r>
            <a:r>
              <a:rPr kumimoji="0" lang="en-US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e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≤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0,3 и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b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&lt; 10т</a:t>
            </a:r>
            <a:r>
              <a:rPr kumimoji="0" lang="ru-RU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где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d</a:t>
            </a:r>
            <a:r>
              <a:rPr kumimoji="0" lang="en-US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t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средний делительный диаметр шес­терни].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572000" y="57150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Рис. 7</a:t>
            </a:r>
            <a:r>
              <a:rPr lang="ru-RU" dirty="0" smtClean="0"/>
              <a:t> </a:t>
            </a:r>
            <a:r>
              <a:rPr lang="ru-RU" dirty="0"/>
              <a:t>Геометрия прямозубой конической передачи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0"/>
          <a:ext cx="9144000" cy="6892088"/>
        </p:xfrm>
        <a:graphic>
          <a:graphicData uri="http://schemas.openxmlformats.org/drawingml/2006/table">
            <a:tbl>
              <a:tblPr/>
              <a:tblGrid>
                <a:gridCol w="85368"/>
                <a:gridCol w="3572232"/>
                <a:gridCol w="1828800"/>
                <a:gridCol w="3572232"/>
                <a:gridCol w="85368"/>
              </a:tblGrid>
              <a:tr h="348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Параметр, обозначение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Расчетные формулы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03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Внешний окружной модуль 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r>
                        <a:rPr lang="ru-RU" sz="1600" i="1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25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Средний окружной модуль </a:t>
                      </a:r>
                      <a:r>
                        <a:rPr lang="ru-RU" sz="16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en-US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Внешний диаметр вершин зубьев </a:t>
                      </a:r>
                      <a:r>
                        <a:rPr lang="en-US" sz="1600" i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i="1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400" i="1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= m</a:t>
                      </a:r>
                      <a:r>
                        <a:rPr lang="en-US" sz="1400" i="1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{z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+ 2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cos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δ)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Внешний делительный диаметр </a:t>
                      </a: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i="1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400" i="1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US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400" i="1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4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z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Внешний диаметр впадин зубьев </a:t>
                      </a:r>
                      <a:r>
                        <a:rPr lang="en-US" sz="1600" i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df</a:t>
                      </a:r>
                      <a:r>
                        <a:rPr lang="en-US" sz="1600" i="1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600" i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</a:t>
                      </a:r>
                      <a:r>
                        <a:rPr lang="en-US" sz="1600" i="1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fi</a:t>
                      </a: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600" i="1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(z -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2,4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δ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Высота зуба </a:t>
                      </a: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i="1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i="1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2,2m,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16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Высота головки зуба </a:t>
                      </a:r>
                      <a:r>
                        <a:rPr lang="en-US" sz="1600" i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600" i="1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ae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400" i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400" i="1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lK</a:t>
                      </a:r>
                      <a:r>
                        <a:rPr lang="en-US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en-US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400" i="1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Высота ножки зуба </a:t>
                      </a:r>
                      <a:r>
                        <a:rPr lang="en-US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hf</a:t>
                      </a:r>
                      <a:r>
                        <a:rPr lang="en-US" sz="1600" i="1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400" i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1400" i="1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ft</a:t>
                      </a:r>
                      <a:r>
                        <a:rPr lang="en-US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=\,2m</a:t>
                      </a:r>
                      <a:r>
                        <a:rPr lang="en-US" sz="1400" i="1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67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Окружной шаг </a:t>
                      </a:r>
                      <a:r>
                        <a:rPr lang="en-US" sz="16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pi</a:t>
                      </a:r>
                      <a:r>
                        <a:rPr lang="en-US" sz="1600" i="1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400" i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Pic</a:t>
                      </a:r>
                      <a:r>
                        <a:rPr lang="en-US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i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=π</a:t>
                      </a:r>
                      <a:r>
                        <a:rPr lang="en-US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400" i="1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3918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1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Окружная толщина зуба </a:t>
                      </a:r>
                      <a:r>
                        <a:rPr lang="en-US" sz="1600" i="1" spc="-1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600" i="1" spc="-10" baseline="-25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te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6146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Окружная ширина впадины </a:t>
                      </a:r>
                      <a:r>
                        <a:rPr lang="ru-RU" sz="1600" i="1" spc="-1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600" i="1" spc="-10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1е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lnSpc>
                          <a:spcPts val="192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5261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Радиальный зазор </a:t>
                      </a:r>
                      <a:r>
                        <a:rPr lang="ru-RU" sz="1600" i="1" spc="-5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600" i="1" spc="-5" baseline="-25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i="1" spc="-5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1600" i="1" spc="-50" baseline="-25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1600" i="1" spc="-5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spc="-5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ru-RU" sz="1600" i="1" spc="-5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0,25 т</a:t>
                      </a:r>
                      <a:r>
                        <a:rPr lang="ru-RU" sz="1600" i="1" spc="-50" baseline="-25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672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Ширина зубчатого венца </a:t>
                      </a:r>
                      <a:r>
                        <a:rPr lang="ru-RU" sz="1600" i="1" spc="-5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Ъ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90310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Внешнее делительное конусное расстояние </a:t>
                      </a:r>
                      <a:r>
                        <a:rPr lang="en-US" sz="16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i="1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1672"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Угол делительного конуса шестерни δ</a:t>
                      </a:r>
                      <a:r>
                        <a:rPr lang="ru-RU" sz="1600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3105" indent="228600" algn="just">
                        <a:spcAft>
                          <a:spcPts val="0"/>
                        </a:spcAft>
                      </a:pPr>
                      <a:r>
                        <a:rPr lang="ru-RU" sz="1600" spc="2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δ</a:t>
                      </a:r>
                      <a:r>
                        <a:rPr lang="en-US" sz="1600" spc="2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600" spc="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=90°- </a:t>
                      </a:r>
                      <a:r>
                        <a:rPr lang="en-US" sz="1600" spc="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δ</a:t>
                      </a:r>
                      <a:r>
                        <a:rPr lang="en-US" sz="1600" spc="2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713105" indent="228600" algn="just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4494">
                <a:tc gridSpan="2">
                  <a:txBody>
                    <a:bodyPr/>
                    <a:lstStyle/>
                    <a:p>
                      <a:pPr marL="1304290" indent="228600" algn="just">
                        <a:spcAft>
                          <a:spcPts val="0"/>
                        </a:spcAft>
                      </a:pPr>
                      <a:r>
                        <a:rPr lang="ru-RU" sz="1600" spc="-15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колеса δ</a:t>
                      </a:r>
                      <a:r>
                        <a:rPr lang="en-US" sz="1600" spc="-15" baseline="-25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en-US" sz="16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tgδ</a:t>
                      </a:r>
                      <a:r>
                        <a:rPr lang="en-US" sz="1600" spc="-20" baseline="-25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6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ru-RU" sz="1600" i="1" spc="-2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0474" marR="2047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5643569" y="357166"/>
          <a:ext cx="1951477" cy="500066"/>
        </p:xfrm>
        <a:graphic>
          <a:graphicData uri="http://schemas.openxmlformats.org/presentationml/2006/ole">
            <p:oleObj spid="_x0000_s19462" r:id="rId3" imgW="1524000" imgH="393700" progId="">
              <p:embed/>
            </p:oleObj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5715008" y="928670"/>
          <a:ext cx="1285884" cy="492722"/>
        </p:xfrm>
        <a:graphic>
          <a:graphicData uri="http://schemas.openxmlformats.org/presentationml/2006/ole">
            <p:oleObj spid="_x0000_s19461" r:id="rId4" imgW="1016000" imgH="393700" progId="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714744" y="4929198"/>
          <a:ext cx="792788" cy="500066"/>
        </p:xfrm>
        <a:graphic>
          <a:graphicData uri="http://schemas.openxmlformats.org/presentationml/2006/ole">
            <p:oleObj spid="_x0000_s19460" r:id="rId5" imgW="622030" imgH="393529" progId="">
              <p:embed/>
            </p:oleObj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4286248" y="3599988"/>
          <a:ext cx="1000132" cy="629115"/>
        </p:xfrm>
        <a:graphic>
          <a:graphicData uri="http://schemas.openxmlformats.org/presentationml/2006/ole">
            <p:oleObj spid="_x0000_s19459" r:id="rId6" imgW="622030" imgH="393529" progId="">
              <p:embed/>
            </p:oleObj>
          </a:graphicData>
        </a:graphic>
      </p:graphicFrame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4143372" y="4205291"/>
          <a:ext cx="1000132" cy="381003"/>
        </p:xfrm>
        <a:graphic>
          <a:graphicData uri="http://schemas.openxmlformats.org/presentationml/2006/ole">
            <p:oleObj spid="_x0000_s19458" r:id="rId7" imgW="596900" imgH="228600" progId="">
              <p:embed/>
            </p:oleObj>
          </a:graphicData>
        </a:graphic>
      </p:graphicFrame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3857620" y="5500702"/>
          <a:ext cx="1428760" cy="732240"/>
        </p:xfrm>
        <a:graphic>
          <a:graphicData uri="http://schemas.openxmlformats.org/presentationml/2006/ole">
            <p:oleObj spid="_x0000_s19457" r:id="rId8" imgW="761669" imgH="393529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Силы в зацеплении прямозубой конической передачи</a:t>
            </a:r>
            <a:r>
              <a:rPr lang="ru-RU" i="1" dirty="0"/>
              <a:t>. </a:t>
            </a:r>
            <a:r>
              <a:rPr lang="ru-RU" dirty="0"/>
              <a:t>В </a:t>
            </a:r>
            <a:r>
              <a:rPr lang="ru-RU" dirty="0" smtClean="0"/>
              <a:t>рассматриваемой </a:t>
            </a:r>
            <a:r>
              <a:rPr lang="ru-RU" dirty="0"/>
              <a:t>передаче действует одна сила, обусловленная давлением зуба шестерни на зуб колеса. Эта сила для удобства расчетов раскладывается на 3 </a:t>
            </a:r>
            <a:r>
              <a:rPr lang="ru-RU" dirty="0" smtClean="0"/>
              <a:t>составляющие</a:t>
            </a:r>
            <a:r>
              <a:rPr lang="ru-RU" dirty="0"/>
              <a:t>: окружная </a:t>
            </a:r>
            <a:r>
              <a:rPr lang="en-US" i="1" dirty="0"/>
              <a:t>F</a:t>
            </a:r>
            <a:r>
              <a:rPr lang="en-US" i="1" baseline="-25000" dirty="0"/>
              <a:t>t</a:t>
            </a:r>
            <a:r>
              <a:rPr lang="ru-RU" i="1" dirty="0"/>
              <a:t>, </a:t>
            </a:r>
            <a:r>
              <a:rPr lang="ru-RU" dirty="0"/>
              <a:t>радиальная </a:t>
            </a:r>
            <a:r>
              <a:rPr lang="en-US" i="1" dirty="0"/>
              <a:t>F</a:t>
            </a:r>
            <a:r>
              <a:rPr lang="en-US" i="1" baseline="-25000" dirty="0"/>
              <a:t>r</a:t>
            </a:r>
            <a:r>
              <a:rPr lang="en-US" i="1" dirty="0"/>
              <a:t> </a:t>
            </a:r>
            <a:r>
              <a:rPr lang="ru-RU" dirty="0"/>
              <a:t>и осевая </a:t>
            </a:r>
            <a:r>
              <a:rPr lang="en-US" i="1" dirty="0" err="1"/>
              <a:t>F</a:t>
            </a:r>
            <a:r>
              <a:rPr lang="en-US" i="1" baseline="-25000" dirty="0" err="1"/>
              <a:t>a</a:t>
            </a:r>
            <a:r>
              <a:rPr lang="ru-RU" i="1" dirty="0"/>
              <a:t>.</a:t>
            </a:r>
            <a:endParaRPr lang="ru-RU" dirty="0"/>
          </a:p>
          <a:p>
            <a:r>
              <a:rPr lang="ru-RU" dirty="0"/>
              <a:t>С учетом геометрических соотношений в конической передаче по нор­мали к зубу действует сила </a:t>
            </a:r>
            <a:r>
              <a:rPr lang="en-US" i="1" dirty="0" err="1"/>
              <a:t>F</a:t>
            </a:r>
            <a:r>
              <a:rPr lang="en-US" i="1" baseline="-25000" dirty="0" err="1"/>
              <a:t>nX</a:t>
            </a:r>
            <a:r>
              <a:rPr lang="en-US" i="1" dirty="0"/>
              <a:t> </a:t>
            </a:r>
            <a:r>
              <a:rPr lang="ru-RU" dirty="0"/>
              <a:t>(рис. 8</a:t>
            </a:r>
            <a:r>
              <a:rPr lang="ru-RU" dirty="0" smtClean="0"/>
              <a:t>). </a:t>
            </a:r>
            <a:r>
              <a:rPr lang="ru-RU" dirty="0"/>
              <a:t>Эту силу разложим на две </a:t>
            </a:r>
            <a:r>
              <a:rPr lang="ru-RU" dirty="0" smtClean="0"/>
              <a:t>составляющие</a:t>
            </a:r>
            <a:r>
              <a:rPr lang="ru-RU" dirty="0"/>
              <a:t>: </a:t>
            </a:r>
            <a:r>
              <a:rPr lang="en-US" i="1" dirty="0"/>
              <a:t>F</a:t>
            </a:r>
            <a:r>
              <a:rPr lang="en-US" i="1" baseline="-25000" dirty="0"/>
              <a:t>n</a:t>
            </a:r>
            <a:r>
              <a:rPr lang="en-US" i="1" dirty="0"/>
              <a:t> </a:t>
            </a:r>
            <a:r>
              <a:rPr lang="ru-RU" dirty="0"/>
              <a:t>и </a:t>
            </a:r>
            <a:r>
              <a:rPr lang="en-US" i="1" dirty="0"/>
              <a:t>F</a:t>
            </a:r>
            <a:r>
              <a:rPr lang="ru-RU" i="1" dirty="0"/>
              <a:t>'</a:t>
            </a:r>
            <a:r>
              <a:rPr lang="en-US" i="1" baseline="-25000" dirty="0" err="1"/>
              <a:t>rl</a:t>
            </a:r>
            <a:r>
              <a:rPr lang="ru-RU" i="1" dirty="0"/>
              <a:t>. </a:t>
            </a:r>
            <a:r>
              <a:rPr lang="ru-RU" dirty="0"/>
              <a:t>В свою очередь </a:t>
            </a:r>
            <a:r>
              <a:rPr lang="en-US" i="1" dirty="0"/>
              <a:t>F</a:t>
            </a:r>
            <a:r>
              <a:rPr lang="ru-RU" i="1" dirty="0"/>
              <a:t>'</a:t>
            </a:r>
            <a:r>
              <a:rPr lang="en-US" i="1" baseline="-25000" dirty="0" err="1"/>
              <a:t>ri</a:t>
            </a:r>
            <a:r>
              <a:rPr lang="en-US" i="1" dirty="0"/>
              <a:t> </a:t>
            </a:r>
            <a:r>
              <a:rPr lang="ru-RU" dirty="0"/>
              <a:t>разложим на </a:t>
            </a:r>
            <a:r>
              <a:rPr lang="en-US" i="1" dirty="0" err="1"/>
              <a:t>F</a:t>
            </a:r>
            <a:r>
              <a:rPr lang="en-US" i="1" baseline="-25000" dirty="0" err="1"/>
              <a:t>al</a:t>
            </a:r>
            <a:r>
              <a:rPr lang="en-US" i="1" dirty="0"/>
              <a:t> </a:t>
            </a:r>
            <a:r>
              <a:rPr lang="ru-RU" dirty="0"/>
              <a:t>и </a:t>
            </a:r>
            <a:r>
              <a:rPr lang="en-US" i="1" dirty="0" err="1"/>
              <a:t>F</a:t>
            </a:r>
            <a:r>
              <a:rPr lang="en-US" i="1" baseline="-25000" dirty="0" err="1"/>
              <a:t>rl</a:t>
            </a:r>
            <a:r>
              <a:rPr lang="ru-RU" i="1" dirty="0"/>
              <a:t>. </a:t>
            </a:r>
            <a:r>
              <a:rPr lang="ru-RU" dirty="0"/>
              <a:t>Запишем:</a:t>
            </a: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2143116"/>
            <a:ext cx="73796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a;  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F'</a:t>
            </a:r>
            <a:r>
              <a:rPr kumimoji="0" lang="en-US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Fl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F,fea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;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r]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=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F'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]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cos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5, =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n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tga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cos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5,;  "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</a:t>
            </a:r>
            <a:r>
              <a:rPr kumimoji="0" lang="en-US" sz="16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ai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=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F'</a:t>
            </a:r>
            <a:r>
              <a:rPr kumimoji="0" lang="en-US" sz="1600" b="0" i="1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rl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sin 8, = /'„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tgasinS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,;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786058"/>
            <a:ext cx="6072230" cy="346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-142908" y="6400800"/>
            <a:ext cx="85506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Рис. 8.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Силы в зацеплении прямозубой конической передачи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170</TotalTime>
  <Words>1960</Words>
  <Application>Microsoft Office PowerPoint</Application>
  <PresentationFormat>Экран (4:3)</PresentationFormat>
  <Paragraphs>156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  Контрольные вопросы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Admin</cp:lastModifiedBy>
  <cp:revision>21</cp:revision>
  <dcterms:created xsi:type="dcterms:W3CDTF">2009-12-20T10:25:30Z</dcterms:created>
  <dcterms:modified xsi:type="dcterms:W3CDTF">2024-10-25T05:43:44Z</dcterms:modified>
</cp:coreProperties>
</file>