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0" r:id="rId4"/>
    <p:sldId id="271" r:id="rId5"/>
    <p:sldId id="272" r:id="rId6"/>
    <p:sldId id="273" r:id="rId7"/>
    <p:sldId id="274" r:id="rId8"/>
    <p:sldId id="275" r:id="rId9"/>
    <p:sldId id="277" r:id="rId10"/>
    <p:sldId id="281" r:id="rId11"/>
    <p:sldId id="278" r:id="rId12"/>
    <p:sldId id="283" r:id="rId13"/>
    <p:sldId id="280" r:id="rId14"/>
    <p:sldId id="276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2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215338" cy="115212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effectLst/>
              </a:rPr>
              <a:t>Министерство образования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Республики Мордовия</a:t>
            </a:r>
            <a:r>
              <a:rPr lang="ru-RU" sz="2400" b="1" dirty="0">
                <a:solidFill>
                  <a:schemeClr val="tx1">
                    <a:lumMod val="95000"/>
                  </a:schemeClr>
                </a:solidFill>
                <a:effectLst/>
              </a:rPr>
              <a:t/>
            </a:r>
            <a:br>
              <a:rPr lang="ru-RU" sz="2400" b="1" dirty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ГБПОУ РМ «Алексеевский индустриальный техникум»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/>
            </a:r>
            <a:br>
              <a:rPr lang="ru-RU" sz="2400" b="1" dirty="0">
                <a:solidFill>
                  <a:srgbClr val="002060"/>
                </a:solidFill>
                <a:effectLst/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14480" y="1857364"/>
            <a:ext cx="7072362" cy="432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70C0"/>
                </a:solidFill>
              </a:rPr>
              <a:t>НАСТАВНИЧЕСТВО В СФЕРЕ ОБРАЗОВАРИЯ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«Наставник-созидатель компетенций производительного труда» 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b="1" dirty="0" smtClean="0"/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43042" y="4077072"/>
            <a:ext cx="5857916" cy="100811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</a:t>
            </a:r>
            <a:endParaRPr lang="en-US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B050"/>
                </a:solidFill>
              </a:rPr>
              <a:t>специальных дисциплин и профессиональных модулей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КОЧЕТОВСКАЯ  Е.А.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91780" y="6129511"/>
            <a:ext cx="3960440" cy="43204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E:\сканирование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15993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20010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:\сканирование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652" y="0"/>
            <a:ext cx="15993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857232"/>
            <a:ext cx="4357686" cy="30718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Получив первоначальные знания и навыки на базе техникума наставляемые Соловьев Н., Николаев А., </a:t>
            </a:r>
            <a:r>
              <a:rPr lang="ru-RU" sz="2400" dirty="0" err="1" smtClean="0"/>
              <a:t>Сайфетдинов</a:t>
            </a:r>
            <a:r>
              <a:rPr lang="ru-RU" sz="2400" dirty="0" smtClean="0"/>
              <a:t> Д. отлично проявили себя во время практики на базовом предприятии АО «</a:t>
            </a:r>
            <a:r>
              <a:rPr lang="ru-RU" sz="2400" dirty="0" err="1" smtClean="0"/>
              <a:t>Лато</a:t>
            </a:r>
            <a:r>
              <a:rPr lang="ru-RU" sz="2400" dirty="0" smtClean="0"/>
              <a:t>». </a:t>
            </a:r>
            <a:endParaRPr lang="ru-RU" sz="2400" dirty="0"/>
          </a:p>
        </p:txBody>
      </p:sp>
      <p:pic>
        <p:nvPicPr>
          <p:cNvPr id="3" name="Рисунок 2" descr="C:\Users\Елена\Desktop\4ф.jpg"/>
          <p:cNvPicPr/>
          <p:nvPr/>
        </p:nvPicPr>
        <p:blipFill>
          <a:blip r:embed="rId3"/>
          <a:srcRect l="39723" t="23504" r="25820" b="26068"/>
          <a:stretch>
            <a:fillRect/>
          </a:stretch>
        </p:blipFill>
        <p:spPr bwMode="auto">
          <a:xfrm>
            <a:off x="4071934" y="3857628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Елена\Desktop\2ф.jpg"/>
          <p:cNvPicPr/>
          <p:nvPr/>
        </p:nvPicPr>
        <p:blipFill>
          <a:blip r:embed="rId4"/>
          <a:srcRect l="22285" t="32265" r="35870" b="21580"/>
          <a:stretch>
            <a:fillRect/>
          </a:stretch>
        </p:blipFill>
        <p:spPr bwMode="auto">
          <a:xfrm>
            <a:off x="1000100" y="4357695"/>
            <a:ext cx="292895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ена\Desktop\3ф.jpg"/>
          <p:cNvPicPr/>
          <p:nvPr/>
        </p:nvPicPr>
        <p:blipFill>
          <a:blip r:embed="rId5"/>
          <a:srcRect l="25492" t="30398" r="37473" b="18376"/>
          <a:stretch>
            <a:fillRect/>
          </a:stretch>
        </p:blipFill>
        <p:spPr bwMode="auto">
          <a:xfrm>
            <a:off x="6786578" y="4429133"/>
            <a:ext cx="235742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to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0"/>
            <a:ext cx="4000528" cy="3282924"/>
          </a:xfrm>
          <a:prstGeom prst="rect">
            <a:avLst/>
          </a:prstGeom>
          <a:ln>
            <a:solidFill>
              <a:srgbClr val="00B0F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\Desktop\5ф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928670"/>
            <a:ext cx="3571900" cy="264320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 descr="C:\Users\Елена\Desktop\цикловая ком 2022-2023\На пути к профессионалитету\Диплом Наумов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57628"/>
            <a:ext cx="4071934" cy="300037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C:\Users\Елена\Desktop\цикловая ком 2022-2023\На пути к профессионалитету\Диплом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1000108"/>
            <a:ext cx="3714776" cy="264320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Users\Елена\Downloads\IMG_20230210_103228-700x400 (2)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929066"/>
            <a:ext cx="3857652" cy="228601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285728"/>
            <a:ext cx="6291722" cy="646331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Республиканский конкурс профессионального мастерства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«На пути к профессионалитету»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E:\сканирование00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4652" y="0"/>
            <a:ext cx="15993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4286280" cy="2011672"/>
          </a:xfrm>
        </p:spPr>
        <p:txBody>
          <a:bodyPr>
            <a:normAutofit fontScale="90000"/>
          </a:bodyPr>
          <a:lstStyle/>
          <a:p>
            <a:r>
              <a:rPr lang="ru-RU" sz="2800" b="1" dirty="0" err="1" smtClean="0"/>
              <a:t>Каляшин</a:t>
            </a:r>
            <a:r>
              <a:rPr lang="ru-RU" sz="2800" b="1" dirty="0" smtClean="0"/>
              <a:t> А. призер в 2024 Республиканских </a:t>
            </a:r>
            <a:br>
              <a:rPr lang="ru-RU" sz="2800" b="1" dirty="0" smtClean="0"/>
            </a:br>
            <a:r>
              <a:rPr lang="ru-RU" sz="2800" b="1" dirty="0" smtClean="0"/>
              <a:t>олимпиад профессионального мастерства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437"/>
          <a:stretch>
            <a:fillRect/>
          </a:stretch>
        </p:blipFill>
        <p:spPr bwMode="auto">
          <a:xfrm>
            <a:off x="1142976" y="3143248"/>
            <a:ext cx="248475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714356"/>
            <a:ext cx="1785950" cy="252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5655" b="3773"/>
          <a:stretch>
            <a:fillRect/>
          </a:stretch>
        </p:blipFill>
        <p:spPr bwMode="auto">
          <a:xfrm>
            <a:off x="6357950" y="3214663"/>
            <a:ext cx="2526707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Елена\Downloads\IMG_20240417_1450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786190"/>
            <a:ext cx="221457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Елена\Downloads\IMG_20240417_1326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642918"/>
            <a:ext cx="2208614" cy="306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сканирование00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4652" y="0"/>
            <a:ext cx="15993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62224"/>
            <a:ext cx="2399363" cy="339577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462249"/>
            <a:ext cx="2399346" cy="339575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5124" name="Picture 4" descr="C:\Users\Елена\Pictures\2.png"/>
          <p:cNvPicPr>
            <a:picLocks noChangeAspect="1" noChangeArrowheads="1"/>
          </p:cNvPicPr>
          <p:nvPr/>
        </p:nvPicPr>
        <p:blipFill>
          <a:blip r:embed="rId4"/>
          <a:srcRect l="27988" t="18750" r="25630"/>
          <a:stretch>
            <a:fillRect/>
          </a:stretch>
        </p:blipFill>
        <p:spPr bwMode="auto">
          <a:xfrm>
            <a:off x="3000364" y="0"/>
            <a:ext cx="2286016" cy="302217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Рисунок 4" descr="E:\сканирование0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4652" y="0"/>
            <a:ext cx="15993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Елена\Desktop\цикловая ком 2022-2023\от поколения к поколению\грамота.pn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0"/>
            <a:ext cx="2571768" cy="35004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1304" y="2962158"/>
            <a:ext cx="2752696" cy="389584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0694" y="0"/>
            <a:ext cx="2143108" cy="3429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сканирование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652" y="0"/>
            <a:ext cx="15993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320"/>
            <a:ext cx="8005026" cy="65836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Рекомендации по общению с наставляемым: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1. При общении с обучаемым старайтесь подчеркивать уважение к нему, проявлять гибкость, непредвзятость и открытость новым идеям. Стремитесь не к доминированию, а к равноправному двустороннему обмену информацией. </a:t>
            </a:r>
            <a:br>
              <a:rPr lang="ru-RU" sz="2400" b="1" dirty="0" smtClean="0"/>
            </a:br>
            <a:r>
              <a:rPr lang="ru-RU" sz="2400" b="1" dirty="0" smtClean="0"/>
              <a:t>2. Демонстрируйте поддерживающее выслушивание собеседника. Обеспечивайте контакт «глаза в глаза» и применяйте навыки невербального общения. </a:t>
            </a:r>
            <a:br>
              <a:rPr lang="ru-RU" sz="2400" b="1" dirty="0" smtClean="0"/>
            </a:br>
            <a:r>
              <a:rPr lang="ru-RU" sz="2400" b="1" dirty="0" smtClean="0"/>
              <a:t>3.  Делитесь опытом без назидания, а путем доброжелательного показа образцов работы.</a:t>
            </a:r>
            <a:br>
              <a:rPr lang="ru-RU" sz="2400" b="1" dirty="0" smtClean="0"/>
            </a:br>
            <a:r>
              <a:rPr lang="ru-RU" sz="2400" b="1" dirty="0" smtClean="0"/>
              <a:t>4.  Помогайте своевременно, терпеливо, настойчиво. Никогда не забывайте отмечать положительное в работе.</a:t>
            </a:r>
            <a:br>
              <a:rPr lang="ru-RU" sz="2400" b="1" dirty="0" smtClean="0"/>
            </a:br>
            <a:r>
              <a:rPr lang="ru-RU" sz="2400" b="1" dirty="0" smtClean="0"/>
              <a:t>5. Наставник помогает наставляемому осознать свои сильные и слабые стороны и определить векторы развития.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35743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3" name="Рисунок 2" descr="E:\сканирование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652" y="0"/>
            <a:ext cx="15993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сканирование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652" y="0"/>
            <a:ext cx="15993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3050"/>
            <a:ext cx="9001156" cy="4857784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Наставничество</a:t>
            </a:r>
            <a:r>
              <a:rPr lang="ru-RU" sz="2800" dirty="0" smtClean="0"/>
              <a:t> </a:t>
            </a:r>
            <a:r>
              <a:rPr lang="ru-RU" sz="2800" b="1" dirty="0" smtClean="0"/>
              <a:t>— это универсальная технология передачи личностного, жизненного и профессионального опыта, знаний, формирования навыков, компетенций и ценностей через неформальное взаимообогащающее общение, основанное на доверии и партнерстве.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Целью наставничества </a:t>
            </a:r>
            <a:r>
              <a:rPr lang="ru-RU" sz="2800" b="1" dirty="0" smtClean="0"/>
              <a:t>в СПО является максимально полное раскрытие потенциала личности наставляемого, необходимое для успешной личной и профессиональной самореализации, через создание условий для формирования эффективной системы поддержки. 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3110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647968" cy="551213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Задачами наставничества в СПО являются: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- улучшение показателей в образовательной, </a:t>
            </a:r>
            <a:r>
              <a:rPr lang="ru-RU" sz="2400" b="1" dirty="0" err="1" smtClean="0"/>
              <a:t>социокультурной</a:t>
            </a:r>
            <a:r>
              <a:rPr lang="ru-RU" sz="2400" b="1" dirty="0" smtClean="0"/>
              <a:t>, спортивной и других  сферах  деятельности;</a:t>
            </a:r>
            <a:br>
              <a:rPr lang="ru-RU" sz="2400" b="1" dirty="0" smtClean="0"/>
            </a:br>
            <a:r>
              <a:rPr lang="ru-RU" sz="2400" b="1" dirty="0" smtClean="0"/>
              <a:t>- раскрытие личностного, творческого и профессионального потенциала обучающихся;</a:t>
            </a:r>
            <a:br>
              <a:rPr lang="ru-RU" sz="2400" b="1" dirty="0" smtClean="0"/>
            </a:br>
            <a:r>
              <a:rPr lang="ru-RU" sz="2400" b="1" dirty="0" smtClean="0"/>
              <a:t>- обучение наставляемых эффективным формам и методам индивидуального развития и работы в коллективе;</a:t>
            </a:r>
            <a:br>
              <a:rPr lang="ru-RU" sz="2400" b="1" dirty="0" smtClean="0"/>
            </a:br>
            <a:r>
              <a:rPr lang="ru-RU" sz="2400" b="1" dirty="0" smtClean="0"/>
              <a:t>- формирование у наставляемых способности самостоятельно преодолевать трудности, возникающие в образовательной сфере;</a:t>
            </a:r>
            <a:br>
              <a:rPr lang="ru-RU" sz="2400" b="1" dirty="0" smtClean="0"/>
            </a:br>
            <a:r>
              <a:rPr lang="ru-RU" sz="2400" b="1" dirty="0" smtClean="0"/>
              <a:t>- создание условий для эффективного обмена личностным, жизненным и профессиональным опытом для каждого субъекта образовательной и профессиональной деятельности, участвующих в наставнической деятельности;</a:t>
            </a:r>
            <a:br>
              <a:rPr lang="ru-RU" sz="2400" b="1" dirty="0" smtClean="0"/>
            </a:br>
            <a:r>
              <a:rPr lang="ru-RU" sz="2400" b="1" dirty="0" smtClean="0"/>
              <a:t>- выработка у участников системы наставничества высоких профессиональных и моральных качеств, добросовестности, ответственности, дисциплинированности.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E:\сканирование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652" y="0"/>
            <a:ext cx="15993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785926"/>
            <a:ext cx="7933588" cy="48691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Принципами наставничества в СПО являются: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u="sng" dirty="0" smtClean="0">
                <a:solidFill>
                  <a:srgbClr val="0070C0"/>
                </a:solidFill>
              </a:rPr>
              <a:t>1. Принцип добровольности</a:t>
            </a:r>
            <a:r>
              <a:rPr lang="ru-RU" sz="2800" b="1" u="sng" dirty="0" smtClean="0"/>
              <a:t>,</a:t>
            </a:r>
            <a:r>
              <a:rPr lang="ru-RU" sz="2800" b="1" dirty="0" smtClean="0"/>
              <a:t> который основан на потребности стать наставником и/или наставляемым. Наставничество может быть эффективным только при наличии желания взаимодействовать с другими людьми и позитивного эмоционального фона участников общения.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3" name="Рисунок 2" descr="E:\сканирование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652" y="0"/>
            <a:ext cx="15993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сканирование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652" y="0"/>
            <a:ext cx="15993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214686"/>
            <a:ext cx="8286776" cy="1143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u="sng" dirty="0" smtClean="0">
                <a:solidFill>
                  <a:srgbClr val="0070C0"/>
                </a:solidFill>
              </a:rPr>
              <a:t>2. Принцип конструктивного партнерства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который предполагает совместно профессиональное развитие обеих сторон: наставника и наставляемого. </a:t>
            </a:r>
            <a:br>
              <a:rPr lang="ru-RU" sz="2400" b="1" dirty="0" smtClean="0"/>
            </a:br>
            <a:r>
              <a:rPr lang="ru-RU" sz="2400" b="1" dirty="0" smtClean="0"/>
              <a:t> Партнёрские отношения способствуют формированию </a:t>
            </a:r>
            <a:r>
              <a:rPr lang="ru-RU" sz="2400" b="1" dirty="0" err="1" smtClean="0"/>
              <a:t>метакомпетенций</a:t>
            </a:r>
            <a:r>
              <a:rPr lang="ru-RU" sz="2400" b="1" dirty="0" smtClean="0"/>
              <a:t>, включая способность к саморазвитию. Важно применять методы обучения, способствующие развитию навыков построения партнёрских отношений.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u="sng" dirty="0" smtClean="0">
                <a:solidFill>
                  <a:srgbClr val="0070C0"/>
                </a:solidFill>
              </a:rPr>
              <a:t>3. Принцип гибкости.</a:t>
            </a:r>
            <a:r>
              <a:rPr lang="ru-RU" sz="2400" b="1" dirty="0" smtClean="0"/>
              <a:t> Наставничество относится к «гибким» технологиям передачи знаний и опыта, позволяющим максимально индивидуализировать процесс обучения и выстроить оптимальные для конкретной личности образовательные траектории, в том числе за счёт применения различных современных моделей наставничества.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320"/>
            <a:ext cx="8433654" cy="65836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Для внедрения программы наставничества в ГБПОУ РМ «Алексеевский индустриальный техникум» разработано: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 «Дорожная карта»;</a:t>
            </a:r>
            <a:br>
              <a:rPr lang="ru-RU" sz="2400" b="1" dirty="0" smtClean="0"/>
            </a:br>
            <a:r>
              <a:rPr lang="ru-RU" sz="2400" b="1" dirty="0" smtClean="0"/>
              <a:t>- сформирована ежегодно обновляемая база наставляемых и наставников;</a:t>
            </a:r>
            <a:br>
              <a:rPr lang="ru-RU" sz="2400" b="1" dirty="0" smtClean="0"/>
            </a:br>
            <a:r>
              <a:rPr lang="ru-RU" sz="2400" b="1" dirty="0" smtClean="0"/>
              <a:t>- проведен внутренний мониторинг эффективности программы наставничества;</a:t>
            </a:r>
            <a:br>
              <a:rPr lang="ru-RU" sz="2400" b="1" dirty="0" smtClean="0"/>
            </a:br>
            <a:r>
              <a:rPr lang="ru-RU" sz="2400" b="1" dirty="0" smtClean="0"/>
              <a:t>- проводилось анкетирование наставников и наставляемых;</a:t>
            </a:r>
            <a:br>
              <a:rPr lang="ru-RU" sz="2400" b="1" dirty="0" smtClean="0"/>
            </a:br>
            <a:r>
              <a:rPr lang="ru-RU" sz="2400" b="1" dirty="0" smtClean="0"/>
              <a:t>- разработано инфраструктурное (в том числе - материально-техническое, информационно-методическое) обеспечение наставничества;</a:t>
            </a:r>
            <a:br>
              <a:rPr lang="ru-RU" sz="2400" b="1" dirty="0" smtClean="0"/>
            </a:br>
            <a:r>
              <a:rPr lang="ru-RU" sz="2400" b="1" dirty="0" smtClean="0"/>
              <a:t>- предоставляются данные по итогам мониторинга и оценки качества Программы наставничества, показателей эффективности наставнической деятельности в Региональный наставнический центр;</a:t>
            </a:r>
            <a:br>
              <a:rPr lang="ru-RU" sz="2400" b="1" dirty="0" smtClean="0"/>
            </a:br>
            <a:r>
              <a:rPr lang="ru-RU" sz="2400" b="1" dirty="0" smtClean="0"/>
              <a:t>- проводится обеспечение формирования баз данных и лучших практик наставнической деятельности в техникуме.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412" y="3857604"/>
            <a:ext cx="7933588" cy="30003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Формами наставничества в нашем техникуме являются: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«педагог- студент» и «студент - </a:t>
            </a:r>
            <a:r>
              <a:rPr lang="ru-RU" sz="2800" b="1" dirty="0" smtClean="0"/>
              <a:t>студент</a:t>
            </a:r>
            <a:r>
              <a:rPr lang="ru-RU" sz="2800" b="1" dirty="0" smtClean="0"/>
              <a:t>».</a:t>
            </a:r>
            <a:br>
              <a:rPr lang="ru-RU" sz="2800" b="1" dirty="0" smtClean="0"/>
            </a:br>
            <a:r>
              <a:rPr lang="ru-RU" sz="2800" b="1" dirty="0" smtClean="0"/>
              <a:t>Когда заходит речь о наставничестве в сфере образования, в первую очередь рассматриваются отношения учитель – ученик.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E:\сканирование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652" y="0"/>
            <a:ext cx="15993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3" descr="I:\анжел новое\анжела 1\мероприятия\аит\50 лет\фото\Фото техникума\DSC00722.JPG"/>
          <p:cNvPicPr>
            <a:picLocks noChangeAspect="1" noChangeArrowheads="1"/>
          </p:cNvPicPr>
          <p:nvPr/>
        </p:nvPicPr>
        <p:blipFill>
          <a:blip r:embed="rId3" cstate="print"/>
          <a:srcRect l="15073" t="4001"/>
          <a:stretch>
            <a:fillRect/>
          </a:stretch>
        </p:blipFill>
        <p:spPr bwMode="auto">
          <a:xfrm>
            <a:off x="1000100" y="0"/>
            <a:ext cx="5500726" cy="393642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сканирование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652" y="0"/>
            <a:ext cx="15993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320"/>
            <a:ext cx="8076464" cy="636939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Перед планированием  работы, в качестве </a:t>
            </a:r>
            <a:r>
              <a:rPr lang="ru-RU" sz="2800" b="1" dirty="0" smtClean="0">
                <a:solidFill>
                  <a:srgbClr val="0070C0"/>
                </a:solidFill>
              </a:rPr>
              <a:t>наставника</a:t>
            </a:r>
            <a:r>
              <a:rPr lang="ru-RU" sz="2800" b="1" dirty="0" smtClean="0"/>
              <a:t> нужно иметь </a:t>
            </a:r>
            <a:r>
              <a:rPr lang="ru-RU" sz="2800" b="1" dirty="0" smtClean="0">
                <a:solidFill>
                  <a:srgbClr val="00B050"/>
                </a:solidFill>
              </a:rPr>
              <a:t>цель и задачи.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u="sng" dirty="0" smtClean="0">
                <a:solidFill>
                  <a:srgbClr val="0070C0"/>
                </a:solidFill>
              </a:rPr>
              <a:t>Главная цель наставника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/>
              <a:t>- это развитие профессионально-значимых качеств личности и профессиональных компетенций обучающихся, повышение результативности обучения.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u="sng" dirty="0" smtClean="0">
                <a:solidFill>
                  <a:srgbClr val="0070C0"/>
                </a:solidFill>
              </a:rPr>
              <a:t>Моими задачами являются: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 помощь в самоорганизации (помощь в выборе целей и их достижений);</a:t>
            </a:r>
            <a:br>
              <a:rPr lang="ru-RU" sz="2800" b="1" dirty="0" smtClean="0"/>
            </a:br>
            <a:r>
              <a:rPr lang="ru-RU" sz="2800" b="1" dirty="0" smtClean="0"/>
              <a:t>- помощь сформировать интеллектуальные умения и общие компетенции;</a:t>
            </a:r>
            <a:br>
              <a:rPr lang="ru-RU" sz="2800" b="1" dirty="0" smtClean="0"/>
            </a:br>
            <a:r>
              <a:rPr lang="ru-RU" sz="2800" b="1" dirty="0" smtClean="0"/>
              <a:t>- вовлечение обучающегося в совместную творческую образовательную деятельность.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Цикловые комиссии\цикловая ком 2022-2023\Респ конкурс в полежаева\Фото\Фото\4DJxEjMVLII.jpg"/>
          <p:cNvPicPr>
            <a:picLocks noChangeAspect="1" noChangeArrowheads="1"/>
          </p:cNvPicPr>
          <p:nvPr/>
        </p:nvPicPr>
        <p:blipFill>
          <a:blip r:embed="rId2" cstate="print"/>
          <a:srcRect l="18421"/>
          <a:stretch>
            <a:fillRect/>
          </a:stretch>
        </p:blipFill>
        <p:spPr bwMode="auto">
          <a:xfrm>
            <a:off x="6035850" y="0"/>
            <a:ext cx="3108149" cy="285749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75" name="Picture 3" descr="D:\Цикловые комиссии\цикловая ком 2022-2023\Респ конкурс в полежаева\Фото\Фото\cSlMMwgesL4.jpg"/>
          <p:cNvPicPr>
            <a:picLocks noChangeAspect="1" noChangeArrowheads="1"/>
          </p:cNvPicPr>
          <p:nvPr/>
        </p:nvPicPr>
        <p:blipFill>
          <a:blip r:embed="rId3" cstate="print"/>
          <a:srcRect l="15278" r="18055" b="44792"/>
          <a:stretch>
            <a:fillRect/>
          </a:stretch>
        </p:blipFill>
        <p:spPr bwMode="auto">
          <a:xfrm>
            <a:off x="0" y="0"/>
            <a:ext cx="2393840" cy="264318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78" name="Picture 6" descr="D:\Цикловые комиссии\цикловая ком 2022-2023\Респ конкурс в полежаева\диплом сайфетдинов.jpg"/>
          <p:cNvPicPr>
            <a:picLocks noChangeAspect="1" noChangeArrowheads="1"/>
          </p:cNvPicPr>
          <p:nvPr/>
        </p:nvPicPr>
        <p:blipFill>
          <a:blip r:embed="rId4" cstate="print"/>
          <a:srcRect b="3125"/>
          <a:stretch>
            <a:fillRect/>
          </a:stretch>
        </p:blipFill>
        <p:spPr bwMode="auto">
          <a:xfrm>
            <a:off x="2428860" y="0"/>
            <a:ext cx="2190428" cy="300037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79" name="Picture 7" descr="D:\сертификаты\2020-2021\респ олимп\_8hj0V4FC7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197030"/>
            <a:ext cx="3571868" cy="266097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80" name="Picture 8" descr="D:\сертификаты\2020-2021\респ олимп\диплом Республиканской олимпиады проф мастерства.JPG"/>
          <p:cNvPicPr>
            <a:picLocks noChangeAspect="1" noChangeArrowheads="1"/>
          </p:cNvPicPr>
          <p:nvPr/>
        </p:nvPicPr>
        <p:blipFill>
          <a:blip r:embed="rId6" cstate="print"/>
          <a:srcRect l="2444" b="3636"/>
          <a:stretch>
            <a:fillRect/>
          </a:stretch>
        </p:blipFill>
        <p:spPr bwMode="auto">
          <a:xfrm>
            <a:off x="0" y="3765021"/>
            <a:ext cx="2214546" cy="3092979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81" name="Picture 9" descr="D:\сертификаты\2020-2021\респ олимп\Кочетковска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3771" y="3631189"/>
            <a:ext cx="2280229" cy="3226811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82" name="Picture 10" descr="D:\Цикловые комиссии\цикловая ком 2022-2023\Респ конкурс в полежаева\Кочетовская Е.А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0"/>
            <a:ext cx="2007878" cy="2857496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76" name="Picture 4" descr="D:\Цикловые комиссии\цикловая ком 2022-2023\Электроника Республиканский конкурс\диплом Сайфетдинова.jpg"/>
          <p:cNvPicPr>
            <a:picLocks noChangeAspect="1" noChangeArrowheads="1"/>
          </p:cNvPicPr>
          <p:nvPr/>
        </p:nvPicPr>
        <p:blipFill>
          <a:blip r:embed="rId9" cstate="print"/>
          <a:srcRect l="7287" t="3125" b="5208"/>
          <a:stretch>
            <a:fillRect/>
          </a:stretch>
        </p:blipFill>
        <p:spPr bwMode="auto">
          <a:xfrm>
            <a:off x="2000232" y="2428868"/>
            <a:ext cx="1928826" cy="269648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77" name="Picture 5" descr="D:\Цикловые комиссии\цикловая ком 2022-2023\Электроника Республиканский конкурс\Благодарность.jpg"/>
          <p:cNvPicPr>
            <a:picLocks noChangeAspect="1" noChangeArrowheads="1"/>
          </p:cNvPicPr>
          <p:nvPr/>
        </p:nvPicPr>
        <p:blipFill>
          <a:blip r:embed="rId10" cstate="print"/>
          <a:srcRect l="5814" t="3125" b="4166"/>
          <a:stretch>
            <a:fillRect/>
          </a:stretch>
        </p:blipFill>
        <p:spPr bwMode="auto">
          <a:xfrm>
            <a:off x="5214942" y="2428868"/>
            <a:ext cx="1928826" cy="2684483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428728" y="6488668"/>
            <a:ext cx="6440802" cy="369332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Республиканские конкурсы профессионального мастерства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E:\сканирование000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4652" y="2000240"/>
            <a:ext cx="15993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305308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</a:t>
            </a:r>
            <a:r>
              <a:rPr lang="ru-RU" b="1" dirty="0" smtClean="0">
                <a:solidFill>
                  <a:srgbClr val="0070C0"/>
                </a:solidFill>
              </a:rPr>
              <a:t>езультаты </a:t>
            </a:r>
            <a:r>
              <a:rPr lang="ru-RU" b="1" dirty="0" smtClean="0">
                <a:solidFill>
                  <a:srgbClr val="0070C0"/>
                </a:solidFill>
              </a:rPr>
              <a:t>наставничества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671</TotalTime>
  <Words>144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Министерство образования Республики Мордовия ГБПОУ РМ «Алексеевский индустриальный техникум» </vt:lpstr>
      <vt:lpstr> Наставничество — это универсальная технология передачи личностного, жизненного и профессионального опыта, знаний, формирования навыков, компетенций и ценностей через неформальное взаимообогащающее общение, основанное на доверии и партнерстве.  Целью наставничества в СПО является максимально полное раскрытие потенциала личности наставляемого, необходимое для успешной личной и профессиональной самореализации, через создание условий для формирования эффективной системы поддержки.   </vt:lpstr>
      <vt:lpstr>Задачами наставничества в СПО являются: - улучшение показателей в образовательной, социокультурной, спортивной и других  сферах  деятельности; - раскрытие личностного, творческого и профессионального потенциала обучающихся; - обучение наставляемых эффективным формам и методам индивидуального развития и работы в коллективе; - формирование у наставляемых способности самостоятельно преодолевать трудности, возникающие в образовательной сфере; - создание условий для эффективного обмена личностным, жизненным и профессиональным опытом для каждого субъекта образовательной и профессиональной деятельности, участвующих в наставнической деятельности; - выработка у участников системы наставничества высоких профессиональных и моральных качеств, добросовестности, ответственности, дисциплинированности.  </vt:lpstr>
      <vt:lpstr>Принципами наставничества в СПО являются:  1. Принцип добровольности, который основан на потребности стать наставником и/или наставляемым. Наставничество может быть эффективным только при наличии желания взаимодействовать с другими людьми и позитивного эмоционального фона участников общения. </vt:lpstr>
      <vt:lpstr>2. Принцип конструктивного партнерства,  который предполагает совместно профессиональное развитие обеих сторон: наставника и наставляемого.   Партнёрские отношения способствуют формированию метакомпетенций, включая способность к саморазвитию. Важно применять методы обучения, способствующие развитию навыков построения партнёрских отношений.  3. Принцип гибкости. Наставничество относится к «гибким» технологиям передачи знаний и опыта, позволяющим максимально индивидуализировать процесс обучения и выстроить оптимальные для конкретной личности образовательные траектории, в том числе за счёт применения различных современных моделей наставничества.  </vt:lpstr>
      <vt:lpstr>Для внедрения программы наставничества в ГБПОУ РМ «Алексеевский индустриальный техникум» разработано: -  «Дорожная карта»; - сформирована ежегодно обновляемая база наставляемых и наставников; - проведен внутренний мониторинг эффективности программы наставничества; - проводилось анкетирование наставников и наставляемых; - разработано инфраструктурное (в том числе - материально-техническое, информационно-методическое) обеспечение наставничества; - предоставляются данные по итогам мониторинга и оценки качества Программы наставничества, показателей эффективности наставнической деятельности в Региональный наставнический центр; - проводится обеспечение формирования баз данных и лучших практик наставнической деятельности в техникуме. </vt:lpstr>
      <vt:lpstr>Формами наставничества в нашем техникуме являются:  «педагог- студент» и «студент - студент». Когда заходит речь о наставничестве в сфере образования, в первую очередь рассматриваются отношения учитель – ученик. </vt:lpstr>
      <vt:lpstr>Перед планированием  работы, в качестве наставника нужно иметь цель и задачи.   Главная цель наставника - это развитие профессионально-значимых качеств личности и профессиональных компетенций обучающихся, повышение результативности обучения.  Моими задачами являются: - помощь в самоорганизации (помощь в выборе целей и их достижений); - помощь сформировать интеллектуальные умения и общие компетенции; - вовлечение обучающегося в совместную творческую образовательную деятельность. </vt:lpstr>
      <vt:lpstr>Слайд 9</vt:lpstr>
      <vt:lpstr>Получив первоначальные знания и навыки на базе техникума наставляемые Соловьев Н., Николаев А., Сайфетдинов Д. отлично проявили себя во время практики на базовом предприятии АО «Лато». </vt:lpstr>
      <vt:lpstr>Слайд 11</vt:lpstr>
      <vt:lpstr>Каляшин А. призер в 2024 Республиканских  олимпиад профессионального мастерства</vt:lpstr>
      <vt:lpstr>Слайд 13</vt:lpstr>
      <vt:lpstr>Рекомендации по общению с наставляемым:  1. При общении с обучаемым старайтесь подчеркивать уважение к нему, проявлять гибкость, непредвзятость и открытость новым идеям. Стремитесь не к доминированию, а к равноправному двустороннему обмену информацией.  2. Демонстрируйте поддерживающее выслушивание собеседника. Обеспечивайте контакт «глаза в глаза» и применяйте навыки невербального общения.  3.  Делитесь опытом без назидания, а путем доброжелательного показа образцов работы. 4.  Помогайте своевременно, терпеливо, настойчиво. Никогда не забывайте отмечать положительное в работе. 5. Наставник помогает наставляемому осознать свои сильные и слабые стороны и определить векторы развития.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Кочетовская</dc:creator>
  <cp:lastModifiedBy>Елена</cp:lastModifiedBy>
  <cp:revision>65</cp:revision>
  <dcterms:created xsi:type="dcterms:W3CDTF">2023-12-02T08:41:55Z</dcterms:created>
  <dcterms:modified xsi:type="dcterms:W3CDTF">2024-10-18T20:40:52Z</dcterms:modified>
</cp:coreProperties>
</file>