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9" r:id="rId2"/>
    <p:sldId id="257" r:id="rId3"/>
    <p:sldId id="267" r:id="rId4"/>
    <p:sldId id="268" r:id="rId5"/>
    <p:sldId id="274" r:id="rId6"/>
    <p:sldId id="275" r:id="rId7"/>
    <p:sldId id="272" r:id="rId8"/>
    <p:sldId id="285" r:id="rId9"/>
    <p:sldId id="283" r:id="rId10"/>
    <p:sldId id="284" r:id="rId11"/>
    <p:sldId id="280" r:id="rId12"/>
    <p:sldId id="287" r:id="rId13"/>
    <p:sldId id="296" r:id="rId14"/>
    <p:sldId id="288" r:id="rId15"/>
    <p:sldId id="289" r:id="rId16"/>
    <p:sldId id="290" r:id="rId17"/>
    <p:sldId id="291" r:id="rId18"/>
    <p:sldId id="292" r:id="rId19"/>
    <p:sldId id="264" r:id="rId20"/>
    <p:sldId id="277" r:id="rId21"/>
    <p:sldId id="263" r:id="rId22"/>
    <p:sldId id="297" r:id="rId23"/>
    <p:sldId id="298" r:id="rId24"/>
    <p:sldId id="262" r:id="rId25"/>
    <p:sldId id="299" r:id="rId26"/>
    <p:sldId id="269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2969" autoAdjust="0"/>
  </p:normalViewPr>
  <p:slideViewPr>
    <p:cSldViewPr>
      <p:cViewPr>
        <p:scale>
          <a:sx n="77" d="100"/>
          <a:sy n="77" d="100"/>
        </p:scale>
        <p:origin x="-31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163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D1052-7B5D-4BA2-8246-73E29CBAB013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5977D-1DBD-434A-BD2C-0A41237C0B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5977D-1DBD-434A-BD2C-0A41237C0BF7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5977D-1DBD-434A-BD2C-0A41237C0BF7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86A3CE4-3AC7-422A-89A9-BD811A63202C}" type="datetimeFigureOut">
              <a:rPr lang="ru-RU" smtClean="0"/>
              <a:pPr/>
              <a:t>25.03.2025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A578C37-3E58-4EEA-968B-7140793951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jpeg"/><Relationship Id="rId4" Type="http://schemas.openxmlformats.org/officeDocument/2006/relationships/hyperlink" Target="http://go.mail.ru/frame.html?&amp;imgurl=http://www.elec.ru/img/800x500/files/24/24607/pic-turbine-photo-1.jpg&amp;pageurl=http://www.ru.all-biz.info/buy/goods/?group=1008828&amp;id=14545160&amp;iid=4&amp;imgwidth=450&amp;imgheight=323&amp;imgsize=24952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0.jpeg"/><Relationship Id="rId2" Type="http://schemas.openxmlformats.org/officeDocument/2006/relationships/hyperlink" Target="http://go.mail.ru/frame.html?&amp;imgurl=http://images.asia.ru/img/alibaba/photo/51633830/Alternator___Generator.jpg&amp;pageurl=http://www.asia.ru/ru/Catalog/?page=5&amp;category_id=8759&amp;country=31&amp;id=108332242&amp;iid=8&amp;imgwidth=460&amp;imgheight=366&amp;imgsize=15614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go.mail.ru/frame.html?&amp;imgurl=http://www.energoshop.in.ua/thumb.php?id=19&amp;k=300&amp;w=300&amp;pageurl=http://www.belsto.com/sf/?r=369&amp;p=15&amp;id=60234089&amp;iid=5&amp;imgwidth=500&amp;imgheight=474&amp;imgsize=52461" TargetMode="External"/><Relationship Id="rId5" Type="http://schemas.openxmlformats.org/officeDocument/2006/relationships/image" Target="../media/image19.jpeg"/><Relationship Id="rId4" Type="http://schemas.openxmlformats.org/officeDocument/2006/relationships/hyperlink" Target="http://go.mail.ru/frame.html?&amp;imgurl=http://www.pravoslavie.ru/sas/image/prokudin-electro.jpg&amp;pageurl=http://www.pravoslavie.ru/analit/5174.htm&amp;id=22014496&amp;iid=0&amp;imgwidth=300&amp;imgheight=257&amp;imgsize=2905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7143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Детали </a:t>
            </a:r>
            <a:r>
              <a:rPr lang="ru-RU" sz="6600" dirty="0" smtClean="0"/>
              <a:t>Машин</a:t>
            </a:r>
            <a:endParaRPr lang="ru-RU" sz="6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71538" y="2928934"/>
            <a:ext cx="6400800" cy="17526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tx1"/>
                </a:solidFill>
              </a:rPr>
              <a:t>Основные положения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29256" y="5429264"/>
            <a:ext cx="3399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Разработала </a:t>
            </a:r>
          </a:p>
          <a:p>
            <a:r>
              <a:rPr lang="ru-RU" dirty="0" smtClean="0"/>
              <a:t>преподаватель   Даниленко С.П.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643174" y="500042"/>
            <a:ext cx="5683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ГБПОУ РМ «Алексеевский индустриальный техникум»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428604"/>
            <a:ext cx="557216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 Black" pitchFamily="34" charset="0"/>
              </a:rPr>
              <a:t>III </a:t>
            </a:r>
            <a:r>
              <a:rPr lang="ru-RU" sz="2800" b="1" dirty="0" smtClean="0">
                <a:latin typeface="Arial Black" pitchFamily="34" charset="0"/>
              </a:rPr>
              <a:t>класс </a:t>
            </a:r>
            <a:r>
              <a:rPr lang="ru-RU" sz="2800" dirty="0" smtClean="0"/>
              <a:t>— </a:t>
            </a:r>
            <a:r>
              <a:rPr lang="ru-RU" sz="2800" i="1" dirty="0" smtClean="0"/>
              <a:t>машины-орудия </a:t>
            </a:r>
            <a:r>
              <a:rPr lang="ru-RU" sz="2800" dirty="0" smtClean="0"/>
              <a:t>(рабочие машины), использующие механическую энергию, получаемую от машины-двигателя, для выполнения технологического процесса, связанного с изменением свойств, состояния и формы обрабатываемого объекта , а так же для выполнения транспортных операций (металлообрабатывающие станки, сельскохозяйственные машины и др.)</a:t>
            </a:r>
            <a:endParaRPr lang="ru-RU" sz="2800" dirty="0"/>
          </a:p>
        </p:txBody>
      </p:sp>
      <p:pic>
        <p:nvPicPr>
          <p:cNvPr id="4098" name="Picture 2" descr="C:\Documents and Settings\пользователь\Мои документы\Мои рисунки\026F9TCACJW5U1CAY1TZ58CAVKECAQCAGDXLU7CAE0VJYECAO8NKCPCAF40Y8JCAYEUF7RCA159VI1CAC2RDEJCAMGKGU1CAL6D3OVCAH2W189CA6393AZCAQOHVV3CAZUMKC8CA3KIJ0RCA4ZM50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3286124"/>
            <a:ext cx="1928826" cy="2755446"/>
          </a:xfrm>
          <a:prstGeom prst="rect">
            <a:avLst/>
          </a:prstGeom>
          <a:noFill/>
        </p:spPr>
      </p:pic>
      <p:pic>
        <p:nvPicPr>
          <p:cNvPr id="2" name="Picture 2" descr="D:\Мои рисунки\5LZAE4CA63Z17SCANAZUJ4CAS1BRV2CAXJH9JHCA5H6RB2CAYZ9F2HCAZXD5E7CADJ7SCACA5FEL9ZCAKYKNXTCAWRSOT0CA4CB3ZECARZGOG1CASGXM61CALXQDTTCAYRVQ46CAAKJPEOCAHRFZS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6072206"/>
            <a:ext cx="1592296" cy="785794"/>
          </a:xfrm>
          <a:prstGeom prst="rect">
            <a:avLst/>
          </a:prstGeom>
          <a:noFill/>
        </p:spPr>
      </p:pic>
      <p:pic>
        <p:nvPicPr>
          <p:cNvPr id="6" name="Picture 4" descr="22 8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84411" y="0"/>
            <a:ext cx="2959589" cy="221455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72400" cy="500066"/>
          </a:xfrm>
        </p:spPr>
        <p:txBody>
          <a:bodyPr/>
          <a:lstStyle/>
          <a:p>
            <a:pPr algn="ctr"/>
            <a:r>
              <a:rPr lang="ru-RU" b="1" dirty="0" smtClean="0"/>
              <a:t>Требования, предъявляемые к проектируемым  машинам, узлам  и деталям: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928662" y="2286000"/>
            <a:ext cx="77724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accent3"/>
                </a:solidFill>
              </a:rPr>
              <a:t>К  машинам :</a:t>
            </a:r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3214686"/>
            <a:ext cx="72152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i="1" dirty="0" smtClean="0"/>
              <a:t>• </a:t>
            </a:r>
            <a:r>
              <a:rPr lang="ru-RU" sz="2000" dirty="0" smtClean="0"/>
              <a:t>увеличение мощности при тех же габаритных размерах;</a:t>
            </a:r>
          </a:p>
          <a:p>
            <a:pPr>
              <a:buNone/>
            </a:pPr>
            <a:r>
              <a:rPr lang="ru-RU" sz="2000" dirty="0" smtClean="0"/>
              <a:t>•  повышение скорости и производительности;</a:t>
            </a:r>
          </a:p>
          <a:p>
            <a:pPr>
              <a:buNone/>
            </a:pPr>
            <a:r>
              <a:rPr lang="ru-RU" sz="2000" dirty="0" smtClean="0"/>
              <a:t>•  повышение коэффициента полезного действия (КПД);</a:t>
            </a:r>
          </a:p>
          <a:p>
            <a:pPr>
              <a:buNone/>
            </a:pPr>
            <a:r>
              <a:rPr lang="ru-RU" sz="2000" dirty="0" smtClean="0"/>
              <a:t>•  автоматизация работы машин;</a:t>
            </a:r>
          </a:p>
          <a:p>
            <a:pPr>
              <a:buNone/>
            </a:pPr>
            <a:r>
              <a:rPr lang="ru-RU" sz="2000" dirty="0" smtClean="0"/>
              <a:t>•  использование стандартных деталей и типовых узлов;</a:t>
            </a:r>
          </a:p>
          <a:p>
            <a:pPr>
              <a:buNone/>
            </a:pPr>
            <a:r>
              <a:rPr lang="ru-RU" sz="2000" dirty="0" smtClean="0"/>
              <a:t>•  минимальная масса и низкая стоимость изготовления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 dirty="0" smtClean="0"/>
              <a:t>Основными требованиями, </a:t>
            </a:r>
            <a:r>
              <a:rPr lang="ru-RU" sz="3600" dirty="0" smtClean="0"/>
              <a:t>которым должны удовлетворять детали и узлы машин, являются: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786058"/>
            <a:ext cx="7772400" cy="335758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прочность ;</a:t>
            </a:r>
          </a:p>
          <a:p>
            <a:r>
              <a:rPr lang="ru-RU" sz="3200" dirty="0" smtClean="0"/>
              <a:t> жесткость ;</a:t>
            </a:r>
          </a:p>
          <a:p>
            <a:r>
              <a:rPr lang="ru-RU" sz="3200" dirty="0" smtClean="0"/>
              <a:t> износостойкость ;</a:t>
            </a:r>
          </a:p>
          <a:p>
            <a:r>
              <a:rPr lang="ru-RU" sz="3200" dirty="0" smtClean="0"/>
              <a:t> теплостойкость ;</a:t>
            </a:r>
          </a:p>
          <a:p>
            <a:r>
              <a:rPr lang="ru-RU" sz="3200" dirty="0" smtClean="0"/>
              <a:t> </a:t>
            </a:r>
            <a:r>
              <a:rPr lang="ru-RU" sz="3200" dirty="0" err="1" smtClean="0"/>
              <a:t>виброустойчивость</a:t>
            </a:r>
            <a:r>
              <a:rPr lang="ru-RU" sz="3200" dirty="0" smtClean="0"/>
              <a:t> . </a:t>
            </a:r>
            <a:endParaRPr lang="ru-RU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Дополнительные требования: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500174"/>
            <a:ext cx="7772400" cy="45720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Коррозионная стойкость;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Снижение массы деталей;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Использование недефицитных и дешевых материалов;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Простота изготовления и технологичность деталей и узлов должны быть предметом всемерного внимания;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Удобство эксплуатации;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Транспортабельность машин, узлов и деталей, т. е.;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Стандартизация  имеет большое  экономическое  значение;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Красота форм;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Экономичность конструкции определяется широким использованием стандартных и унифицированных деталей и узлов.</a:t>
            </a:r>
          </a:p>
          <a:p>
            <a:pPr>
              <a:buFont typeface="Wingdings" pitchFamily="2" charset="2"/>
              <a:buChar char="q"/>
            </a:pP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/>
              <a:t>Основные критерии работоспособности и расчета деталей машин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2571744"/>
            <a:ext cx="82153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smtClean="0"/>
              <a:t>Работоспособность </a:t>
            </a:r>
            <a:r>
              <a:rPr lang="ru-RU" sz="2000" i="1" dirty="0" smtClean="0"/>
              <a:t>— состояние детали, при котором она способна выполнять заданные функции с параметрами, установленными требованиями нормативно-технической документации .</a:t>
            </a:r>
          </a:p>
          <a:p>
            <a:r>
              <a:rPr lang="ru-RU" sz="2000" dirty="0" smtClean="0"/>
              <a:t>Основными критериями работоспособности деталей машин являются прочность, жесткость, износостойкость, теплостойкость, </a:t>
            </a:r>
            <a:r>
              <a:rPr lang="ru-RU" sz="2000" dirty="0" err="1" smtClean="0"/>
              <a:t>виброустойчивость</a:t>
            </a:r>
            <a:r>
              <a:rPr lang="ru-RU" sz="2000" dirty="0" smtClean="0"/>
              <a:t>. </a:t>
            </a:r>
            <a:endParaRPr lang="ru-RU" sz="2000" i="1" dirty="0" smtClean="0"/>
          </a:p>
          <a:p>
            <a:pPr algn="ctr"/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4572008"/>
            <a:ext cx="81439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/>
          </a:p>
          <a:p>
            <a:r>
              <a:rPr lang="ru-RU" sz="2000" b="1" i="1" u="sng" dirty="0" smtClean="0"/>
              <a:t>Прочность </a:t>
            </a:r>
            <a:r>
              <a:rPr lang="ru-RU" sz="2000" i="1" dirty="0" smtClean="0"/>
              <a:t>— свойство материалов детали в определенных условиях и пределах, не разрушаясь, воспринимать те или иные воздействия (нагрузки, неравномерные температурные поля и др.).</a:t>
            </a:r>
            <a:endParaRPr lang="ru-RU" sz="20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785786" y="1357298"/>
            <a:ext cx="74295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333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14348" y="1285860"/>
            <a:ext cx="771530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большинстве технических расчетов под нарушением прочности понимают не только разрушение, но и возникновение </a:t>
            </a:r>
            <a:r>
              <a:rPr lang="ru-RU" sz="2000" i="1" dirty="0" smtClean="0"/>
              <a:t>пластических деформаций.</a:t>
            </a:r>
            <a:endParaRPr lang="ru-RU" sz="2000" dirty="0" smtClean="0"/>
          </a:p>
          <a:p>
            <a:r>
              <a:rPr lang="ru-RU" sz="2000" dirty="0" smtClean="0"/>
              <a:t>Наиболее распространенным методом оценки прочности деталей машин является сравнение расчетных (рабочих) напряжений, возникающих в деталях машин под действием нагрузок, с допускаемыми.</a:t>
            </a:r>
          </a:p>
          <a:p>
            <a:r>
              <a:rPr lang="ru-RU" sz="2000" dirty="0" smtClean="0"/>
              <a:t>Условие прочности выражают неравенством</a:t>
            </a:r>
          </a:p>
          <a:p>
            <a:pPr algn="ctr"/>
            <a:r>
              <a:rPr lang="ru-RU" sz="3600" i="1" dirty="0" err="1" smtClean="0"/>
              <a:t>σ≤ </a:t>
            </a:r>
            <a:r>
              <a:rPr lang="ru-RU" sz="3600" dirty="0" err="1" smtClean="0"/>
              <a:t>[σ</a:t>
            </a:r>
            <a:r>
              <a:rPr lang="ru-RU" sz="3600" dirty="0" smtClean="0"/>
              <a:t>] или </a:t>
            </a:r>
            <a:r>
              <a:rPr lang="ru-RU" sz="3600" dirty="0" err="1" smtClean="0"/>
              <a:t>τ </a:t>
            </a:r>
            <a:r>
              <a:rPr lang="ru-RU" sz="3600" dirty="0" smtClean="0"/>
              <a:t>≤ [</a:t>
            </a:r>
            <a:r>
              <a:rPr lang="ru-RU" sz="3600" dirty="0" err="1" smtClean="0"/>
              <a:t>τ</a:t>
            </a:r>
            <a:r>
              <a:rPr lang="ru-RU" sz="3600" dirty="0" smtClean="0"/>
              <a:t>],                   </a:t>
            </a:r>
          </a:p>
          <a:p>
            <a:r>
              <a:rPr lang="ru-RU" sz="2000" dirty="0" smtClean="0"/>
              <a:t>где </a:t>
            </a:r>
            <a:r>
              <a:rPr lang="ru-RU" sz="2000" dirty="0" err="1" smtClean="0"/>
              <a:t>σ</a:t>
            </a:r>
            <a:r>
              <a:rPr lang="ru-RU" sz="2000" dirty="0" smtClean="0"/>
              <a:t>, </a:t>
            </a:r>
            <a:r>
              <a:rPr lang="ru-RU" sz="2000" dirty="0" err="1" smtClean="0"/>
              <a:t>τ </a:t>
            </a:r>
            <a:r>
              <a:rPr lang="ru-RU" sz="2000" dirty="0" smtClean="0"/>
              <a:t>— расчетные нормальное и касательное напряжения в опасном сечении детали; </a:t>
            </a:r>
            <a:r>
              <a:rPr lang="ru-RU" sz="2000" dirty="0" err="1" smtClean="0"/>
              <a:t>[σ</a:t>
            </a:r>
            <a:r>
              <a:rPr lang="ru-RU" sz="2000" dirty="0" smtClean="0"/>
              <a:t>], </a:t>
            </a:r>
            <a:r>
              <a:rPr lang="ru-RU" sz="2000" dirty="0" err="1" smtClean="0"/>
              <a:t>[τ</a:t>
            </a:r>
            <a:r>
              <a:rPr lang="ru-RU" sz="2000" dirty="0" smtClean="0"/>
              <a:t>] — допускаемые напряжения.</a:t>
            </a:r>
            <a:r>
              <a:rPr lang="en-US" sz="2000" dirty="0" smtClean="0"/>
              <a:t> </a:t>
            </a:r>
            <a:r>
              <a:rPr lang="ru-RU" sz="2000" dirty="0" smtClean="0"/>
              <a:t>Силы измерения  Н ( ньютонах) , Па(паскалях).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1000108"/>
            <a:ext cx="76438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u="sng" dirty="0" smtClean="0"/>
              <a:t>Жесткостью </a:t>
            </a:r>
            <a:r>
              <a:rPr lang="ru-RU" sz="2400" i="1" u="sng" dirty="0" smtClean="0"/>
              <a:t> - н</a:t>
            </a:r>
            <a:r>
              <a:rPr lang="ru-RU" sz="2400" b="1" i="1" dirty="0" smtClean="0"/>
              <a:t>азывают </a:t>
            </a:r>
            <a:r>
              <a:rPr lang="ru-RU" sz="2400" b="1" i="1" dirty="0" smtClean="0"/>
              <a:t>способность деталей сопротивляться изменению их формы под действием приложенных нагрузок.</a:t>
            </a:r>
          </a:p>
          <a:p>
            <a:r>
              <a:rPr lang="ru-RU" sz="2400" dirty="0" smtClean="0"/>
              <a:t>Наряду с прочностью это один из важнейших критериев работоспособности машин. Иногда размеры деталей (таких, как длинные оси, валы и т. п.) окончательно определяются расчетом на жесткость.</a:t>
            </a:r>
            <a:endParaRPr lang="ru-RU" sz="2400" dirty="0"/>
          </a:p>
        </p:txBody>
      </p:sp>
      <p:pic>
        <p:nvPicPr>
          <p:cNvPr id="5122" name="Picture 2" descr="C:\Documents and Settings\пользователь\Мои документы\Мои рисунки\L1F289CAO08I8RCANT7YUZCA758V1NCAXUZ4UYCACNH7SACADZHXFWCAUW3Z7ACATPYY3UCAH1A2GPCAUV4HNACABYHD7MCA5ZJQVVCA1NQ74WCAYV1IE8CAV45N63CABK3BTJCAWCBW5FCA0XOYW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000504"/>
            <a:ext cx="3429024" cy="2571768"/>
          </a:xfrm>
          <a:prstGeom prst="rect">
            <a:avLst/>
          </a:prstGeom>
          <a:noFill/>
        </p:spPr>
      </p:pic>
      <p:pic>
        <p:nvPicPr>
          <p:cNvPr id="5123" name="Picture 3" descr="C:\Documents and Settings\пользователь\Мои документы\Мои рисунки\DGZ80LCAVUOFLZCAAXQ7U4CAL0TAVRCA8SO59ZCASKH90CCARSWQHECA65IAALCAM4BOQKCAVPF0F9CADKLC0NCA6YM07UCA2WNMD3CAETIPSNCA8DQE0XCA6K0UTICARI0504CAIOC7SRCAS4Z46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786190"/>
            <a:ext cx="4357718" cy="2790830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538" y="357166"/>
            <a:ext cx="72866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u="sng" dirty="0" smtClean="0"/>
              <a:t>Износостойкость </a:t>
            </a:r>
            <a:r>
              <a:rPr lang="ru-RU" sz="2000" i="1" dirty="0" smtClean="0"/>
              <a:t>— сопротивление деталей машин и других трущихся изделий изнашиванию.</a:t>
            </a:r>
            <a:endParaRPr lang="ru-RU" sz="2000" dirty="0" smtClean="0"/>
          </a:p>
          <a:p>
            <a:pPr algn="just"/>
            <a:r>
              <a:rPr lang="ru-RU" sz="2000" b="1" i="1" u="sng" dirty="0" smtClean="0"/>
              <a:t>Изнашивание </a:t>
            </a:r>
            <a:r>
              <a:rPr lang="ru-RU" sz="2000" i="1" dirty="0" smtClean="0"/>
              <a:t>— </a:t>
            </a:r>
            <a:r>
              <a:rPr lang="ru-RU" sz="2000" dirty="0" smtClean="0"/>
              <a:t>процесс разрушения поверхностных слоев при трении, приводящий к постепенному изменению размеров, формы, массы и состояния поверхности деталей (износу).</a:t>
            </a:r>
          </a:p>
          <a:p>
            <a:pPr algn="just"/>
            <a:r>
              <a:rPr lang="ru-RU" sz="2000" b="1" i="1" u="sng" dirty="0" smtClean="0"/>
              <a:t>Износ </a:t>
            </a:r>
            <a:r>
              <a:rPr lang="ru-RU" sz="2000" i="1" dirty="0" smtClean="0"/>
              <a:t>— </a:t>
            </a:r>
            <a:r>
              <a:rPr lang="ru-RU" sz="2000" dirty="0" smtClean="0"/>
              <a:t>результат процесса изнашивания.</a:t>
            </a:r>
          </a:p>
          <a:p>
            <a:pPr algn="ctr"/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2451455"/>
            <a:ext cx="75724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Изнашивание деталей можно уменьшить следующими конструктивными, технологическими и эксплуатационными мерами:</a:t>
            </a:r>
          </a:p>
          <a:p>
            <a:r>
              <a:rPr lang="ru-RU" sz="2000" dirty="0" smtClean="0"/>
              <a:t>•  создать при проектировании деталей условия, гарантирующие трение со смазочным материалом;</a:t>
            </a:r>
          </a:p>
          <a:p>
            <a:r>
              <a:rPr lang="ru-RU" sz="2000" dirty="0" smtClean="0"/>
              <a:t>•  выбрать соответствующие материалы для сопряженной пары;</a:t>
            </a:r>
          </a:p>
          <a:p>
            <a:r>
              <a:rPr lang="ru-RU" sz="2000" dirty="0" smtClean="0"/>
              <a:t>•  соблюдать технологические требования при изготовлении деталей;</a:t>
            </a:r>
          </a:p>
          <a:p>
            <a:r>
              <a:rPr lang="ru-RU" sz="2000" dirty="0" smtClean="0"/>
              <a:t>•  наносить на детали покрытия;</a:t>
            </a:r>
          </a:p>
          <a:p>
            <a:r>
              <a:rPr lang="ru-RU" sz="2000" dirty="0" smtClean="0"/>
              <a:t>• соблюдать режимы смазывания и защиты трущихся поверхностей от абразивных частиц.</a:t>
            </a:r>
            <a:endParaRPr lang="ru-RU" sz="20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500042"/>
            <a:ext cx="77153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u="sng" dirty="0" smtClean="0"/>
              <a:t>Теплостойкость </a:t>
            </a:r>
            <a:r>
              <a:rPr lang="ru-RU" sz="2000" i="1" dirty="0" smtClean="0"/>
              <a:t>- это </a:t>
            </a:r>
            <a:r>
              <a:rPr lang="ru-RU" sz="2000" i="1" dirty="0" smtClean="0"/>
              <a:t>способность деталей сохранять нормальную работоспособность в допустимых (заданных) пределах температурного режима, вызываемого рабочим процессом машин и трением в их механизмах.</a:t>
            </a:r>
            <a:endParaRPr lang="ru-RU" sz="2000" dirty="0" smtClean="0"/>
          </a:p>
          <a:p>
            <a:pPr algn="just"/>
            <a:r>
              <a:rPr lang="ru-RU" sz="2000" dirty="0" smtClean="0"/>
              <a:t>Тепловыделение, связанное с рабочим процессом, имеет место в тепловых двигателях, электрических машинах, литейных машинах и в машинах для горячей обработки материалов.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3603500"/>
            <a:ext cx="77153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 понижение защищающей способности масляных пленок, а следовательно, увеличение износа трущихся деталей;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 изменение зазоров в сопряженных деталях;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  в некоторых случаях понижение точности работы машины;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/>
              <a:t>  для деталей, работающих в условиях многократного циклического изменения температуры, могут возникнуть и развиться микротрещины, 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786058"/>
            <a:ext cx="6643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Нагрев деталей машин может вызвать следующие вредные последствия:</a:t>
            </a:r>
            <a:endParaRPr lang="ru-RU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Documents and Settings\пользователь\Мои документы\Мои рисунки\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0203" y="0"/>
            <a:ext cx="2913797" cy="242886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О выборе материалов</a:t>
            </a:r>
            <a:endParaRPr lang="ru-RU" dirty="0"/>
          </a:p>
        </p:txBody>
      </p:sp>
      <p:pic>
        <p:nvPicPr>
          <p:cNvPr id="6146" name="Picture 2" descr="C:\Documents and Settings\пользователь\Мои документы\Мои рисунки\89+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1999" y="5143512"/>
            <a:ext cx="2284949" cy="171448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изготовления деталей машин применяют различные материалы металлические и неметаллические. Наиболее распространенными материалами машиностроения являются сталь, чугун, алюминиевые и медно-цинковые сплавы, бронзы и различные виды пластмасс.</a:t>
            </a:r>
          </a:p>
          <a:p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00034" y="2928934"/>
            <a:ext cx="7901014" cy="3421544"/>
          </a:xfrm>
        </p:spPr>
        <p:txBody>
          <a:bodyPr>
            <a:normAutofit fontScale="92500" lnSpcReduction="10000"/>
          </a:bodyPr>
          <a:lstStyle/>
          <a:p>
            <a:pPr marL="530352" indent="-457200">
              <a:buFont typeface="Wingdings" pitchFamily="2" charset="2"/>
              <a:buChar char="Ø"/>
            </a:pPr>
            <a:r>
              <a:rPr lang="ru-RU" sz="2800" dirty="0" smtClean="0"/>
              <a:t>О критериях работоспособности деталей машин; </a:t>
            </a:r>
          </a:p>
          <a:p>
            <a:pPr marL="530352" indent="-457200">
              <a:buFont typeface="Wingdings" pitchFamily="2" charset="2"/>
              <a:buChar char="Ø"/>
            </a:pPr>
            <a:r>
              <a:rPr lang="ru-RU" sz="2800" dirty="0" smtClean="0"/>
              <a:t>О выборе материалов</a:t>
            </a:r>
            <a:r>
              <a:rPr lang="ru-RU" sz="2800" b="1" dirty="0" smtClean="0"/>
              <a:t>;</a:t>
            </a:r>
          </a:p>
          <a:p>
            <a:pPr marL="530352" indent="-457200">
              <a:buFont typeface="Wingdings" pitchFamily="2" charset="2"/>
              <a:buChar char="Ø"/>
            </a:pPr>
            <a:r>
              <a:rPr lang="ru-RU" sz="2800" dirty="0" smtClean="0"/>
              <a:t>О стандартизации и взаимозаменяемости;</a:t>
            </a:r>
          </a:p>
          <a:p>
            <a:pPr marL="530352" indent="-457200" algn="just">
              <a:buFont typeface="Wingdings" pitchFamily="2" charset="2"/>
              <a:buChar char="Ø"/>
            </a:pPr>
            <a:r>
              <a:rPr lang="ru-RU" sz="2800" dirty="0" smtClean="0"/>
              <a:t>О  системе автоматического проектирования;</a:t>
            </a:r>
          </a:p>
          <a:p>
            <a:pPr marL="530352" indent="-457200" algn="just"/>
            <a:r>
              <a:rPr lang="ru-RU" sz="3600" i="1" dirty="0" smtClean="0">
                <a:latin typeface="+mj-lt"/>
              </a:rPr>
              <a:t>знать</a:t>
            </a:r>
            <a:r>
              <a:rPr lang="ru-RU" sz="3600" i="1" dirty="0" smtClean="0">
                <a:latin typeface="+mj-lt"/>
              </a:rPr>
              <a:t>:</a:t>
            </a:r>
          </a:p>
          <a:p>
            <a:pPr marL="530352" indent="-457200" algn="just">
              <a:buFont typeface="Wingdings" pitchFamily="2" charset="2"/>
              <a:buChar char="Ø"/>
            </a:pPr>
            <a:r>
              <a:rPr lang="ru-RU" sz="3000" dirty="0" smtClean="0"/>
              <a:t>Классификацию машин по назначению;</a:t>
            </a:r>
          </a:p>
          <a:p>
            <a:pPr marL="530352" indent="-457200" algn="just">
              <a:buFont typeface="Wingdings" pitchFamily="2" charset="2"/>
              <a:buChar char="Ø"/>
            </a:pPr>
            <a:r>
              <a:rPr lang="ru-RU" sz="3000" dirty="0" smtClean="0"/>
              <a:t>Составляющие машины;</a:t>
            </a:r>
          </a:p>
          <a:p>
            <a:pPr marL="530352" indent="-457200" algn="just"/>
            <a:endParaRPr lang="ru-RU" sz="3600" i="1" dirty="0" smtClean="0">
              <a:latin typeface="+mj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4348" y="357166"/>
            <a:ext cx="8156448" cy="777240"/>
          </a:xfrm>
        </p:spPr>
        <p:txBody>
          <a:bodyPr>
            <a:noAutofit/>
          </a:bodyPr>
          <a:lstStyle/>
          <a:p>
            <a:r>
              <a:rPr lang="ru-RU" sz="6600" dirty="0" smtClean="0"/>
              <a:t> </a:t>
            </a:r>
            <a:r>
              <a:rPr lang="ru-RU" sz="6000" dirty="0" smtClean="0"/>
              <a:t>Студент должен: </a:t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3600" i="1" dirty="0" smtClean="0"/>
              <a:t>иметь </a:t>
            </a:r>
            <a:r>
              <a:rPr lang="ru-RU" sz="3600" i="1" dirty="0" smtClean="0"/>
              <a:t>представление: </a:t>
            </a:r>
            <a:endParaRPr lang="ru-RU" sz="3600" i="1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4" y="142852"/>
          <a:ext cx="8326140" cy="6203206"/>
        </p:xfrm>
        <a:graphic>
          <a:graphicData uri="http://schemas.openxmlformats.org/drawingml/2006/table">
            <a:tbl>
              <a:tblPr/>
              <a:tblGrid>
                <a:gridCol w="1064718"/>
                <a:gridCol w="920621"/>
                <a:gridCol w="920621"/>
                <a:gridCol w="1123950"/>
                <a:gridCol w="4296230"/>
              </a:tblGrid>
              <a:tr h="83361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Марка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стали</a:t>
                      </a:r>
                    </a:p>
                  </a:txBody>
                  <a:tcPr marL="25400" marR="25400" marT="0" marB="0" anchor="ctr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σ</a:t>
                      </a:r>
                      <a:r>
                        <a:rPr lang="en-US" sz="2000" baseline="-25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 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МПа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20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σ</a:t>
                      </a:r>
                      <a:r>
                        <a:rPr lang="en-US" sz="2000" b="1" baseline="-25000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МПа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НВ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Применение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491185">
                <a:tc gridSpan="5"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Отливки из углеродистой стали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0060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35Л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40Л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45Л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50Л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55Л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490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520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540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569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589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274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294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314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333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343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&gt;143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&gt;147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&gt;153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&gt;174 </a:t>
                      </a:r>
                    </a:p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155-217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Зубчатые колеса, работающие в тяжелых эксплуата­ционных условиях, валы, оси и т. д.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491185">
                <a:tc gridSpan="5"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Сталь легированная конструкционная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228600"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>
                            <a:lumMod val="9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318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30ХГС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981-795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835-637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229-215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Ответственные  зубчатые  колеса,   штампованные  и сварные узлы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491185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35Х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934-686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736-441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241 — 190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Зубчатые колеса, кулачковые муфты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773187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40Х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981-686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785-441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241-190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Валы, зубчатые колеса, оси, коленчатые валы, 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упорные 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кольца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  <a:tr h="550062"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40ХН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981-736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785-550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250-220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28600"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20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алы, зубчатые колеса, шлицевые валики</a:t>
                      </a:r>
                    </a:p>
                  </a:txBody>
                  <a:tcPr marL="25400" marR="25400" marT="0" marB="0"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929718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 стандартизации и взаимозаменяемости в машиностроении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500174"/>
            <a:ext cx="7915276" cy="500066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sz="2000" dirty="0" smtClean="0"/>
              <a:t>           </a:t>
            </a:r>
            <a:r>
              <a:rPr lang="ru-RU" sz="2200" dirty="0" smtClean="0"/>
              <a:t>Стандартизация устанавливает и рекомендует к обязательному применению правила, нормы, параметры, технические и качественные характеристики проектируемых и выпускаемых изделий. Различают следующие категории стандартов: </a:t>
            </a:r>
            <a:r>
              <a:rPr lang="ru-RU" sz="2200" b="1" dirty="0" smtClean="0"/>
              <a:t>ГОСТ</a:t>
            </a:r>
            <a:r>
              <a:rPr lang="ru-RU" sz="2200" dirty="0" smtClean="0"/>
              <a:t> — государственный стандарт;   </a:t>
            </a:r>
            <a:r>
              <a:rPr lang="ru-RU" sz="2200" b="1" dirty="0" smtClean="0"/>
              <a:t>СТО</a:t>
            </a:r>
            <a:r>
              <a:rPr lang="ru-RU" sz="2200" dirty="0" smtClean="0"/>
              <a:t> — стандарт предприятия. </a:t>
            </a:r>
          </a:p>
          <a:p>
            <a:pPr algn="just">
              <a:buNone/>
            </a:pPr>
            <a:r>
              <a:rPr lang="ru-RU" sz="2200" dirty="0" smtClean="0"/>
              <a:t>            Стандартизация имеет важное общегосударственное значение для обеспечения продукции высокого качества.</a:t>
            </a:r>
          </a:p>
          <a:p>
            <a:pPr algn="just">
              <a:buNone/>
            </a:pPr>
            <a:r>
              <a:rPr lang="ru-RU" sz="2200" dirty="0" smtClean="0"/>
              <a:t>             Необходимость использования стандартных деталей и типовых узлов при проектировании новых и модернизации старых машин. Болты, винты, гайки, шпонки, подшипники качения, муфты, ремни, цепи и другие изделия должны соответствовать определенным </a:t>
            </a:r>
            <a:r>
              <a:rPr lang="ru-RU" sz="2200" b="1" dirty="0" smtClean="0"/>
              <a:t>ГОСТ. </a:t>
            </a:r>
            <a:r>
              <a:rPr lang="ru-RU" sz="2200" dirty="0" smtClean="0"/>
              <a:t>Стандарты категории</a:t>
            </a:r>
            <a:r>
              <a:rPr lang="en-US" sz="2200" dirty="0" smtClean="0"/>
              <a:t> </a:t>
            </a:r>
            <a:r>
              <a:rPr lang="ru-RU" sz="2200" dirty="0" smtClean="0"/>
              <a:t> </a:t>
            </a:r>
            <a:r>
              <a:rPr lang="en-US" sz="2200" b="1" dirty="0" smtClean="0"/>
              <a:t>ISO</a:t>
            </a:r>
            <a:r>
              <a:rPr lang="ru-RU" sz="2200" dirty="0" smtClean="0"/>
              <a:t>— международные стандарты — применяют для изделий специального назначения. Выпускаются также и нестандартные изделия. Для них завод-изготовитель разрабатывает </a:t>
            </a:r>
            <a:r>
              <a:rPr lang="ru-RU" sz="2200" b="1" dirty="0" smtClean="0"/>
              <a:t>ТУ </a:t>
            </a:r>
            <a:r>
              <a:rPr lang="ru-RU" sz="2200" dirty="0" smtClean="0"/>
              <a:t>— технические условия, соответствующие требованию ГОСТ </a:t>
            </a:r>
            <a:r>
              <a:rPr lang="ru-RU" sz="3300" dirty="0" smtClean="0"/>
              <a:t>2.114</a:t>
            </a:r>
            <a:r>
              <a:rPr lang="ru-RU" sz="2200" dirty="0" smtClean="0"/>
              <a:t>-</a:t>
            </a:r>
            <a:r>
              <a:rPr lang="ru-RU" sz="2800" dirty="0" smtClean="0"/>
              <a:t>95</a:t>
            </a:r>
            <a:r>
              <a:rPr lang="ru-RU" sz="2200" dirty="0" smtClean="0"/>
              <a:t>  и ГОСТ </a:t>
            </a:r>
            <a:r>
              <a:rPr lang="ru-RU" sz="3300" dirty="0" smtClean="0"/>
              <a:t>2.115-70 .</a:t>
            </a:r>
          </a:p>
          <a:p>
            <a:pPr algn="just">
              <a:buNone/>
            </a:pPr>
            <a:r>
              <a:rPr lang="ru-RU" sz="2200" dirty="0" smtClean="0"/>
              <a:t>              При выполнении курсового проекта по деталям машин следует делать </a:t>
            </a:r>
            <a:r>
              <a:rPr lang="en-US" sz="2200" dirty="0" smtClean="0"/>
              <a:t> </a:t>
            </a:r>
            <a:r>
              <a:rPr lang="ru-RU" sz="2200" dirty="0" smtClean="0"/>
              <a:t>ссылки на ГОСТ</a:t>
            </a:r>
            <a:endParaRPr lang="ru-RU" sz="2200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500042"/>
            <a:ext cx="7772400" cy="585551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         Широкое распространение в машиностроении получила унификация и взаимозаменяемость деталей и сборочных единиц машин.</a:t>
            </a:r>
          </a:p>
          <a:p>
            <a:pPr algn="just">
              <a:buNone/>
            </a:pPr>
            <a:r>
              <a:rPr lang="ru-RU" dirty="0" smtClean="0"/>
              <a:t>         </a:t>
            </a:r>
            <a:r>
              <a:rPr lang="ru-RU" b="1" dirty="0" smtClean="0">
                <a:solidFill>
                  <a:schemeClr val="tx1">
                    <a:lumMod val="95000"/>
                  </a:schemeClr>
                </a:solidFill>
              </a:rPr>
              <a:t> </a:t>
            </a:r>
            <a:r>
              <a:rPr lang="ru-RU" u="sng" dirty="0" smtClean="0">
                <a:solidFill>
                  <a:schemeClr val="tx1">
                    <a:lumMod val="95000"/>
                  </a:schemeClr>
                </a:solidFill>
              </a:rPr>
              <a:t>Унификация </a:t>
            </a:r>
            <a:r>
              <a:rPr lang="ru-RU" dirty="0" smtClean="0"/>
              <a:t>— рациональное совмещение многообразия видов, типов изделий одинакового функционального назначения.</a:t>
            </a:r>
          </a:p>
          <a:p>
            <a:pPr algn="just">
              <a:buNone/>
            </a:pPr>
            <a:r>
              <a:rPr lang="ru-RU" b="1" u="sng" dirty="0" smtClean="0"/>
              <a:t>          Взаимозаменяемость </a:t>
            </a:r>
            <a:r>
              <a:rPr lang="ru-RU" dirty="0" smtClean="0"/>
              <a:t>— свойство одних и тех же изделий, позволяющее устанавливать их в процессе сборки или заменять без предварительной подгонки при сохранении всех требований, предъявляемых в. работе изделия в целом.</a:t>
            </a:r>
          </a:p>
          <a:p>
            <a:pPr algn="just">
              <a:buNone/>
            </a:pPr>
            <a:r>
              <a:rPr lang="ru-RU" dirty="0" smtClean="0"/>
              <a:t>          Унификация и взаимозаменяемость создают номенклатуру однотипных деталей и сборочных единиц для применения их в различных машинах, приводят к уменьшению трудоемкости и стоимости изготовления, повышению качества и увеличению долговечности деталей.</a:t>
            </a:r>
          </a:p>
          <a:p>
            <a:pPr algn="just">
              <a:buNone/>
            </a:pPr>
            <a:r>
              <a:rPr lang="ru-RU" dirty="0" smtClean="0"/>
              <a:t>           Взаимозаменяемость деталей машин обеспечивается системой допусков и посадок, которая также стандартизована в соответствии с Единой системой допусков и посадок (Е</a:t>
            </a:r>
            <a:r>
              <a:rPr lang="ru-RU" b="1" dirty="0" smtClean="0"/>
              <a:t>СДП</a:t>
            </a:r>
            <a:r>
              <a:rPr lang="ru-RU" dirty="0" smtClean="0"/>
              <a:t>). Допуски и посадки, применяемые в машиностроении.</a:t>
            </a:r>
            <a:endParaRPr lang="ru-RU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1027" name="Picture 3" descr="C:\Documents and Settings\пользователь\Рабочий стол\Изображение1.JPG"/>
          <p:cNvPicPr>
            <a:picLocks noChangeAspect="1" noChangeArrowheads="1"/>
          </p:cNvPicPr>
          <p:nvPr/>
        </p:nvPicPr>
        <p:blipFill>
          <a:blip r:embed="rId2">
            <a:lum bright="40000"/>
          </a:blip>
          <a:srcRect l="3147" r="3230" b="10000"/>
          <a:stretch>
            <a:fillRect/>
          </a:stretch>
        </p:blipFill>
        <p:spPr bwMode="auto">
          <a:xfrm>
            <a:off x="372998" y="571479"/>
            <a:ext cx="8771002" cy="4643471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772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  системе автоматического проектирования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857364"/>
            <a:ext cx="8429684" cy="47091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/>
              <a:t>При эксплуатации машины подвергаются внешнему воздействию, которые значительно изменяются при их работе в различных климатических зонах. В отдельных случаях они могут значительно превышать уровень, установленный техническими условиями, что приводит к внезапным отказам. Высокая надежность обеспечит безопасность для обслуживающего персонала и окружающей среды.</a:t>
            </a:r>
          </a:p>
          <a:p>
            <a:pPr algn="just">
              <a:buNone/>
            </a:pPr>
            <a:r>
              <a:rPr lang="ru-RU" sz="2000" dirty="0" smtClean="0"/>
              <a:t>Наибольшие воздействия на работоспособность машин оказывают: низкая и высокая температура, повышенная влажность среды, сильный ветер, дождь, снег и т.д. При проектировании машины трудно одновременно учесть влияние всех внешних факторов, поэтому их создают, как правило, в отдельном исполнении для эксплуатации в конкретных условиях.</a:t>
            </a:r>
          </a:p>
          <a:p>
            <a:pPr algn="just">
              <a:buNone/>
            </a:pPr>
            <a:r>
              <a:rPr lang="ru-RU" sz="2000" dirty="0" smtClean="0"/>
              <a:t>Проводимые в этой области мероприятия можно рассматривать в нескольких направлениях– повышение</a:t>
            </a:r>
            <a:endParaRPr lang="ru-RU" sz="2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571480"/>
            <a:ext cx="7858180" cy="578647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3200" dirty="0" smtClean="0"/>
              <a:t>стойкости изделий к внешним воздействиям– защита и изоляция машины от вредных воздействий– применение автоматики для повышения надежности машин .</a:t>
            </a:r>
          </a:p>
          <a:p>
            <a:pPr algn="just">
              <a:buNone/>
            </a:pPr>
            <a:r>
              <a:rPr lang="ru-RU" sz="3200" dirty="0" smtClean="0"/>
              <a:t>Создание машин, снижающих затраты в процессе эксплуатации, с наличием информационных систем о ее состоянии — одно из основных направлений повышения их работоспособности.</a:t>
            </a:r>
          </a:p>
          <a:p>
            <a:pPr algn="just">
              <a:buNone/>
            </a:pPr>
            <a:r>
              <a:rPr lang="ru-RU" sz="3200" dirty="0" smtClean="0"/>
              <a:t>Применение новейших материалов в них, передовую технологию автоматизированного механосборочного производства; системы автоматизированного проектирования технологических процессов и применение вычислительной техники для решения технических вопросов; станочные системы с программным управлением, автоматизированные и автоматические линии; обеспечение и управление точностью и качеством изготовления агрегатов машин, методы технико-экономического анализа. </a:t>
            </a:r>
            <a:br>
              <a:rPr lang="ru-RU" sz="3200" dirty="0" smtClean="0"/>
            </a:b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6672"/>
          </a:xfrm>
        </p:spPr>
        <p:txBody>
          <a:bodyPr/>
          <a:lstStyle/>
          <a:p>
            <a:pPr algn="ctr"/>
            <a:r>
              <a:rPr lang="ru-RU" sz="3200" dirty="0" smtClean="0"/>
              <a:t>Контрольные вопросы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429684" cy="5074440"/>
          </a:xfrm>
        </p:spPr>
        <p:txBody>
          <a:bodyPr>
            <a:normAutofit fontScale="92500" lnSpcReduction="20000"/>
          </a:bodyPr>
          <a:lstStyle/>
          <a:p>
            <a:pPr marL="525780" indent="-457200" algn="just">
              <a:buNone/>
            </a:pPr>
            <a:r>
              <a:rPr lang="en-US" sz="1900" dirty="0" smtClean="0"/>
              <a:t>      1</a:t>
            </a:r>
            <a:r>
              <a:rPr lang="ru-RU" sz="1900" dirty="0" smtClean="0"/>
              <a:t>. Цель</a:t>
            </a:r>
            <a:r>
              <a:rPr lang="ru-RU" sz="1900" dirty="0" smtClean="0">
                <a:cs typeface="Times New Roman" pitchFamily="18" charset="0"/>
              </a:rPr>
              <a:t> и задачи курса «Детали машин»? </a:t>
            </a:r>
          </a:p>
          <a:p>
            <a:pPr marL="525780" indent="-457200" algn="just">
              <a:buNone/>
            </a:pPr>
            <a:r>
              <a:rPr lang="en-US" sz="1900" dirty="0" smtClean="0">
                <a:cs typeface="Times New Roman" pitchFamily="18" charset="0"/>
              </a:rPr>
              <a:t>     </a:t>
            </a:r>
            <a:r>
              <a:rPr lang="ru-RU" sz="1900" dirty="0" smtClean="0">
                <a:cs typeface="Times New Roman" pitchFamily="18" charset="0"/>
              </a:rPr>
              <a:t> </a:t>
            </a:r>
            <a:r>
              <a:rPr lang="en-US" sz="1900" dirty="0" smtClean="0">
                <a:cs typeface="Times New Roman" pitchFamily="18" charset="0"/>
              </a:rPr>
              <a:t>2</a:t>
            </a:r>
            <a:r>
              <a:rPr lang="ru-RU" sz="1900" dirty="0" smtClean="0">
                <a:cs typeface="Times New Roman" pitchFamily="18" charset="0"/>
              </a:rPr>
              <a:t>. </a:t>
            </a:r>
            <a:r>
              <a:rPr lang="ru-RU" sz="1900" dirty="0" smtClean="0">
                <a:cs typeface="Times New Roman" pitchFamily="18" charset="0"/>
              </a:rPr>
              <a:t>Какая </a:t>
            </a:r>
            <a:r>
              <a:rPr lang="ru-RU" sz="1900" dirty="0" smtClean="0">
                <a:cs typeface="Times New Roman" pitchFamily="18" charset="0"/>
              </a:rPr>
              <a:t>разница между механизмом и машиной? </a:t>
            </a:r>
          </a:p>
          <a:p>
            <a:pPr marL="525780" indent="-457200" algn="just">
              <a:buNone/>
            </a:pPr>
            <a:r>
              <a:rPr lang="ru-RU" sz="1900" dirty="0" smtClean="0">
                <a:cs typeface="Times New Roman" pitchFamily="18" charset="0"/>
              </a:rPr>
              <a:t>   </a:t>
            </a:r>
            <a:r>
              <a:rPr lang="en-US" sz="1900" dirty="0" smtClean="0">
                <a:cs typeface="Times New Roman" pitchFamily="18" charset="0"/>
              </a:rPr>
              <a:t>   3</a:t>
            </a:r>
            <a:r>
              <a:rPr lang="ru-RU" sz="1900" dirty="0" smtClean="0">
                <a:cs typeface="Times New Roman" pitchFamily="18" charset="0"/>
              </a:rPr>
              <a:t>. Почему весы, динамометры, электросчетчики не   относятся к категории машин?</a:t>
            </a:r>
          </a:p>
          <a:p>
            <a:pPr marL="525780" indent="-457200" algn="just">
              <a:buNone/>
            </a:pPr>
            <a:r>
              <a:rPr lang="ru-RU" sz="1900" dirty="0" smtClean="0">
                <a:cs typeface="Times New Roman" pitchFamily="18" charset="0"/>
              </a:rPr>
              <a:t>     </a:t>
            </a:r>
            <a:r>
              <a:rPr lang="en-US" sz="1900" dirty="0" smtClean="0">
                <a:cs typeface="Times New Roman" pitchFamily="18" charset="0"/>
              </a:rPr>
              <a:t> 4</a:t>
            </a:r>
            <a:r>
              <a:rPr lang="ru-RU" sz="1900" dirty="0" smtClean="0">
                <a:cs typeface="Times New Roman" pitchFamily="18" charset="0"/>
              </a:rPr>
              <a:t>. Назовите детали (сборочные единицы) общего и специального   назначения.</a:t>
            </a:r>
            <a:endParaRPr lang="en-US" sz="1900" dirty="0" smtClean="0">
              <a:cs typeface="Times New Roman" pitchFamily="18" charset="0"/>
            </a:endParaRPr>
          </a:p>
          <a:p>
            <a:pPr marL="525780" indent="-457200" algn="just">
              <a:buNone/>
            </a:pPr>
            <a:r>
              <a:rPr lang="en-US" sz="1900" dirty="0" smtClean="0">
                <a:cs typeface="Times New Roman" pitchFamily="18" charset="0"/>
              </a:rPr>
              <a:t>       </a:t>
            </a:r>
            <a:r>
              <a:rPr lang="ru-RU" sz="1900" dirty="0" smtClean="0">
                <a:cs typeface="Times New Roman" pitchFamily="18" charset="0"/>
              </a:rPr>
              <a:t>5.Какими преимуществами обладают</a:t>
            </a:r>
            <a:r>
              <a:rPr lang="en-US" sz="1900" dirty="0" smtClean="0">
                <a:cs typeface="Times New Roman" pitchFamily="18" charset="0"/>
              </a:rPr>
              <a:t> </a:t>
            </a:r>
            <a:r>
              <a:rPr lang="ru-RU" sz="1900" dirty="0" smtClean="0">
                <a:cs typeface="Times New Roman" pitchFamily="18" charset="0"/>
              </a:rPr>
              <a:t>стандартизованные детали (сборочные единицы) при конструировании и выполнении ремонтных работ?    </a:t>
            </a:r>
          </a:p>
          <a:p>
            <a:pPr marL="525780" indent="-457200" algn="just">
              <a:buNone/>
            </a:pPr>
            <a:r>
              <a:rPr lang="ru-RU" sz="1900" dirty="0" smtClean="0">
                <a:cs typeface="Times New Roman" pitchFamily="18" charset="0"/>
              </a:rPr>
              <a:t>     6. Что такое стандартизация и унификация деталей и сборочных единиц машин и каково их значение в развитии машиностроения?  </a:t>
            </a:r>
            <a:endParaRPr lang="en-US" sz="1900" dirty="0" smtClean="0">
              <a:cs typeface="Times New Roman" pitchFamily="18" charset="0"/>
            </a:endParaRPr>
          </a:p>
          <a:p>
            <a:pPr marL="525780" indent="-457200" algn="just">
              <a:buNone/>
            </a:pPr>
            <a:r>
              <a:rPr lang="ru-RU" sz="1900" dirty="0" smtClean="0">
                <a:cs typeface="Times New Roman" pitchFamily="18" charset="0"/>
              </a:rPr>
              <a:t>       7. Назовите материалы, получившие наибольшее применение в машиностроении, и укажите общие предпосылки выбора материала для изготовления </a:t>
            </a:r>
            <a:r>
              <a:rPr lang="ru-RU" sz="1900" dirty="0" smtClean="0"/>
              <a:t>детали.</a:t>
            </a:r>
            <a:endParaRPr lang="en-US" sz="1900" dirty="0" smtClean="0"/>
          </a:p>
          <a:p>
            <a:pPr marL="525780" indent="-457200" algn="just">
              <a:buNone/>
            </a:pPr>
            <a:r>
              <a:rPr lang="ru-RU" sz="1900" dirty="0" smtClean="0"/>
              <a:t>       8. Могут ли в детали, работающей под действием постоянной нагрузки, возникнуть переменные напряжения? </a:t>
            </a:r>
          </a:p>
          <a:p>
            <a:pPr marL="525780" indent="-457200" algn="just">
              <a:buNone/>
            </a:pPr>
            <a:r>
              <a:rPr lang="ru-RU" sz="1900" dirty="0" smtClean="0"/>
              <a:t>     9. Укажите основные факторы, влияющие на значение допускаемого напряжения и коэффициента запаса прочности.</a:t>
            </a:r>
          </a:p>
          <a:p>
            <a:pPr marL="525780" indent="-457200" algn="just">
              <a:buNone/>
            </a:pPr>
            <a:r>
              <a:rPr lang="ru-RU" sz="1900" dirty="0" smtClean="0"/>
              <a:t>    10. Укажите основные критерии работоспособности деталей </a:t>
            </a:r>
            <a:r>
              <a:rPr lang="ru-RU" sz="1900" dirty="0" smtClean="0"/>
              <a:t>машин.</a:t>
            </a:r>
            <a:endParaRPr lang="ru-RU" sz="1900" dirty="0" smtClean="0"/>
          </a:p>
          <a:p>
            <a:pPr marL="525780" indent="-457200" algn="just">
              <a:buNone/>
            </a:pPr>
            <a:r>
              <a:rPr lang="ru-RU" sz="1900" dirty="0" smtClean="0"/>
              <a:t>    11. Дайте определения прочности и </a:t>
            </a:r>
            <a:r>
              <a:rPr lang="ru-RU" sz="1900" dirty="0" smtClean="0"/>
              <a:t>жесткости. </a:t>
            </a:r>
            <a:endParaRPr lang="ru-RU" sz="1900" dirty="0" smtClean="0"/>
          </a:p>
          <a:p>
            <a:pPr>
              <a:buNone/>
            </a:pPr>
            <a:endParaRPr lang="ru-RU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200024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/>
              <a:t>Цели и задачи курса</a:t>
            </a:r>
            <a:endParaRPr lang="ru-RU" sz="8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2714620"/>
            <a:ext cx="778674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курсе «Детали  машин» изучаются основы расчета на прочность и жесткость деталей машин общего назначения, </a:t>
            </a:r>
            <a:r>
              <a:rPr lang="ru-RU" sz="2400" dirty="0" smtClean="0"/>
              <a:t>приводится </a:t>
            </a:r>
            <a:r>
              <a:rPr lang="ru-RU" sz="2400" dirty="0" smtClean="0"/>
              <a:t>выбор материалов, изучаются  правила  конструирования  деталей с учетом технологии изготовления и эксплуатации машин.</a:t>
            </a:r>
            <a:endParaRPr lang="ru-RU" sz="24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642918"/>
            <a:ext cx="8229600" cy="57150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Детали и узлы общего назначения  делятся на  три основные группы:</a:t>
            </a:r>
          </a:p>
          <a:p>
            <a:pPr algn="just">
              <a:buFont typeface="+mj-lt"/>
              <a:buAutoNum type="arabicPeriod"/>
            </a:pPr>
            <a:r>
              <a:rPr lang="ru-RU" sz="2000" dirty="0" smtClean="0"/>
              <a:t>Детали соединения( болт, шпильки и др. );</a:t>
            </a:r>
          </a:p>
          <a:p>
            <a:pPr algn="just">
              <a:buFont typeface="+mj-lt"/>
              <a:buAutoNum type="arabicPeriod"/>
            </a:pPr>
            <a:endParaRPr lang="ru-RU" sz="2000" dirty="0" smtClean="0"/>
          </a:p>
          <a:p>
            <a:pPr algn="just">
              <a:buFont typeface="+mj-lt"/>
              <a:buAutoNum type="arabicPeriod"/>
            </a:pPr>
            <a:endParaRPr lang="ru-RU" sz="2000" dirty="0" smtClean="0"/>
          </a:p>
          <a:p>
            <a:pPr algn="just">
              <a:buFont typeface="+mj-lt"/>
              <a:buAutoNum type="arabicPeriod"/>
            </a:pPr>
            <a:r>
              <a:rPr lang="ru-RU" sz="2000" dirty="0" smtClean="0"/>
              <a:t>Механические </a:t>
            </a:r>
            <a:r>
              <a:rPr lang="ru-RU" sz="2000" dirty="0" smtClean="0"/>
              <a:t>передачи (зубчатые, червячные, винт-гайка ,цепные, ременные ) ;</a:t>
            </a:r>
          </a:p>
          <a:p>
            <a:pPr algn="just">
              <a:buFont typeface="+mj-lt"/>
              <a:buAutoNum type="arabicPeriod"/>
            </a:pPr>
            <a:endParaRPr lang="ru-RU" sz="2000" dirty="0" smtClean="0"/>
          </a:p>
          <a:p>
            <a:pPr algn="just">
              <a:buFont typeface="+mj-lt"/>
              <a:buAutoNum type="arabicPeriod"/>
            </a:pPr>
            <a:endParaRPr lang="ru-RU" sz="2000" dirty="0" smtClean="0"/>
          </a:p>
          <a:p>
            <a:pPr algn="just">
              <a:buFont typeface="+mj-lt"/>
              <a:buAutoNum type="arabicPeriod"/>
            </a:pPr>
            <a:endParaRPr lang="ru-RU" sz="2000" dirty="0" smtClean="0"/>
          </a:p>
          <a:p>
            <a:pPr algn="just">
              <a:buFont typeface="+mj-lt"/>
              <a:buAutoNum type="arabicPeriod"/>
            </a:pPr>
            <a:r>
              <a:rPr lang="ru-RU" sz="2000" dirty="0" smtClean="0"/>
              <a:t> </a:t>
            </a:r>
            <a:r>
              <a:rPr lang="ru-RU" sz="2000" dirty="0" smtClean="0"/>
              <a:t>Детали </a:t>
            </a:r>
            <a:r>
              <a:rPr lang="ru-RU" sz="2000" dirty="0" smtClean="0"/>
              <a:t>и узлы передач (валы , подшипники, муфты и др.)</a:t>
            </a:r>
          </a:p>
        </p:txBody>
      </p:sp>
      <p:pic>
        <p:nvPicPr>
          <p:cNvPr id="1026" name="Picture 2" descr="D:\Тюрьгашкина Николая Иваноча\Мои рисунки\WC812PCAAUUQR4CAVV2UV0CA0JTYK0CAIH9N7NCAH44IKOCAYDVTHYCAVHMK4PCARL2F7FCA7LY4S8CAGFU44ECATOQZOVCAXHUZQ9CATNKFV2CAZIHLKLCA4PBF63CAEDN0JDCAS04UJTCARE9A6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710" y="1428736"/>
            <a:ext cx="790575" cy="1343025"/>
          </a:xfrm>
          <a:prstGeom prst="rect">
            <a:avLst/>
          </a:prstGeom>
          <a:noFill/>
        </p:spPr>
      </p:pic>
      <p:pic>
        <p:nvPicPr>
          <p:cNvPr id="1028" name="Picture 4" descr="D:\Тюрьгашкина Николая Иваноча\Мои рисунки\SV5CXBCA8UQ6JSCA0JUFIKCA33PIDSCAXWT3YLCAC0ISJNCAYTXAW2CA064QHSCAXOKDZVCAT806ZKCAD2DYJNCA157WVHCAY6BSR2CA9XB78ACAYP1UD6CA1OXO6OCA4P9R56CAHT87J7CAFO90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000240"/>
            <a:ext cx="1262062" cy="1014412"/>
          </a:xfrm>
          <a:prstGeom prst="rect">
            <a:avLst/>
          </a:prstGeom>
          <a:noFill/>
        </p:spPr>
      </p:pic>
      <p:pic>
        <p:nvPicPr>
          <p:cNvPr id="1029" name="Picture 5" descr="D:\Тюрьгашкина Николая Иваноча\Мои рисунки\BRX1HUCAKMVCHUCAN7OPM3CA5TI2F0CAZQ1N50CAZ3W5Y6CA7PH6L4CARYE7EZCA4Q5R91CAXZCDHFCA0SE2DCCAQPMN21CAYLG962CABDEP0YCAZ87WAOCAT2OHNACAXSB6NPCAR59MFECA0H0U1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2285992"/>
            <a:ext cx="1371600" cy="642942"/>
          </a:xfrm>
          <a:prstGeom prst="rect">
            <a:avLst/>
          </a:prstGeom>
          <a:noFill/>
        </p:spPr>
      </p:pic>
      <p:pic>
        <p:nvPicPr>
          <p:cNvPr id="1033" name="Picture 9" descr="F:\Детали машин Анимации\anibearing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20" y="5143512"/>
            <a:ext cx="1143008" cy="1143008"/>
          </a:xfrm>
          <a:prstGeom prst="rect">
            <a:avLst/>
          </a:prstGeom>
          <a:noFill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85852" y="3643314"/>
            <a:ext cx="251819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14941" y="3643314"/>
            <a:ext cx="1322153" cy="1109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3372" y="214290"/>
            <a:ext cx="4643470" cy="378621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rgbClr val="FF0000"/>
                </a:solidFill>
                <a:latin typeface="Arial Black" pitchFamily="34" charset="0"/>
              </a:rPr>
              <a:t>Машина</a:t>
            </a:r>
            <a:r>
              <a:rPr lang="ru-RU" i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- </a:t>
            </a:r>
            <a:r>
              <a:rPr lang="ru-RU" i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механическое</a:t>
            </a:r>
            <a:r>
              <a:rPr lang="ru-RU" i="1" dirty="0" smtClean="0"/>
              <a:t> устройство, предназначенное для выполнения требуемой полезной работы. </a:t>
            </a:r>
            <a:endParaRPr lang="ru-RU" dirty="0"/>
          </a:p>
        </p:txBody>
      </p:sp>
      <p:pic>
        <p:nvPicPr>
          <p:cNvPr id="1026" name="Picture 2" descr="C:\Documents and Settings\пользователь\Мои документы\Мои рисунки\12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3786214" cy="2535486"/>
          </a:xfrm>
          <a:prstGeom prst="rect">
            <a:avLst/>
          </a:prstGeom>
          <a:noFill/>
        </p:spPr>
      </p:pic>
      <p:pic>
        <p:nvPicPr>
          <p:cNvPr id="5" name="Picture 5" descr="Изображение 4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4144051"/>
            <a:ext cx="3619437" cy="2713949"/>
          </a:xfrm>
          <a:prstGeom prst="rect">
            <a:avLst/>
          </a:prstGeom>
          <a:noFill/>
        </p:spPr>
      </p:pic>
      <p:pic>
        <p:nvPicPr>
          <p:cNvPr id="6" name="Picture 4" descr="22 8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19313" y="16598"/>
            <a:ext cx="1928794" cy="1443246"/>
          </a:xfrm>
          <a:prstGeom prst="rect">
            <a:avLst/>
          </a:prstGeom>
          <a:noFill/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пользователь\Рабочий стол\детали машин\Steam_engine_in_action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3786193" cy="2464030"/>
          </a:xfrm>
          <a:prstGeom prst="rect">
            <a:avLst/>
          </a:prstGeom>
          <a:noFill/>
        </p:spPr>
      </p:pic>
      <p:pic>
        <p:nvPicPr>
          <p:cNvPr id="1026" name="Picture 2" descr="C:\Documents and Settings\пользователь\Рабочий стол\детали машин\250px-Transmission_diagra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643446"/>
            <a:ext cx="3429024" cy="197854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14810" y="274638"/>
            <a:ext cx="4471990" cy="5440378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Механизм</a:t>
            </a:r>
            <a:r>
              <a:rPr lang="ru-RU" dirty="0" smtClean="0"/>
              <a:t> – система </a:t>
            </a:r>
            <a:r>
              <a:rPr lang="ru-RU" dirty="0" smtClean="0"/>
              <a:t>подвижно соединенных </a:t>
            </a:r>
            <a:r>
              <a:rPr lang="ru-RU" dirty="0" smtClean="0"/>
              <a:t>тел, предназначенная для преобразования движения одного или нескольких тел в требуемые движения других тел. 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285728"/>
            <a:ext cx="6429388" cy="479743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 </a:t>
            </a:r>
            <a:r>
              <a:rPr lang="ru-RU" sz="3200" dirty="0" smtClean="0">
                <a:solidFill>
                  <a:srgbClr val="FF0000"/>
                </a:solidFill>
              </a:rPr>
              <a:t>Узел</a:t>
            </a:r>
            <a:r>
              <a:rPr lang="ru-RU" sz="3200" dirty="0" smtClean="0"/>
              <a:t> – сборочная единица, к</a:t>
            </a:r>
            <a:r>
              <a:rPr lang="ru-RU" sz="3700" dirty="0" smtClean="0"/>
              <a:t>оторую можно собираться отдельно от изделия в целом, выполняющая определенную функцию совместно с  другими составными частями изделия  </a:t>
            </a:r>
            <a:r>
              <a:rPr lang="ru-RU" sz="3700" b="1" i="1" dirty="0" smtClean="0">
                <a:solidFill>
                  <a:srgbClr val="FF0000"/>
                </a:solidFill>
              </a:rPr>
              <a:t> </a:t>
            </a:r>
            <a:r>
              <a:rPr lang="ru-RU" sz="3700" dirty="0" smtClean="0"/>
              <a:t>(муфты, подшипники качения).</a:t>
            </a:r>
            <a:endParaRPr lang="ru-RU" sz="3700" dirty="0"/>
          </a:p>
        </p:txBody>
      </p:sp>
      <p:pic>
        <p:nvPicPr>
          <p:cNvPr id="1028" name="Picture 4" descr="D:\Мои рисунки\0ARXH0CAHVZ338CAA7GRCGCAAUDFP4CABJZM05CABD5CPOCA1ASW6MCAK1E0I9CA2MO5ROCAXO35A8CA2H1UAPCAR7TLHKCAOIY113CANUZCZOCA244LJCCA9071PRCATHHYAXCA4JVSK7CARZ1LR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643446"/>
            <a:ext cx="2617219" cy="1958463"/>
          </a:xfrm>
          <a:prstGeom prst="rect">
            <a:avLst/>
          </a:prstGeom>
          <a:noFill/>
        </p:spPr>
      </p:pic>
      <p:pic>
        <p:nvPicPr>
          <p:cNvPr id="3" name="Picture 5" descr="D:\Мои рисунки\74YP43CAM61P2XCACJZ6HKCAZDUTTNCAQ37CX1CAJQWJOZCATATV2BCAM8BACPCA3550Z9CAIS242RCAZSW2R2CA7C0I4ACA8ZUGSNCAPA8UDGCAL7OPNECAURYCNTCA6KEDGMCA1IVRRACACRW0Z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785794"/>
            <a:ext cx="1500198" cy="1909660"/>
          </a:xfrm>
          <a:prstGeom prst="rect">
            <a:avLst/>
          </a:prstGeom>
          <a:noFill/>
        </p:spPr>
      </p:pic>
      <p:pic>
        <p:nvPicPr>
          <p:cNvPr id="1026" name="Picture 2" descr="F:\Детали машин Анимации\anibearing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4929198"/>
            <a:ext cx="1714512" cy="1714512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По характеру рабочего процесса и назначению машины можно разделить на три класса: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285992"/>
            <a:ext cx="72152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 Black" pitchFamily="34" charset="0"/>
              </a:rPr>
              <a:t>I </a:t>
            </a:r>
            <a:r>
              <a:rPr lang="ru-RU" sz="2800" b="1" dirty="0" smtClean="0">
                <a:latin typeface="Arial Black" pitchFamily="34" charset="0"/>
              </a:rPr>
              <a:t>класс </a:t>
            </a:r>
            <a:r>
              <a:rPr lang="ru-RU" sz="2800" dirty="0" smtClean="0"/>
              <a:t>— </a:t>
            </a:r>
            <a:r>
              <a:rPr lang="ru-RU" sz="2800" i="1" dirty="0" smtClean="0"/>
              <a:t>машины-двигатели  -</a:t>
            </a:r>
            <a:r>
              <a:rPr lang="ru-RU" sz="2800" dirty="0" smtClean="0"/>
              <a:t>преобразующие тот или иной вид энергии в механическую работу (двигатели внутреннего сгорания, турбины и др.);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1" name="Picture 3" descr="C:\Documents and Settings\пользователь\Мои документы\Мои рисунки\i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286256"/>
            <a:ext cx="2477637" cy="2286016"/>
          </a:xfrm>
          <a:prstGeom prst="rect">
            <a:avLst/>
          </a:prstGeom>
          <a:noFill/>
        </p:spPr>
      </p:pic>
      <p:pic>
        <p:nvPicPr>
          <p:cNvPr id="5" name="Picture 3" descr="D:\Мои рисунки\5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572008"/>
            <a:ext cx="2230164" cy="2010804"/>
          </a:xfrm>
          <a:prstGeom prst="rect">
            <a:avLst/>
          </a:prstGeom>
          <a:noFill/>
        </p:spPr>
      </p:pic>
      <p:pic>
        <p:nvPicPr>
          <p:cNvPr id="19460" name="Picture 4" descr="http://im4-tub.mail.ru/i?id=14545160&amp;tov=4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4572008"/>
            <a:ext cx="2600344" cy="185738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714356"/>
            <a:ext cx="65722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 Black" pitchFamily="34" charset="0"/>
              </a:rPr>
              <a:t>II </a:t>
            </a:r>
            <a:r>
              <a:rPr lang="ru-RU" sz="2800" b="1" dirty="0" smtClean="0">
                <a:latin typeface="Arial Black" pitchFamily="34" charset="0"/>
              </a:rPr>
              <a:t>класс </a:t>
            </a:r>
            <a:r>
              <a:rPr lang="ru-RU" sz="2800" dirty="0" smtClean="0"/>
              <a:t>— </a:t>
            </a:r>
            <a:r>
              <a:rPr lang="ru-RU" sz="2800" i="1" dirty="0" smtClean="0"/>
              <a:t>машины -преобразователи </a:t>
            </a:r>
            <a:r>
              <a:rPr lang="ru-RU" sz="2800" dirty="0" smtClean="0"/>
              <a:t>(генераторы), преобразующие механическую энергию (полученную от машины-двигателя) в другой вид энергий (например, электрические машины — генераторы тока);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18434" name="Picture 2" descr="http://im8-tub.mail.ru/i?id=108332242&amp;tov=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929066"/>
            <a:ext cx="2504825" cy="1985970"/>
          </a:xfrm>
          <a:prstGeom prst="rect">
            <a:avLst/>
          </a:prstGeom>
          <a:noFill/>
        </p:spPr>
      </p:pic>
      <p:pic>
        <p:nvPicPr>
          <p:cNvPr id="18436" name="Picture 4" descr="http://im0-tub.mail.ru/i?id=22014496&amp;tov=0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57884" y="3000372"/>
            <a:ext cx="2571768" cy="2186005"/>
          </a:xfrm>
          <a:prstGeom prst="rect">
            <a:avLst/>
          </a:prstGeom>
          <a:noFill/>
        </p:spPr>
      </p:pic>
      <p:pic>
        <p:nvPicPr>
          <p:cNvPr id="18438" name="Picture 6" descr="http://im5-tub.mail.ru/i?id=60234089&amp;tov=5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57619" y="5000636"/>
            <a:ext cx="1560803" cy="1471615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4436</TotalTime>
  <Words>1672</Words>
  <Application>Microsoft Office PowerPoint</Application>
  <PresentationFormat>Экран (4:3)</PresentationFormat>
  <Paragraphs>166</Paragraphs>
  <Slides>26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Метро</vt:lpstr>
      <vt:lpstr> Детали Машин</vt:lpstr>
      <vt:lpstr> Студент должен:   иметь представление: </vt:lpstr>
      <vt:lpstr>Цели и задачи курса</vt:lpstr>
      <vt:lpstr>Слайд 4</vt:lpstr>
      <vt:lpstr>                Машина- механическое устройство, предназначенное для выполнения требуемой полезной работы. </vt:lpstr>
      <vt:lpstr>Механизм – система подвижно соединенных тел, предназначенная для преобразования движения одного или нескольких тел в требуемые движения других тел. </vt:lpstr>
      <vt:lpstr> Узел – сборочная единица, которую можно собираться отдельно от изделия в целом, выполняющая определенную функцию совместно с  другими составными частями изделия   (муфты, подшипники качения).</vt:lpstr>
      <vt:lpstr>По характеру рабочего процесса и назначению машины можно разделить на три класса: </vt:lpstr>
      <vt:lpstr>Слайд 9</vt:lpstr>
      <vt:lpstr>Слайд 10</vt:lpstr>
      <vt:lpstr>Требования, предъявляемые к проектируемым  машинам, узлам  и деталям:</vt:lpstr>
      <vt:lpstr>Основными требованиями, которым должны удовлетворять детали и узлы машин, являются:</vt:lpstr>
      <vt:lpstr>Дополнительные требования:</vt:lpstr>
      <vt:lpstr>Основные критерии работоспособности и расчета деталей машин </vt:lpstr>
      <vt:lpstr>Слайд 15</vt:lpstr>
      <vt:lpstr>Слайд 16</vt:lpstr>
      <vt:lpstr>Слайд 17</vt:lpstr>
      <vt:lpstr>Слайд 18</vt:lpstr>
      <vt:lpstr> О выборе материалов</vt:lpstr>
      <vt:lpstr>Слайд 20</vt:lpstr>
      <vt:lpstr>О стандартизации и взаимозаменяемости в машиностроении</vt:lpstr>
      <vt:lpstr>Слайд 22</vt:lpstr>
      <vt:lpstr>Слайд 23</vt:lpstr>
      <vt:lpstr>О  системе автоматического проектирования</vt:lpstr>
      <vt:lpstr>Слайд 25</vt:lpstr>
      <vt:lpstr>Контрольные вопросы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Детали машин</dc:title>
  <dc:creator>пользователь</dc:creator>
  <cp:lastModifiedBy>Admin</cp:lastModifiedBy>
  <cp:revision>415</cp:revision>
  <dcterms:created xsi:type="dcterms:W3CDTF">2009-10-13T04:28:22Z</dcterms:created>
  <dcterms:modified xsi:type="dcterms:W3CDTF">2025-03-25T11:26:13Z</dcterms:modified>
</cp:coreProperties>
</file>