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3"/>
  </p:notes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148C29-C8A2-4EA1-A66F-12DEAD3D3CA3}" type="datetimeFigureOut">
              <a:rPr lang="ru-RU" smtClean="0"/>
              <a:pPr/>
              <a:t>27.05.2025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E620F0-3D4D-416A-AE17-CD4FB32BE071}"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1E620F0-3D4D-416A-AE17-CD4FB32BE071}"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837FDF4-0243-4253-84F6-32E32BC1A3CA}" type="datetimeFigureOut">
              <a:rPr lang="ru-RU" smtClean="0"/>
              <a:pPr/>
              <a:t>27.05.2025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E94C490-4C7B-4C2B-9303-FE248AA3C7C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7FDF4-0243-4253-84F6-32E32BC1A3CA}" type="datetimeFigureOut">
              <a:rPr lang="ru-RU" smtClean="0"/>
              <a:pPr/>
              <a:t>27.05.2025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4C490-4C7B-4C2B-9303-FE248AA3C7C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9885" y="1000108"/>
            <a:ext cx="894411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reflection blurRad="6350" stA="55000" endA="300" endPos="45500" dir="5400000" sy="-100000" algn="bl" rotWithShape="0"/>
                </a:effectLst>
              </a:rPr>
              <a:t>ПОДШИПНИКИ КАЧЕНИЯ</a:t>
            </a:r>
          </a:p>
        </p:txBody>
      </p:sp>
      <p:pic>
        <p:nvPicPr>
          <p:cNvPr id="1026" name="Picture 2" descr="C:\Documents and Settings\Сега\Рабочий стол\ХЛАМ\Новая папка (4)2\p_07.jpg"/>
          <p:cNvPicPr>
            <a:picLocks noChangeAspect="1" noChangeArrowheads="1"/>
          </p:cNvPicPr>
          <p:nvPr/>
        </p:nvPicPr>
        <p:blipFill>
          <a:blip r:embed="rId2"/>
          <a:srcRect/>
          <a:stretch>
            <a:fillRect/>
          </a:stretch>
        </p:blipFill>
        <p:spPr bwMode="auto">
          <a:xfrm>
            <a:off x="2071670" y="1928802"/>
            <a:ext cx="4799017" cy="4703037"/>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0"/>
            <a:ext cx="9143999"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Times New Roman" pitchFamily="18" charset="0"/>
              </a:rPr>
              <a:t>Сравнительная</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Arial" pitchFamily="34" charset="0"/>
              </a:rPr>
              <a:t> </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Times New Roman" pitchFamily="18" charset="0"/>
              </a:rPr>
              <a:t>характеристика</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Arial" pitchFamily="34" charset="0"/>
              </a:rPr>
              <a:t> </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Times New Roman" pitchFamily="18" charset="0"/>
              </a:rPr>
              <a:t>подшипников</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Arial" pitchFamily="34" charset="0"/>
              </a:rPr>
              <a:t> </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Times New Roman" pitchFamily="18" charset="0"/>
              </a:rPr>
              <a:t>качения и</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Arial" pitchFamily="34" charset="0"/>
              </a:rPr>
              <a:t> </a:t>
            </a:r>
            <a:r>
              <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Times New Roman" pitchFamily="18" charset="0"/>
              </a:rPr>
              <a:t>скольжения</a:t>
            </a:r>
            <a:endParaRPr kumimoji="0" lang="ru-RU"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ru-RU" sz="3200" b="0" i="0" u="none" strike="noStrike" cap="none" normalizeH="0" baseline="0" dirty="0" smtClean="0">
              <a:ln>
                <a:noFill/>
              </a:ln>
              <a:solidFill>
                <a:schemeClr val="tx1"/>
              </a:solidFill>
              <a:effectLst/>
              <a:latin typeface="Arial" pitchFamily="34" charset="0"/>
            </a:endParaRPr>
          </a:p>
        </p:txBody>
      </p:sp>
      <p:sp>
        <p:nvSpPr>
          <p:cNvPr id="22531" name="Rectangle 3"/>
          <p:cNvSpPr>
            <a:spLocks noChangeArrowheads="1"/>
          </p:cNvSpPr>
          <p:nvPr/>
        </p:nvSpPr>
        <p:spPr bwMode="auto">
          <a:xfrm>
            <a:off x="0" y="1285860"/>
            <a:ext cx="9144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smtClean="0">
                <a:ln>
                  <a:noFill/>
                </a:ln>
                <a:solidFill>
                  <a:srgbClr val="FF0000"/>
                </a:solidFill>
                <a:effectLst/>
                <a:latin typeface="Arial" pitchFamily="34" charset="0"/>
                <a:ea typeface="Times New Roman" pitchFamily="18" charset="0"/>
              </a:rPr>
              <a:t>При проектировании узла вал—подшипник перед конструктором стоит задача выбора типа опоры скольжения или качения.</a:t>
            </a:r>
            <a:r>
              <a:rPr kumimoji="0" lang="ru-RU" b="0" i="1" u="none" strike="noStrike" cap="none" normalizeH="0" baseline="0" dirty="0" smtClean="0">
                <a:ln>
                  <a:noFill/>
                </a:ln>
                <a:solidFill>
                  <a:srgbClr val="000000"/>
                </a:solidFill>
                <a:effectLst/>
                <a:latin typeface="Arial" pitchFamily="34" charset="0"/>
                <a:ea typeface="Times New Roman" pitchFamily="18" charset="0"/>
              </a:rPr>
              <a:t> </a:t>
            </a:r>
            <a:r>
              <a:rPr kumimoji="0" lang="ru-RU" b="0" i="0" u="none" strike="noStrike" cap="none" normalizeH="0" baseline="0" dirty="0" smtClean="0">
                <a:ln>
                  <a:noFill/>
                </a:ln>
                <a:solidFill>
                  <a:srgbClr val="000000"/>
                </a:solidFill>
                <a:effectLst/>
                <a:latin typeface="Arial" pitchFamily="34" charset="0"/>
                <a:ea typeface="Times New Roman" pitchFamily="18" charset="0"/>
              </a:rPr>
              <a:t>При возможности обеспечения жидкостного режима смазывания в узле можно рекомендовать опоры с подшипниками скольжения, имеющими следующие преимущества по сравнению с подшипниками качения: простота конструкции и компоновки;   незначительные  габаритные  размеры;  способность  выдерживать большие радиальные и ударные нагрузки; возможность ремонта и низкая стоимость подшипника скольжения,  особенно при больших диаметрах. Увеличение угловой скорости вала, имеющего подшипники качения, резко снижает их долговечность. Вследствие малой площади поверхности рабочих элементов подшипников качения эти опоры называются более жесткими, что является одной из причин шума, а иногда и вибрации узла, особенно при больших угловых скоростях.</a:t>
            </a:r>
            <a:endParaRPr kumimoji="0" lang="ru-RU"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latin typeface="Arial" pitchFamily="34" charset="0"/>
                <a:ea typeface="Times New Roman" pitchFamily="18" charset="0"/>
              </a:rPr>
              <a:t> </a:t>
            </a:r>
            <a:r>
              <a:rPr kumimoji="0" lang="ru-RU" b="0" i="1" u="none" strike="noStrike" cap="none" normalizeH="0" baseline="0" dirty="0" smtClean="0">
                <a:ln>
                  <a:noFill/>
                </a:ln>
                <a:solidFill>
                  <a:srgbClr val="FF0000"/>
                </a:solidFill>
                <a:effectLst/>
                <a:latin typeface="Arial" pitchFamily="34" charset="0"/>
                <a:ea typeface="Times New Roman" pitchFamily="18" charset="0"/>
              </a:rPr>
              <a:t>Кольца подшипников качения </a:t>
            </a:r>
            <a:r>
              <a:rPr kumimoji="0" lang="ru-RU" b="0" i="0" u="none" strike="noStrike" cap="none" normalizeH="0" baseline="0" dirty="0" smtClean="0">
                <a:ln>
                  <a:noFill/>
                </a:ln>
                <a:solidFill>
                  <a:srgbClr val="FF0000"/>
                </a:solidFill>
                <a:effectLst/>
                <a:latin typeface="Arial" pitchFamily="34" charset="0"/>
                <a:ea typeface="Times New Roman" pitchFamily="18" charset="0"/>
              </a:rPr>
              <a:t>— </a:t>
            </a:r>
            <a:r>
              <a:rPr kumimoji="0" lang="ru-RU" b="0" i="1" u="none" strike="noStrike" cap="none" normalizeH="0" baseline="0" dirty="0" smtClean="0">
                <a:ln>
                  <a:noFill/>
                </a:ln>
                <a:solidFill>
                  <a:srgbClr val="FF0000"/>
                </a:solidFill>
                <a:effectLst/>
                <a:latin typeface="Arial" pitchFamily="34" charset="0"/>
                <a:ea typeface="Times New Roman" pitchFamily="18" charset="0"/>
              </a:rPr>
              <a:t>цельные </a:t>
            </a:r>
            <a:r>
              <a:rPr kumimoji="0" lang="ru-RU" b="0" i="0" u="none" strike="noStrike" cap="none" normalizeH="0" baseline="0" dirty="0" smtClean="0">
                <a:ln>
                  <a:noFill/>
                </a:ln>
                <a:solidFill>
                  <a:srgbClr val="FF0000"/>
                </a:solidFill>
                <a:effectLst/>
                <a:latin typeface="Arial" pitchFamily="34" charset="0"/>
                <a:ea typeface="Times New Roman" pitchFamily="18" charset="0"/>
              </a:rPr>
              <a:t>(неразъемные). Это делает их </a:t>
            </a:r>
            <a:r>
              <a:rPr kumimoji="0" lang="ru-RU" b="0" i="1" u="none" strike="noStrike" cap="none" normalizeH="0" baseline="0" dirty="0" smtClean="0">
                <a:ln>
                  <a:noFill/>
                </a:ln>
                <a:solidFill>
                  <a:srgbClr val="FF0000"/>
                </a:solidFill>
                <a:effectLst/>
                <a:latin typeface="Arial" pitchFamily="34" charset="0"/>
                <a:ea typeface="Times New Roman" pitchFamily="18" charset="0"/>
              </a:rPr>
              <a:t>непригодными </a:t>
            </a:r>
            <a:r>
              <a:rPr kumimoji="0" lang="ru-RU" b="0" i="0" u="none" strike="noStrike" cap="none" normalizeH="0" baseline="0" dirty="0" smtClean="0">
                <a:ln>
                  <a:noFill/>
                </a:ln>
                <a:solidFill>
                  <a:srgbClr val="FF0000"/>
                </a:solidFill>
                <a:effectLst/>
                <a:latin typeface="Arial" pitchFamily="34" charset="0"/>
                <a:ea typeface="Times New Roman" pitchFamily="18" charset="0"/>
              </a:rPr>
              <a:t>в некоторых случаях, например, </a:t>
            </a:r>
            <a:r>
              <a:rPr kumimoji="0" lang="ru-RU" b="0" i="1" u="none" strike="noStrike" cap="none" normalizeH="0" baseline="0" dirty="0" smtClean="0">
                <a:ln>
                  <a:noFill/>
                </a:ln>
                <a:solidFill>
                  <a:srgbClr val="FF0000"/>
                </a:solidFill>
                <a:effectLst/>
                <a:latin typeface="Arial" pitchFamily="34" charset="0"/>
                <a:ea typeface="Times New Roman" pitchFamily="18" charset="0"/>
              </a:rPr>
              <a:t>для установки на коленчатые валы.</a:t>
            </a:r>
            <a:endParaRPr kumimoji="0" lang="ru-RU" sz="3200" b="0" i="0" u="none" strike="noStrike" cap="none" normalizeH="0" baseline="0" dirty="0" smtClean="0">
              <a:ln>
                <a:noFill/>
              </a:ln>
              <a:solidFill>
                <a:srgbClr val="FF0000"/>
              </a:solidFill>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3714712" y="0"/>
            <a:ext cx="5429288"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Заменить подшипники </a:t>
            </a:r>
            <a:r>
              <a:rPr kumimoji="0" lang="ru-RU" b="0" i="0" u="none" strike="noStrike" cap="none" normalizeH="0" baseline="0" dirty="0" smtClean="0">
                <a:ln>
                  <a:noFill/>
                </a:ln>
                <a:solidFill>
                  <a:srgbClr val="000000"/>
                </a:solidFill>
                <a:effectLst/>
                <a:latin typeface="Arial" pitchFamily="34" charset="0"/>
                <a:ea typeface="Times New Roman" pitchFamily="18" charset="0"/>
              </a:rPr>
              <a:t>скольжения 1, </a:t>
            </a:r>
            <a:r>
              <a:rPr kumimoji="0" lang="ru-RU" b="0" i="1" u="none" strike="noStrike" cap="none" normalizeH="0" baseline="0" dirty="0" smtClean="0">
                <a:ln>
                  <a:noFill/>
                </a:ln>
                <a:solidFill>
                  <a:srgbClr val="000000"/>
                </a:solidFill>
                <a:effectLst/>
                <a:latin typeface="Arial" pitchFamily="34" charset="0"/>
                <a:ea typeface="Times New Roman" pitchFamily="18" charset="0"/>
              </a:rPr>
              <a:t>2 </a:t>
            </a:r>
            <a:r>
              <a:rPr kumimoji="0" lang="ru-RU" b="0" i="0" u="none" strike="noStrike" cap="none" normalizeH="0" baseline="0" dirty="0" smtClean="0">
                <a:ln>
                  <a:noFill/>
                </a:ln>
                <a:solidFill>
                  <a:srgbClr val="000000"/>
                </a:solidFill>
                <a:effectLst/>
                <a:latin typeface="Arial" pitchFamily="34" charset="0"/>
                <a:ea typeface="Times New Roman" pitchFamily="18" charset="0"/>
              </a:rPr>
              <a:t>(рис. 2) на подшипники качения нельзя. Кольца подшипников качения — цельные (неразъемные). Это делает их непригодными для монтажа в некоторых случаях, например, на шатунных и коренных (промежуточных) шейках неразборных коленчатых валов и др.</a:t>
            </a:r>
            <a:endParaRPr kumimoji="0" lang="ru-RU"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ru-RU" sz="3200" b="0" i="0" u="none" strike="noStrike" cap="none" normalizeH="0" baseline="0" dirty="0" smtClean="0">
              <a:ln>
                <a:noFill/>
              </a:ln>
              <a:solidFill>
                <a:schemeClr val="tx1"/>
              </a:solidFill>
              <a:effectLst/>
              <a:latin typeface="Arial" pitchFamily="34" charset="0"/>
            </a:endParaRPr>
          </a:p>
        </p:txBody>
      </p:sp>
      <p:pic>
        <p:nvPicPr>
          <p:cNvPr id="25601" name="Picture 1"/>
          <p:cNvPicPr>
            <a:picLocks noChangeAspect="1" noChangeArrowheads="1"/>
          </p:cNvPicPr>
          <p:nvPr/>
        </p:nvPicPr>
        <p:blipFill>
          <a:blip r:embed="rId2"/>
          <a:srcRect/>
          <a:stretch>
            <a:fillRect/>
          </a:stretch>
        </p:blipFill>
        <p:spPr bwMode="auto">
          <a:xfrm>
            <a:off x="0" y="357166"/>
            <a:ext cx="3788074" cy="4643446"/>
          </a:xfrm>
          <a:prstGeom prst="rect">
            <a:avLst/>
          </a:prstGeom>
          <a:noFill/>
        </p:spPr>
      </p:pic>
      <p:sp>
        <p:nvSpPr>
          <p:cNvPr id="25603" name="Rectangle 3"/>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
        <p:nvSpPr>
          <p:cNvPr id="6" name="Прямоугольник 5"/>
          <p:cNvSpPr/>
          <p:nvPr/>
        </p:nvSpPr>
        <p:spPr>
          <a:xfrm>
            <a:off x="0" y="5000636"/>
            <a:ext cx="4572000" cy="646331"/>
          </a:xfrm>
          <a:prstGeom prst="rect">
            <a:avLst/>
          </a:prstGeom>
        </p:spPr>
        <p:txBody>
          <a:bodyPr>
            <a:spAutoFit/>
          </a:bodyPr>
          <a:lstStyle/>
          <a:p>
            <a:r>
              <a:rPr lang="ru-RU" dirty="0"/>
              <a:t>Рис. </a:t>
            </a:r>
            <a:r>
              <a:rPr lang="ru-RU" dirty="0" smtClean="0"/>
              <a:t>2. </a:t>
            </a:r>
            <a:r>
              <a:rPr lang="ru-RU" dirty="0"/>
              <a:t>Установка </a:t>
            </a:r>
            <a:r>
              <a:rPr lang="ru-RU" dirty="0" smtClean="0"/>
              <a:t>подшипников </a:t>
            </a:r>
            <a:r>
              <a:rPr lang="ru-RU" dirty="0"/>
              <a:t>на коленчатом валу</a:t>
            </a:r>
          </a:p>
        </p:txBody>
      </p:sp>
      <p:sp>
        <p:nvSpPr>
          <p:cNvPr id="7" name="Прямоугольник 6"/>
          <p:cNvSpPr/>
          <p:nvPr/>
        </p:nvSpPr>
        <p:spPr>
          <a:xfrm>
            <a:off x="3857620" y="2056686"/>
            <a:ext cx="5286380" cy="4801314"/>
          </a:xfrm>
          <a:prstGeom prst="rect">
            <a:avLst/>
          </a:prstGeom>
        </p:spPr>
        <p:txBody>
          <a:bodyPr wrap="square">
            <a:spAutoFit/>
          </a:bodyPr>
          <a:lstStyle/>
          <a:p>
            <a:pPr algn="just"/>
            <a:r>
              <a:rPr lang="ru-RU" dirty="0"/>
              <a:t>Замена подшипника скольжения </a:t>
            </a:r>
            <a:r>
              <a:rPr lang="ru-RU" i="1" dirty="0"/>
              <a:t>3 </a:t>
            </a:r>
            <a:r>
              <a:rPr lang="ru-RU" dirty="0"/>
              <a:t>на игольчатый подшипник принципиально </a:t>
            </a:r>
            <a:r>
              <a:rPr lang="ru-RU" dirty="0" smtClean="0"/>
              <a:t>возможна</a:t>
            </a:r>
            <a:r>
              <a:rPr lang="ru-RU" dirty="0"/>
              <a:t>. Игольчатый подшипник имеет </a:t>
            </a:r>
            <a:r>
              <a:rPr lang="ru-RU" dirty="0" smtClean="0"/>
              <a:t>меньший </a:t>
            </a:r>
            <a:r>
              <a:rPr lang="ru-RU" dirty="0"/>
              <a:t>наружный диаметр, чем шариковые и роликовые подшипники, и выдерживает большие ударные нагрузки. При установке пальца шатуна </a:t>
            </a:r>
            <a:r>
              <a:rPr lang="ru-RU" i="1" dirty="0"/>
              <a:t>4 </a:t>
            </a:r>
            <a:r>
              <a:rPr lang="ru-RU" dirty="0"/>
              <a:t>с высокой поверхностной прочностью можно </a:t>
            </a:r>
            <a:r>
              <a:rPr lang="ru-RU" dirty="0" smtClean="0"/>
              <a:t>использовать </a:t>
            </a:r>
            <a:r>
              <a:rPr lang="ru-RU" dirty="0"/>
              <a:t>игольчатый подшипник без внутренней обоймы. Это позволит </a:t>
            </a:r>
            <a:r>
              <a:rPr lang="ru-RU" dirty="0" smtClean="0"/>
              <a:t>уменьшить </a:t>
            </a:r>
            <a:r>
              <a:rPr lang="ru-RU" dirty="0"/>
              <a:t>габаритные размеры подшипникового узла.</a:t>
            </a:r>
          </a:p>
          <a:p>
            <a:pPr algn="just"/>
            <a:r>
              <a:rPr lang="ru-RU" dirty="0"/>
              <a:t>По сравнению с подшипниками качения подшипники скольжения </a:t>
            </a:r>
            <a:r>
              <a:rPr lang="ru-RU" dirty="0" smtClean="0"/>
              <a:t>требуют </a:t>
            </a:r>
            <a:r>
              <a:rPr lang="ru-RU" dirty="0"/>
              <a:t>повышенного расхода смазочного материала, который должен </a:t>
            </a:r>
            <a:r>
              <a:rPr lang="ru-RU" dirty="0" smtClean="0"/>
              <a:t>поступать </a:t>
            </a:r>
            <a:r>
              <a:rPr lang="ru-RU" dirty="0"/>
              <a:t>непрерывно, так как иначе происходит быстрый нагрев и </a:t>
            </a:r>
            <a:r>
              <a:rPr lang="ru-RU" dirty="0" smtClean="0"/>
              <a:t>заклинивание </a:t>
            </a:r>
            <a:r>
              <a:rPr lang="ru-RU" dirty="0"/>
              <a:t>подшипникового узла.</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85728"/>
            <a:ext cx="9144000" cy="2585323"/>
          </a:xfrm>
          <a:prstGeom prst="rect">
            <a:avLst/>
          </a:prstGeom>
        </p:spPr>
        <p:txBody>
          <a:bodyPr wrap="square">
            <a:spAutoFit/>
          </a:bodyPr>
          <a:lstStyle/>
          <a:p>
            <a:pPr algn="just"/>
            <a:r>
              <a:rPr lang="ru-RU" i="1" dirty="0">
                <a:solidFill>
                  <a:srgbClr val="FF0000"/>
                </a:solidFill>
              </a:rPr>
              <a:t>Подшипники качения по сравнению с подшипниками скольжения </a:t>
            </a:r>
            <a:r>
              <a:rPr lang="ru-RU" dirty="0"/>
              <a:t>требуют, как правило, меньшего расхода энергии, удобнее в эксплуатации, не требуют постоянного ухода (смазывание их производится </a:t>
            </a:r>
            <a:r>
              <a:rPr lang="ru-RU" dirty="0" smtClean="0"/>
              <a:t>периодически</a:t>
            </a:r>
            <a:r>
              <a:rPr lang="ru-RU" dirty="0"/>
              <a:t>), имеют незначительный рабочий радиальный зазор. Вследствие </a:t>
            </a:r>
            <a:r>
              <a:rPr lang="ru-RU" dirty="0" smtClean="0"/>
              <a:t>незначительной </a:t>
            </a:r>
            <a:r>
              <a:rPr lang="ru-RU" dirty="0"/>
              <a:t>ширины колец подшипников качения достигается компактность узла, что важно при стесненных габаритных размерах в осевом </a:t>
            </a:r>
            <a:r>
              <a:rPr lang="ru-RU" dirty="0" smtClean="0"/>
              <a:t>направлении</a:t>
            </a:r>
            <a:r>
              <a:rPr lang="ru-RU" dirty="0"/>
              <a:t>. По этим и многим другим причинам подшипники качения имеют </a:t>
            </a:r>
            <a:r>
              <a:rPr lang="ru-RU" dirty="0" smtClean="0"/>
              <a:t>самое </a:t>
            </a:r>
            <a:r>
              <a:rPr lang="ru-RU" dirty="0"/>
              <a:t>широкое применение в современном машиностроении, и в </a:t>
            </a:r>
            <a:r>
              <a:rPr lang="ru-RU" dirty="0" smtClean="0"/>
              <a:t>большинстве </a:t>
            </a:r>
            <a:r>
              <a:rPr lang="ru-RU" dirty="0"/>
              <a:t>случаев они вытеснили подшипники скольжения.</a:t>
            </a:r>
          </a:p>
        </p:txBody>
      </p:sp>
      <p:sp>
        <p:nvSpPr>
          <p:cNvPr id="3" name="Прямоугольник 2"/>
          <p:cNvSpPr/>
          <p:nvPr/>
        </p:nvSpPr>
        <p:spPr>
          <a:xfrm>
            <a:off x="0" y="3071810"/>
            <a:ext cx="9144000" cy="2862322"/>
          </a:xfrm>
          <a:prstGeom prst="rect">
            <a:avLst/>
          </a:prstGeom>
        </p:spPr>
        <p:txBody>
          <a:bodyPr wrap="square">
            <a:spAutoFit/>
          </a:bodyPr>
          <a:lstStyle/>
          <a:p>
            <a:pPr algn="just"/>
            <a:r>
              <a:rPr lang="ru-RU" i="1" dirty="0">
                <a:solidFill>
                  <a:srgbClr val="FF0000"/>
                </a:solidFill>
              </a:rPr>
              <a:t>Общие тенденции применения подшипников качения.</a:t>
            </a:r>
            <a:endParaRPr lang="ru-RU" dirty="0">
              <a:solidFill>
                <a:srgbClr val="FF0000"/>
              </a:solidFill>
            </a:endParaRPr>
          </a:p>
          <a:p>
            <a:pPr algn="just"/>
            <a:r>
              <a:rPr lang="ru-RU" dirty="0"/>
              <a:t>1. Для слабонагруженных подшипниковых узлов применяют </a:t>
            </a:r>
            <a:r>
              <a:rPr lang="ru-RU" dirty="0" smtClean="0"/>
              <a:t>радиальные </a:t>
            </a:r>
            <a:r>
              <a:rPr lang="ru-RU" dirty="0"/>
              <a:t>однорядные шариковые подшипники (как наиболее дешевые).</a:t>
            </a:r>
          </a:p>
          <a:p>
            <a:pPr algn="just"/>
            <a:r>
              <a:rPr lang="ru-RU" dirty="0"/>
              <a:t>2.  Расширяется применение радиально-упорных подшипников в узлах с осевыми нагрузками.</a:t>
            </a:r>
          </a:p>
          <a:p>
            <a:pPr algn="just"/>
            <a:r>
              <a:rPr lang="ru-RU" dirty="0"/>
              <a:t>3.  Расширяется применение роликовых подшипников, что связано, в свою очередь, с тенденцией повышения жесткости машин.</a:t>
            </a:r>
          </a:p>
          <a:p>
            <a:pPr algn="just"/>
            <a:r>
              <a:rPr lang="ru-RU" dirty="0"/>
              <a:t>4.  Расширяется применение подшипников качения в специальных </a:t>
            </a:r>
            <a:r>
              <a:rPr lang="ru-RU" dirty="0" smtClean="0"/>
              <a:t>областях </a:t>
            </a:r>
            <a:r>
              <a:rPr lang="ru-RU" dirty="0"/>
              <a:t>благодаря выпуску антимагнитных, </a:t>
            </a:r>
            <a:r>
              <a:rPr lang="ru-RU" dirty="0" err="1"/>
              <a:t>коррозионностойких</a:t>
            </a:r>
            <a:r>
              <a:rPr lang="ru-RU" dirty="0"/>
              <a:t>, </a:t>
            </a:r>
            <a:r>
              <a:rPr lang="ru-RU" dirty="0" smtClean="0"/>
              <a:t>жаростойких</a:t>
            </a:r>
            <a:r>
              <a:rPr lang="ru-RU" dirty="0"/>
              <a:t>, малошумных и других специальных подшипников.</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1200329"/>
          </a:xfrm>
          <a:prstGeom prst="rect">
            <a:avLst/>
          </a:prstGeom>
        </p:spPr>
        <p:txBody>
          <a:bodyPr wrap="square">
            <a:spAutoFit/>
          </a:bodyPr>
          <a:lstStyle/>
          <a:p>
            <a:r>
              <a:rPr lang="ru-RU"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Методика подбора подшипников качения</a:t>
            </a:r>
          </a:p>
        </p:txBody>
      </p:sp>
      <p:sp>
        <p:nvSpPr>
          <p:cNvPr id="26625" name="Rectangle 1"/>
          <p:cNvSpPr>
            <a:spLocks noChangeArrowheads="1"/>
          </p:cNvSpPr>
          <p:nvPr/>
        </p:nvSpPr>
        <p:spPr bwMode="auto">
          <a:xfrm>
            <a:off x="0" y="1000108"/>
            <a:ext cx="8786842"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smtClean="0">
                <a:ln>
                  <a:noFill/>
                </a:ln>
                <a:solidFill>
                  <a:srgbClr val="FF0000"/>
                </a:solidFill>
                <a:effectLst/>
                <a:latin typeface="Arial" pitchFamily="34" charset="0"/>
                <a:ea typeface="Times New Roman" pitchFamily="18" charset="0"/>
              </a:rPr>
              <a:t>При проектировании подшипники качения подбирают по каталогу в зависимости от: диаметра </a:t>
            </a:r>
            <a:r>
              <a:rPr kumimoji="0" lang="en-US" b="0" i="1" u="none" strike="noStrike" cap="none" normalizeH="0" baseline="0" dirty="0" smtClean="0">
                <a:ln>
                  <a:noFill/>
                </a:ln>
                <a:solidFill>
                  <a:srgbClr val="FF0000"/>
                </a:solidFill>
                <a:effectLst/>
                <a:latin typeface="Arial" pitchFamily="34" charset="0"/>
                <a:ea typeface="Times New Roman" pitchFamily="18" charset="0"/>
              </a:rPr>
              <a:t>d </a:t>
            </a:r>
            <a:r>
              <a:rPr kumimoji="0" lang="ru-RU" b="0" i="1" u="none" strike="noStrike" cap="none" normalizeH="0" baseline="0" dirty="0" smtClean="0">
                <a:ln>
                  <a:noFill/>
                </a:ln>
                <a:solidFill>
                  <a:srgbClr val="FF0000"/>
                </a:solidFill>
                <a:effectLst/>
                <a:latin typeface="Arial" pitchFamily="34" charset="0"/>
                <a:ea typeface="Times New Roman" pitchFamily="18" charset="0"/>
              </a:rPr>
              <a:t>цапфы вала; величины, направления и характера нагрузки (спокойная, ударная, переменная); назначения</a:t>
            </a:r>
            <a:r>
              <a:rPr lang="ru-RU" i="1" baseline="30000" dirty="0">
                <a:solidFill>
                  <a:srgbClr val="FF0000"/>
                </a:solidFill>
                <a:latin typeface="Arial" pitchFamily="34" charset="0"/>
                <a:ea typeface="Times New Roman" pitchFamily="18" charset="0"/>
              </a:rPr>
              <a:t> </a:t>
            </a:r>
            <a:r>
              <a:rPr kumimoji="0" lang="ru-RU" b="0" i="1" u="none" strike="noStrike" cap="none" normalizeH="0" baseline="0" dirty="0" smtClean="0">
                <a:ln>
                  <a:noFill/>
                </a:ln>
                <a:solidFill>
                  <a:srgbClr val="FF0000"/>
                </a:solidFill>
                <a:effectLst/>
                <a:latin typeface="Arial" pitchFamily="34" charset="0"/>
                <a:ea typeface="Times New Roman" pitchFamily="18" charset="0"/>
              </a:rPr>
              <a:t>узла; угловой скорости вращающегося кольца </a:t>
            </a:r>
            <a:endParaRPr lang="ru-RU" i="1" dirty="0" smtClean="0">
              <a:solidFill>
                <a:srgbClr val="FF0000"/>
              </a:solidFill>
              <a:latin typeface="Arial" pitchFamily="34" charset="0"/>
              <a:ea typeface="Times New Roman" pitchFamily="18" charset="0"/>
            </a:endParaRPr>
          </a:p>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smtClean="0">
                <a:ln>
                  <a:noFill/>
                </a:ln>
                <a:solidFill>
                  <a:srgbClr val="FF0000"/>
                </a:solidFill>
                <a:effectLst/>
                <a:latin typeface="Arial" pitchFamily="34" charset="0"/>
                <a:ea typeface="Times New Roman" pitchFamily="18" charset="0"/>
              </a:rPr>
              <a:t>(с учетом того, какое из колец вращается); требуемой долговечности подшипника (числа часов работы).</a:t>
            </a:r>
            <a:endParaRPr kumimoji="0" lang="ru-RU" b="0" i="0" u="none" strike="noStrike" cap="none" normalizeH="0" baseline="0" dirty="0" smtClean="0">
              <a:ln>
                <a:noFill/>
              </a:ln>
              <a:solidFill>
                <a:srgbClr val="FF0000"/>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Подбор подшипников практически сводится к следующей схеме:</a:t>
            </a:r>
            <a:endParaRPr kumimoji="0" lang="ru-RU"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1.  По назначению узла выбирают тип подшипника. Так, например, если на подшипник действует только радиальная нагрузка, то можно выбирать любой радиальный подшипник.</a:t>
            </a:r>
            <a:endParaRPr kumimoji="0" lang="ru-RU"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2.  Если подшипник находится под действием комбинированной нагрузки   (значительной  осевой  и  радиальной),   то  применяют  радиально-упорные подшипники типов 6 и 7. Если же осевая нагрузка больше радиальной, то устанавливают упорный подшипник в комбинации с радиальным или упорно-радиальный подшипник.  При действии одной осевой нагрузки устанавливают упорные подшипники типов 8 и 9.</a:t>
            </a:r>
            <a:endParaRPr kumimoji="0" lang="ru-RU"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3.  Основным критерием для выбора подшипника служит его динамическая грузоподъемность. Если подшипник воспринимает нагрузку в неподвижном состоянии или его вращающееся кольцо имеет частоту вращения не более 1 об/мин, то подшипник выбирают по статической грузоподъемности без проверки его долговечности.</a:t>
            </a:r>
            <a:endParaRPr kumimoji="0" lang="ru-RU"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954107"/>
          </a:xfrm>
          <a:prstGeom prst="rect">
            <a:avLst/>
          </a:prstGeom>
        </p:spPr>
        <p:txBody>
          <a:bodyPr wrap="square">
            <a:spAutoFit/>
          </a:bodyPr>
          <a:lstStyle/>
          <a:p>
            <a:r>
              <a:rPr lang="ru-RU" sz="2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Способы повышения долговечности подшипниковых узлов</a:t>
            </a:r>
          </a:p>
        </p:txBody>
      </p:sp>
      <p:sp>
        <p:nvSpPr>
          <p:cNvPr id="28673" name="Rectangle 1"/>
          <p:cNvSpPr>
            <a:spLocks noChangeArrowheads="1"/>
          </p:cNvSpPr>
          <p:nvPr/>
        </p:nvSpPr>
        <p:spPr bwMode="auto">
          <a:xfrm>
            <a:off x="0" y="1214422"/>
            <a:ext cx="8929718"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smtClean="0">
                <a:ln>
                  <a:noFill/>
                </a:ln>
                <a:solidFill>
                  <a:srgbClr val="FF0000"/>
                </a:solidFill>
                <a:effectLst/>
                <a:latin typeface="Arial" pitchFamily="34" charset="0"/>
                <a:ea typeface="Times New Roman" pitchFamily="18" charset="0"/>
              </a:rPr>
              <a:t>Подшипники качения выходят из строя по разным причинам.</a:t>
            </a:r>
            <a:r>
              <a:rPr kumimoji="0" lang="ru-RU" b="0" i="1" u="none" strike="noStrike" cap="none" normalizeH="0" baseline="0" dirty="0" smtClean="0">
                <a:ln>
                  <a:noFill/>
                </a:ln>
                <a:solidFill>
                  <a:srgbClr val="000000"/>
                </a:solidFill>
                <a:effectLst/>
                <a:latin typeface="Arial" pitchFamily="34" charset="0"/>
                <a:ea typeface="Times New Roman" pitchFamily="18" charset="0"/>
              </a:rPr>
              <a:t> </a:t>
            </a:r>
            <a:r>
              <a:rPr kumimoji="0" lang="ru-RU" b="0" i="0" u="none" strike="noStrike" cap="none" normalizeH="0" baseline="0" dirty="0" smtClean="0">
                <a:ln>
                  <a:noFill/>
                </a:ln>
                <a:solidFill>
                  <a:srgbClr val="000000"/>
                </a:solidFill>
                <a:effectLst/>
                <a:latin typeface="Arial" pitchFamily="34" charset="0"/>
                <a:ea typeface="Times New Roman" pitchFamily="18" charset="0"/>
              </a:rPr>
              <a:t>Часто в подшипниках качения ломаются сепараторы, реже повреждаются рабочие поверхности колец и тела качения.</a:t>
            </a:r>
            <a:endParaRPr kumimoji="0" lang="ru-RU"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Тонкостенные штампованные сепараторы выходят из строя обычно вследствие разрушения мест, ослабленных отверстиями под заклепки. При</a:t>
            </a:r>
            <a:r>
              <a:rPr lang="ru-RU" dirty="0">
                <a:latin typeface="Arial" pitchFamily="34" charset="0"/>
                <a:ea typeface="Times New Roman" pitchFamily="18" charset="0"/>
              </a:rPr>
              <a:t> </a:t>
            </a:r>
            <a:r>
              <a:rPr kumimoji="0" lang="ru-RU" b="0" i="0" u="none" strike="noStrike" cap="none" normalizeH="0" baseline="0" dirty="0" smtClean="0">
                <a:ln>
                  <a:noFill/>
                </a:ln>
                <a:solidFill>
                  <a:srgbClr val="000000"/>
                </a:solidFill>
                <a:effectLst/>
                <a:latin typeface="Arial" pitchFamily="34" charset="0"/>
                <a:ea typeface="Times New Roman" pitchFamily="18" charset="0"/>
              </a:rPr>
              <a:t>перегрузках подшипника лопается наружное кольцо или же разрушаются тела качения. Эти явления наблюдаются также при перекосе подшипников качения во время их монтажа. При отсутствии смазочного материала и большом давлении тел качения на сепаратор, а также при неправильной сборке может произойти заедание тел качения, что приведет к их поломке. При попадании песка и других твердых частиц в смазочный материал происходит абразивное изнашивание рабочих поверхностей колец. Очень часто подшипники качения выходят из строя вследствие усталостного </a:t>
            </a:r>
            <a:r>
              <a:rPr kumimoji="0" lang="ru-RU" b="0" i="0" u="none" strike="noStrike" cap="none" normalizeH="0" baseline="0" dirty="0" err="1" smtClean="0">
                <a:ln>
                  <a:noFill/>
                </a:ln>
                <a:solidFill>
                  <a:srgbClr val="000000"/>
                </a:solidFill>
                <a:effectLst/>
                <a:latin typeface="Arial" pitchFamily="34" charset="0"/>
                <a:ea typeface="Times New Roman" pitchFamily="18" charset="0"/>
              </a:rPr>
              <a:t>выкрашивания</a:t>
            </a:r>
            <a:r>
              <a:rPr kumimoji="0" lang="ru-RU" b="0" i="0" u="none" strike="noStrike" cap="none" normalizeH="0" baseline="0" dirty="0" smtClean="0">
                <a:ln>
                  <a:noFill/>
                </a:ln>
                <a:solidFill>
                  <a:srgbClr val="000000"/>
                </a:solidFill>
                <a:effectLst/>
                <a:latin typeface="Arial" pitchFamily="34" charset="0"/>
                <a:ea typeface="Times New Roman" pitchFamily="18" charset="0"/>
              </a:rPr>
              <a:t> рабочих поверхностей.</a:t>
            </a:r>
            <a:endParaRPr kumimoji="0" lang="ru-RU" sz="3200" b="0" i="0" u="none" strike="noStrike" cap="none" normalizeH="0" baseline="0" dirty="0" smtClean="0">
              <a:ln>
                <a:noFill/>
              </a:ln>
              <a:solidFill>
                <a:schemeClr val="tx1"/>
              </a:solidFill>
              <a:effectLst/>
              <a:latin typeface="Arial" pitchFamily="34" charset="0"/>
            </a:endParaRPr>
          </a:p>
        </p:txBody>
      </p:sp>
      <p:sp>
        <p:nvSpPr>
          <p:cNvPr id="4" name="Прямоугольник 3"/>
          <p:cNvSpPr/>
          <p:nvPr/>
        </p:nvSpPr>
        <p:spPr>
          <a:xfrm>
            <a:off x="0" y="5214950"/>
            <a:ext cx="9144000" cy="923330"/>
          </a:xfrm>
          <a:prstGeom prst="rect">
            <a:avLst/>
          </a:prstGeom>
        </p:spPr>
        <p:txBody>
          <a:bodyPr wrap="square">
            <a:spAutoFit/>
          </a:bodyPr>
          <a:lstStyle/>
          <a:p>
            <a:pPr algn="just"/>
            <a:r>
              <a:rPr lang="ru-RU" i="1" dirty="0">
                <a:solidFill>
                  <a:srgbClr val="FF0000"/>
                </a:solidFill>
              </a:rPr>
              <a:t>Пути увеличения долговечности подшипников </a:t>
            </a:r>
            <a:r>
              <a:rPr lang="ru-RU" dirty="0"/>
              <a:t>— изготовление их из самых высококачественных материалов, совершенствование </a:t>
            </a:r>
            <a:r>
              <a:rPr lang="ru-RU" dirty="0" smtClean="0"/>
              <a:t>конструкции </a:t>
            </a:r>
            <a:r>
              <a:rPr lang="ru-RU" dirty="0"/>
              <a:t>и технологии изготовления, технически правильная эксплуатация.</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4579780" cy="646331"/>
          </a:xfrm>
          <a:prstGeom prst="rect">
            <a:avLst/>
          </a:prstGeom>
        </p:spPr>
        <p:txBody>
          <a:bodyPr wrap="none">
            <a:spAutoFit/>
          </a:bodyPr>
          <a:lstStyle/>
          <a:p>
            <a:r>
              <a:rPr lang="ru-RU"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Конструкции узлов</a:t>
            </a:r>
          </a:p>
        </p:txBody>
      </p:sp>
      <p:sp>
        <p:nvSpPr>
          <p:cNvPr id="3" name="Прямоугольник 2"/>
          <p:cNvSpPr/>
          <p:nvPr/>
        </p:nvSpPr>
        <p:spPr>
          <a:xfrm>
            <a:off x="0" y="785794"/>
            <a:ext cx="9144000" cy="3139321"/>
          </a:xfrm>
          <a:prstGeom prst="rect">
            <a:avLst/>
          </a:prstGeom>
        </p:spPr>
        <p:txBody>
          <a:bodyPr wrap="square">
            <a:spAutoFit/>
          </a:bodyPr>
          <a:lstStyle/>
          <a:p>
            <a:pPr algn="just"/>
            <a:r>
              <a:rPr lang="ru-RU" i="1" dirty="0">
                <a:solidFill>
                  <a:srgbClr val="FF0000"/>
                </a:solidFill>
              </a:rPr>
              <a:t>При проектировании подшипниковых узлов учитывают следующие факторы:</a:t>
            </a:r>
            <a:endParaRPr lang="ru-RU" dirty="0">
              <a:solidFill>
                <a:srgbClr val="FF0000"/>
              </a:solidFill>
            </a:endParaRPr>
          </a:p>
          <a:p>
            <a:pPr algn="just"/>
            <a:r>
              <a:rPr lang="ru-RU" dirty="0"/>
              <a:t>•   назначение узла;</a:t>
            </a:r>
          </a:p>
          <a:p>
            <a:pPr algn="just"/>
            <a:r>
              <a:rPr lang="ru-RU" dirty="0"/>
              <a:t>•   условия эксплуатации (величины и направления действующих </a:t>
            </a:r>
            <a:r>
              <a:rPr lang="ru-RU" dirty="0" smtClean="0"/>
              <a:t>нагрузок</a:t>
            </a:r>
            <a:r>
              <a:rPr lang="ru-RU" dirty="0"/>
              <a:t>, состояние внешней среды, температурные условия и т. п.);</a:t>
            </a:r>
          </a:p>
          <a:p>
            <a:pPr algn="just"/>
            <a:r>
              <a:rPr lang="ru-RU" dirty="0"/>
              <a:t>•   условия общей компоновки;</a:t>
            </a:r>
          </a:p>
          <a:p>
            <a:pPr algn="just"/>
            <a:r>
              <a:rPr lang="ru-RU" dirty="0"/>
              <a:t>•   технологические возможности обработки деталей узла.</a:t>
            </a:r>
          </a:p>
          <a:p>
            <a:pPr algn="just"/>
            <a:r>
              <a:rPr lang="ru-RU" dirty="0"/>
              <a:t>Эти факторы влияют на выбор типоразмера подшипника, конструкции вала и корпусов подшипников, на способ установки и крепления </a:t>
            </a:r>
            <a:r>
              <a:rPr lang="ru-RU" dirty="0" smtClean="0"/>
              <a:t>подшипников</a:t>
            </a:r>
            <a:r>
              <a:rPr lang="ru-RU" dirty="0"/>
              <a:t>, выбор системы уплотнения, смазочного материала, на степень </a:t>
            </a:r>
            <a:r>
              <a:rPr lang="ru-RU" dirty="0" smtClean="0"/>
              <a:t>точности </a:t>
            </a:r>
            <a:r>
              <a:rPr lang="ru-RU" dirty="0"/>
              <a:t>изготовления деталей. Рациональное решение всего комплекса </a:t>
            </a:r>
            <a:r>
              <a:rPr lang="ru-RU" dirty="0" smtClean="0"/>
              <a:t>вопросов</a:t>
            </a:r>
            <a:r>
              <a:rPr lang="ru-RU" dirty="0"/>
              <a:t>, возникающих при проектировании, должно обеспечить </a:t>
            </a:r>
            <a:r>
              <a:rPr lang="ru-RU" dirty="0" smtClean="0"/>
              <a:t>нормальную </a:t>
            </a:r>
            <a:r>
              <a:rPr lang="ru-RU" dirty="0"/>
              <a:t>работу подшипникового узла.</a:t>
            </a:r>
          </a:p>
        </p:txBody>
      </p:sp>
      <p:sp>
        <p:nvSpPr>
          <p:cNvPr id="4" name="Прямоугольник 3"/>
          <p:cNvSpPr/>
          <p:nvPr/>
        </p:nvSpPr>
        <p:spPr>
          <a:xfrm>
            <a:off x="0" y="3995678"/>
            <a:ext cx="9144000" cy="2862322"/>
          </a:xfrm>
          <a:prstGeom prst="rect">
            <a:avLst/>
          </a:prstGeom>
        </p:spPr>
        <p:txBody>
          <a:bodyPr wrap="square">
            <a:spAutoFit/>
          </a:bodyPr>
          <a:lstStyle/>
          <a:p>
            <a:pPr algn="just"/>
            <a:r>
              <a:rPr lang="ru-RU" i="1" dirty="0">
                <a:solidFill>
                  <a:srgbClr val="FF0000"/>
                </a:solidFill>
              </a:rPr>
              <a:t>Подшипниковые узлы должны отвечать следующим техническим требованиям:</a:t>
            </a:r>
            <a:endParaRPr lang="ru-RU" dirty="0">
              <a:solidFill>
                <a:srgbClr val="FF0000"/>
              </a:solidFill>
            </a:endParaRPr>
          </a:p>
          <a:p>
            <a:pPr algn="just"/>
            <a:r>
              <a:rPr lang="ru-RU" dirty="0"/>
              <a:t>•   все   детали   подшипникового   узла  должны   обладать  достаточной прочностью и жесткостью;</a:t>
            </a:r>
          </a:p>
          <a:p>
            <a:pPr algn="just"/>
            <a:r>
              <a:rPr lang="ru-RU" dirty="0"/>
              <a:t>•   конструкция подшипникового узла должна обеспечить нормальную работу подшипника;</a:t>
            </a:r>
          </a:p>
          <a:p>
            <a:pPr algn="just"/>
            <a:r>
              <a:rPr lang="ru-RU" dirty="0"/>
              <a:t>•   подвод смазочного материала, а также уплотнение в подшипниковых узлах должны соответствовать эксплуатационным требованиям;</a:t>
            </a:r>
          </a:p>
          <a:p>
            <a:pPr algn="just"/>
            <a:r>
              <a:rPr lang="ru-RU" dirty="0"/>
              <a:t>•   узел должен быть удобен в монтаже и демонтаже;</a:t>
            </a:r>
          </a:p>
          <a:p>
            <a:pPr algn="just"/>
            <a:r>
              <a:rPr lang="ru-RU" dirty="0"/>
              <a:t>•   обеспечивать надежность и долговечность с одновременным </a:t>
            </a:r>
            <a:r>
              <a:rPr lang="ru-RU" dirty="0" smtClean="0"/>
              <a:t>снижением </a:t>
            </a:r>
            <a:r>
              <a:rPr lang="ru-RU" dirty="0"/>
              <a:t>стоимости проектируемого узла.</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2308324"/>
          </a:xfrm>
          <a:prstGeom prst="rect">
            <a:avLst/>
          </a:prstGeom>
        </p:spPr>
        <p:txBody>
          <a:bodyPr wrap="square">
            <a:spAutoFit/>
          </a:bodyPr>
          <a:lstStyle/>
          <a:p>
            <a:pPr algn="just"/>
            <a:r>
              <a:rPr lang="ru-RU" i="1" dirty="0">
                <a:solidFill>
                  <a:srgbClr val="FF0000"/>
                </a:solidFill>
              </a:rPr>
              <a:t>Жесткость посадочных мест обеспечивается достаточной толщи­ной гнезд корпусов, предназначенных для установки наружных колец, а также постановкой ребер жесткости.</a:t>
            </a:r>
            <a:endParaRPr lang="ru-RU" dirty="0">
              <a:solidFill>
                <a:srgbClr val="FF0000"/>
              </a:solidFill>
            </a:endParaRPr>
          </a:p>
          <a:p>
            <a:pPr algn="just"/>
            <a:r>
              <a:rPr lang="ru-RU" dirty="0"/>
              <a:t>Причиной заклинивания подшипников в узле могут быть </a:t>
            </a:r>
            <a:r>
              <a:rPr lang="ru-RU" dirty="0" smtClean="0"/>
              <a:t>температурные </a:t>
            </a:r>
            <a:r>
              <a:rPr lang="ru-RU" dirty="0"/>
              <a:t>удлинения вала, возникновение значительной осевой нагрузки при </a:t>
            </a:r>
            <a:r>
              <a:rPr lang="ru-RU" dirty="0" smtClean="0"/>
              <a:t>неточно </a:t>
            </a:r>
            <a:r>
              <a:rPr lang="ru-RU" dirty="0"/>
              <a:t>выдержанных линейных размерах вала из-за непродуманной </a:t>
            </a:r>
            <a:r>
              <a:rPr lang="ru-RU" dirty="0" smtClean="0"/>
              <a:t>взаимной </a:t>
            </a:r>
            <a:r>
              <a:rPr lang="ru-RU" dirty="0"/>
              <a:t>установки подшипников. Прогибы валов, </a:t>
            </a:r>
            <a:r>
              <a:rPr lang="ru-RU" dirty="0" err="1"/>
              <a:t>несоосность</a:t>
            </a:r>
            <a:r>
              <a:rPr lang="ru-RU" dirty="0"/>
              <a:t> посадочных мест могут также служить причиной заклинивания.</a:t>
            </a:r>
          </a:p>
        </p:txBody>
      </p:sp>
      <p:sp>
        <p:nvSpPr>
          <p:cNvPr id="29697" name="Rectangle 1"/>
          <p:cNvSpPr>
            <a:spLocks noChangeArrowheads="1"/>
          </p:cNvSpPr>
          <p:nvPr/>
        </p:nvSpPr>
        <p:spPr bwMode="auto">
          <a:xfrm>
            <a:off x="0" y="2285992"/>
            <a:ext cx="892971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smtClean="0">
                <a:ln>
                  <a:noFill/>
                </a:ln>
                <a:solidFill>
                  <a:srgbClr val="FF0000"/>
                </a:solidFill>
                <a:effectLst/>
                <a:latin typeface="Arial" pitchFamily="34" charset="0"/>
                <a:ea typeface="Times New Roman" pitchFamily="18" charset="0"/>
              </a:rPr>
              <a:t>Подшипниковый узел от перемещения в осевом направлении</a:t>
            </a:r>
            <a:r>
              <a:rPr kumimoji="0" lang="ru-RU" b="0" i="1" u="none" strike="noStrike" cap="none" normalizeH="0" baseline="0" dirty="0" smtClean="0">
                <a:ln>
                  <a:noFill/>
                </a:ln>
                <a:solidFill>
                  <a:srgbClr val="000000"/>
                </a:solidFill>
                <a:effectLst/>
                <a:latin typeface="Arial" pitchFamily="34" charset="0"/>
                <a:ea typeface="Times New Roman" pitchFamily="18" charset="0"/>
              </a:rPr>
              <a:t> </a:t>
            </a:r>
            <a:r>
              <a:rPr kumimoji="0" lang="ru-RU" b="0" i="0" u="none" strike="noStrike" cap="none" normalizeH="0" baseline="0" dirty="0" smtClean="0">
                <a:ln>
                  <a:noFill/>
                </a:ln>
                <a:solidFill>
                  <a:srgbClr val="000000"/>
                </a:solidFill>
                <a:effectLst/>
                <a:latin typeface="Arial" pitchFamily="34" charset="0"/>
                <a:ea typeface="Times New Roman" pitchFamily="18" charset="0"/>
              </a:rPr>
              <a:t>фиксируют путем соответствующей установки деталей в узле.</a:t>
            </a:r>
            <a:endParaRPr kumimoji="0" lang="ru-RU"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Внутренние кольца обоих подшипников могут упираться в буртики вала (рис. </a:t>
            </a:r>
            <a:r>
              <a:rPr lang="ru-RU" dirty="0">
                <a:solidFill>
                  <a:srgbClr val="000000"/>
                </a:solidFill>
                <a:latin typeface="Arial" pitchFamily="34" charset="0"/>
                <a:ea typeface="Times New Roman" pitchFamily="18" charset="0"/>
              </a:rPr>
              <a:t>3</a:t>
            </a:r>
            <a:r>
              <a:rPr kumimoji="0" lang="ru-RU" b="0" i="0" u="none" strike="noStrike" cap="none" normalizeH="0" baseline="0" dirty="0" smtClean="0">
                <a:ln>
                  <a:noFill/>
                </a:ln>
                <a:solidFill>
                  <a:srgbClr val="000000"/>
                </a:solidFill>
                <a:effectLst/>
                <a:latin typeface="Arial" pitchFamily="34" charset="0"/>
                <a:ea typeface="Times New Roman" pitchFamily="18" charset="0"/>
              </a:rPr>
              <a:t>, </a:t>
            </a:r>
            <a:r>
              <a:rPr kumimoji="0" lang="ru-RU" b="0" i="1" u="none" strike="noStrike" cap="none" normalizeH="0" baseline="0" dirty="0" smtClean="0">
                <a:ln>
                  <a:noFill/>
                </a:ln>
                <a:solidFill>
                  <a:srgbClr val="000000"/>
                </a:solidFill>
                <a:effectLst/>
                <a:latin typeface="Arial" pitchFamily="34" charset="0"/>
                <a:ea typeface="Times New Roman" pitchFamily="18" charset="0"/>
              </a:rPr>
              <a:t>а) </a:t>
            </a:r>
            <a:r>
              <a:rPr kumimoji="0" lang="ru-RU" b="0" i="0" u="none" strike="noStrike" cap="none" normalizeH="0" baseline="0" dirty="0" smtClean="0">
                <a:ln>
                  <a:noFill/>
                </a:ln>
                <a:solidFill>
                  <a:srgbClr val="000000"/>
                </a:solidFill>
                <a:effectLst/>
                <a:latin typeface="Arial" pitchFamily="34" charset="0"/>
                <a:ea typeface="Times New Roman" pitchFamily="18" charset="0"/>
              </a:rPr>
              <a:t>или же в </a:t>
            </a:r>
            <a:r>
              <a:rPr kumimoji="0" lang="ru-RU" b="0" i="0" u="none" strike="noStrike" cap="none" normalizeH="0" baseline="0" dirty="0" err="1" smtClean="0">
                <a:ln>
                  <a:noFill/>
                </a:ln>
                <a:solidFill>
                  <a:srgbClr val="000000"/>
                </a:solidFill>
                <a:effectLst/>
                <a:latin typeface="Arial" pitchFamily="34" charset="0"/>
                <a:ea typeface="Times New Roman" pitchFamily="18" charset="0"/>
              </a:rPr>
              <a:t>мазеудерживающее</a:t>
            </a:r>
            <a:r>
              <a:rPr kumimoji="0" lang="ru-RU" b="0" i="0" u="none" strike="noStrike" cap="none" normalizeH="0" baseline="0" dirty="0" smtClean="0">
                <a:ln>
                  <a:noFill/>
                </a:ln>
                <a:solidFill>
                  <a:srgbClr val="000000"/>
                </a:solidFill>
                <a:effectLst/>
                <a:latin typeface="Arial" pitchFamily="34" charset="0"/>
                <a:ea typeface="Times New Roman" pitchFamily="18" charset="0"/>
              </a:rPr>
              <a:t> кольцо / (рис. 3, </a:t>
            </a:r>
            <a:r>
              <a:rPr kumimoji="0" lang="ru-RU" b="0" i="1" u="none" strike="noStrike" cap="none" normalizeH="0" baseline="0" dirty="0" smtClean="0">
                <a:ln>
                  <a:noFill/>
                </a:ln>
                <a:solidFill>
                  <a:srgbClr val="000000"/>
                </a:solidFill>
                <a:effectLst/>
                <a:latin typeface="Arial" pitchFamily="34" charset="0"/>
                <a:ea typeface="Times New Roman" pitchFamily="18" charset="0"/>
              </a:rPr>
              <a:t>б).</a:t>
            </a:r>
            <a:endParaRPr kumimoji="0" lang="ru-RU" sz="3200" b="0" i="0" u="none" strike="noStrike" cap="none" normalizeH="0" baseline="0" dirty="0" smtClean="0">
              <a:ln>
                <a:noFill/>
              </a:ln>
              <a:solidFill>
                <a:schemeClr val="tx1"/>
              </a:solidFill>
              <a:effectLst/>
              <a:latin typeface="Arial" pitchFamily="34" charset="0"/>
            </a:endParaRPr>
          </a:p>
        </p:txBody>
      </p:sp>
      <p:pic>
        <p:nvPicPr>
          <p:cNvPr id="29698" name="Picture 2"/>
          <p:cNvPicPr>
            <a:picLocks noChangeAspect="1" noChangeArrowheads="1"/>
          </p:cNvPicPr>
          <p:nvPr/>
        </p:nvPicPr>
        <p:blipFill>
          <a:blip r:embed="rId2"/>
          <a:srcRect/>
          <a:stretch>
            <a:fillRect/>
          </a:stretch>
        </p:blipFill>
        <p:spPr bwMode="auto">
          <a:xfrm>
            <a:off x="214282" y="3500438"/>
            <a:ext cx="6715172" cy="2957290"/>
          </a:xfrm>
          <a:prstGeom prst="rect">
            <a:avLst/>
          </a:prstGeom>
          <a:noFill/>
          <a:ln w="9525">
            <a:noFill/>
            <a:miter lim="800000"/>
            <a:headEnd/>
            <a:tailEnd/>
          </a:ln>
        </p:spPr>
      </p:pic>
      <p:sp>
        <p:nvSpPr>
          <p:cNvPr id="29699" name="Rectangle 3"/>
          <p:cNvSpPr>
            <a:spLocks noChangeArrowheads="1"/>
          </p:cNvSpPr>
          <p:nvPr/>
        </p:nvSpPr>
        <p:spPr bwMode="auto">
          <a:xfrm>
            <a:off x="0" y="6429396"/>
            <a:ext cx="8643966"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Рис. 3. Конструкции подшипниковых узлов</a:t>
            </a:r>
            <a:endParaRPr kumimoji="0" lang="ru-RU"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9" name="Picture 5"/>
          <p:cNvPicPr>
            <a:picLocks noChangeAspect="1" noChangeArrowheads="1"/>
          </p:cNvPicPr>
          <p:nvPr/>
        </p:nvPicPr>
        <p:blipFill>
          <a:blip r:embed="rId2"/>
          <a:srcRect/>
          <a:stretch>
            <a:fillRect/>
          </a:stretch>
        </p:blipFill>
        <p:spPr bwMode="auto">
          <a:xfrm>
            <a:off x="3357554" y="3143248"/>
            <a:ext cx="5170896" cy="2571768"/>
          </a:xfrm>
          <a:prstGeom prst="rect">
            <a:avLst/>
          </a:prstGeom>
          <a:noFill/>
          <a:ln w="9525">
            <a:noFill/>
            <a:miter lim="800000"/>
            <a:headEnd/>
            <a:tailEnd/>
          </a:ln>
        </p:spPr>
      </p:pic>
      <p:sp>
        <p:nvSpPr>
          <p:cNvPr id="31745" name="Rectangle 1"/>
          <p:cNvSpPr>
            <a:spLocks noChangeArrowheads="1"/>
          </p:cNvSpPr>
          <p:nvPr/>
        </p:nvSpPr>
        <p:spPr bwMode="auto">
          <a:xfrm>
            <a:off x="0" y="0"/>
            <a:ext cx="914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В некоторых случаях (например, при установке вала шестерни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конического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редуктора) внутренние кольца упираются в распорную втулку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2,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как показан</a:t>
            </a:r>
            <a:r>
              <a:rPr lang="ru-RU" sz="1600" dirty="0" smtClean="0">
                <a:solidFill>
                  <a:srgbClr val="000000"/>
                </a:solidFill>
                <a:latin typeface="Arial" pitchFamily="34" charset="0"/>
                <a:ea typeface="Times New Roman" pitchFamily="18" charset="0"/>
              </a:rPr>
              <a:t>о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на рис. </a:t>
            </a:r>
            <a:r>
              <a:rPr lang="ru-RU" sz="1600" dirty="0">
                <a:solidFill>
                  <a:srgbClr val="000000"/>
                </a:solidFill>
                <a:latin typeface="Arial" pitchFamily="34" charset="0"/>
                <a:ea typeface="Times New Roman" pitchFamily="18" charset="0"/>
              </a:rPr>
              <a:t>4</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а.</a:t>
            </a:r>
            <a:endParaRPr kumimoji="0" lang="ru-RU" sz="2800" b="0" i="0" u="none" strike="noStrike" cap="none" normalizeH="0" baseline="0" dirty="0" smtClean="0">
              <a:ln>
                <a:noFill/>
              </a:ln>
              <a:solidFill>
                <a:schemeClr val="tx1"/>
              </a:solidFill>
              <a:effectLst/>
              <a:latin typeface="Arial" pitchFamily="34" charset="0"/>
            </a:endParaRPr>
          </a:p>
        </p:txBody>
      </p:sp>
      <p:pic>
        <p:nvPicPr>
          <p:cNvPr id="31746" name="Picture 2"/>
          <p:cNvPicPr>
            <a:picLocks noChangeAspect="1" noChangeArrowheads="1"/>
          </p:cNvPicPr>
          <p:nvPr/>
        </p:nvPicPr>
        <p:blipFill>
          <a:blip r:embed="rId3"/>
          <a:srcRect/>
          <a:stretch>
            <a:fillRect/>
          </a:stretch>
        </p:blipFill>
        <p:spPr bwMode="auto">
          <a:xfrm>
            <a:off x="0" y="642918"/>
            <a:ext cx="5214942" cy="2857520"/>
          </a:xfrm>
          <a:prstGeom prst="rect">
            <a:avLst/>
          </a:prstGeom>
          <a:noFill/>
          <a:ln w="9525">
            <a:noFill/>
            <a:miter lim="800000"/>
            <a:headEnd/>
            <a:tailEnd/>
          </a:ln>
        </p:spPr>
      </p:pic>
      <p:sp>
        <p:nvSpPr>
          <p:cNvPr id="31747" name="Rectangle 3"/>
          <p:cNvSpPr>
            <a:spLocks noChangeArrowheads="1"/>
          </p:cNvSpPr>
          <p:nvPr/>
        </p:nvSpPr>
        <p:spPr bwMode="auto">
          <a:xfrm>
            <a:off x="0" y="3571876"/>
            <a:ext cx="342899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Рис. </a:t>
            </a:r>
            <a:r>
              <a:rPr lang="ru-RU" sz="1200" dirty="0">
                <a:solidFill>
                  <a:srgbClr val="000000"/>
                </a:solidFill>
                <a:latin typeface="Arial" pitchFamily="34" charset="0"/>
                <a:ea typeface="Times New Roman" pitchFamily="18" charset="0"/>
              </a:rPr>
              <a:t>4</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 Конструкции подшипниковых узлов</a:t>
            </a:r>
            <a:endParaRPr kumimoji="0" lang="ru-RU" sz="3200" b="0" i="0" u="none" strike="noStrike" cap="none" normalizeH="0" baseline="0" dirty="0" smtClean="0">
              <a:ln>
                <a:noFill/>
              </a:ln>
              <a:solidFill>
                <a:schemeClr val="tx1"/>
              </a:solidFill>
              <a:effectLst/>
              <a:latin typeface="Arial" pitchFamily="34" charset="0"/>
            </a:endParaRPr>
          </a:p>
        </p:txBody>
      </p:sp>
      <p:sp>
        <p:nvSpPr>
          <p:cNvPr id="31748" name="Rectangle 4"/>
          <p:cNvSpPr>
            <a:spLocks noChangeArrowheads="1"/>
          </p:cNvSpPr>
          <p:nvPr/>
        </p:nvSpPr>
        <p:spPr bwMode="auto">
          <a:xfrm>
            <a:off x="5214910" y="714356"/>
            <a:ext cx="392909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Arial" pitchFamily="34" charset="0"/>
                <a:ea typeface="Times New Roman" pitchFamily="18" charset="0"/>
              </a:rPr>
              <a:t>Наружные кольца подшипников фиксируют пружинным стопорным кольцом </a:t>
            </a:r>
            <a:r>
              <a:rPr kumimoji="0" lang="ru-RU" b="0" i="1" u="none" strike="noStrike" cap="none" normalizeH="0" baseline="0" dirty="0" smtClean="0">
                <a:ln>
                  <a:noFill/>
                </a:ln>
                <a:solidFill>
                  <a:srgbClr val="000000"/>
                </a:solidFill>
                <a:effectLst/>
                <a:latin typeface="Arial" pitchFamily="34" charset="0"/>
                <a:ea typeface="Times New Roman" pitchFamily="18" charset="0"/>
              </a:rPr>
              <a:t>3, </a:t>
            </a:r>
            <a:r>
              <a:rPr kumimoji="0" lang="ru-RU" b="0" i="0" u="none" strike="noStrike" cap="none" normalizeH="0" baseline="0" dirty="0" smtClean="0">
                <a:ln>
                  <a:noFill/>
                </a:ln>
                <a:solidFill>
                  <a:srgbClr val="000000"/>
                </a:solidFill>
                <a:effectLst/>
                <a:latin typeface="Arial" pitchFamily="34" charset="0"/>
                <a:ea typeface="Times New Roman" pitchFamily="18" charset="0"/>
              </a:rPr>
              <a:t>выступом крышки подшипника </a:t>
            </a:r>
            <a:r>
              <a:rPr kumimoji="0" lang="ru-RU" b="0" i="1" u="none" strike="noStrike" cap="none" normalizeH="0" baseline="0" dirty="0" smtClean="0">
                <a:ln>
                  <a:noFill/>
                </a:ln>
                <a:solidFill>
                  <a:srgbClr val="000000"/>
                </a:solidFill>
                <a:effectLst/>
                <a:latin typeface="Arial" pitchFamily="34" charset="0"/>
                <a:ea typeface="Times New Roman" pitchFamily="18" charset="0"/>
              </a:rPr>
              <a:t>4 </a:t>
            </a:r>
            <a:r>
              <a:rPr kumimoji="0" lang="ru-RU" b="0" i="0" u="none" strike="noStrike" cap="none" normalizeH="0" baseline="0" dirty="0" smtClean="0">
                <a:ln>
                  <a:noFill/>
                </a:ln>
                <a:solidFill>
                  <a:srgbClr val="000000"/>
                </a:solidFill>
                <a:effectLst/>
                <a:latin typeface="Arial" pitchFamily="34" charset="0"/>
                <a:ea typeface="Times New Roman" pitchFamily="18" charset="0"/>
              </a:rPr>
              <a:t>(рис. 4, б) и буртиком стакана </a:t>
            </a:r>
            <a:r>
              <a:rPr kumimoji="0" lang="ru-RU" b="0" i="1" u="none" strike="noStrike" cap="none" normalizeH="0" baseline="0" dirty="0" smtClean="0">
                <a:ln>
                  <a:noFill/>
                </a:ln>
                <a:solidFill>
                  <a:srgbClr val="000000"/>
                </a:solidFill>
                <a:effectLst/>
                <a:latin typeface="Arial" pitchFamily="34" charset="0"/>
                <a:ea typeface="Times New Roman" pitchFamily="18" charset="0"/>
              </a:rPr>
              <a:t>1 </a:t>
            </a:r>
            <a:r>
              <a:rPr kumimoji="0" lang="ru-RU" b="0" i="0" u="none" strike="noStrike" cap="none" normalizeH="0" baseline="0" dirty="0" smtClean="0">
                <a:ln>
                  <a:noFill/>
                </a:ln>
                <a:solidFill>
                  <a:srgbClr val="000000"/>
                </a:solidFill>
                <a:effectLst/>
                <a:latin typeface="Arial" pitchFamily="34" charset="0"/>
                <a:ea typeface="Times New Roman" pitchFamily="18" charset="0"/>
              </a:rPr>
              <a:t>(рис. 4, </a:t>
            </a:r>
            <a:r>
              <a:rPr kumimoji="0" lang="ru-RU" b="0" i="1" u="none" strike="noStrike" cap="none" normalizeH="0" baseline="0" dirty="0" smtClean="0">
                <a:ln>
                  <a:noFill/>
                </a:ln>
                <a:solidFill>
                  <a:srgbClr val="000000"/>
                </a:solidFill>
                <a:effectLst/>
                <a:latin typeface="Arial" pitchFamily="34" charset="0"/>
                <a:ea typeface="Times New Roman" pitchFamily="18" charset="0"/>
              </a:rPr>
              <a:t>а).</a:t>
            </a:r>
            <a:endParaRPr kumimoji="0" lang="ru-RU" sz="3200" b="0" i="0" u="none" strike="noStrike" cap="none" normalizeH="0" baseline="0" dirty="0" smtClean="0">
              <a:ln>
                <a:noFill/>
              </a:ln>
              <a:solidFill>
                <a:schemeClr val="tx1"/>
              </a:solidFill>
              <a:effectLst/>
              <a:latin typeface="Arial" pitchFamily="34" charset="0"/>
            </a:endParaRPr>
          </a:p>
        </p:txBody>
      </p:sp>
      <p:sp>
        <p:nvSpPr>
          <p:cNvPr id="31750" name="Rectangle 6"/>
          <p:cNvSpPr>
            <a:spLocks noChangeArrowheads="1"/>
          </p:cNvSpPr>
          <p:nvPr/>
        </p:nvSpPr>
        <p:spPr bwMode="auto">
          <a:xfrm>
            <a:off x="0" y="5750004"/>
            <a:ext cx="8572528"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Для создания осевого зазора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е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(т. е. для осуществления плавающей опоры) один подшипник (например, правый, рис. 5,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а)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можно зафиксировать на валу и </a:t>
            </a:r>
            <a:r>
              <a:rPr kumimoji="0" lang="ru-RU" sz="1600" b="1" i="0" u="none" strike="noStrike" cap="none" normalizeH="0" baseline="0" dirty="0" smtClean="0">
                <a:ln>
                  <a:noFill/>
                </a:ln>
                <a:solidFill>
                  <a:srgbClr val="000000"/>
                </a:solidFill>
                <a:effectLst/>
                <a:latin typeface="Arial" pitchFamily="34" charset="0"/>
                <a:ea typeface="Times New Roman" pitchFamily="18" charset="0"/>
              </a:rPr>
              <a:t>в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корпусе, а второй — только на валу.</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31751" name="Rectangle 7"/>
          <p:cNvSpPr>
            <a:spLocks noChangeArrowheads="1"/>
          </p:cNvSpPr>
          <p:nvPr/>
        </p:nvSpPr>
        <p:spPr bwMode="auto">
          <a:xfrm>
            <a:off x="0" y="5214950"/>
            <a:ext cx="328611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Рис. 5 Конструкции подшипниковых узлов</a:t>
            </a:r>
            <a:endParaRPr kumimoji="0" lang="ru-RU"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7651967"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32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ea typeface="Times New Roman" pitchFamily="18" charset="0"/>
                <a:cs typeface="Times New Roman" pitchFamily="18" charset="0"/>
              </a:rPr>
              <a:t>Смазывание</a:t>
            </a:r>
            <a:r>
              <a:rPr kumimoji="0" lang="ru-RU" sz="32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ea typeface="Times New Roman" pitchFamily="18" charset="0"/>
                <a:cs typeface="Arial" pitchFamily="34" charset="0"/>
              </a:rPr>
              <a:t> </a:t>
            </a:r>
            <a:r>
              <a:rPr kumimoji="0" lang="ru-RU" sz="32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ea typeface="Times New Roman" pitchFamily="18" charset="0"/>
                <a:cs typeface="Times New Roman" pitchFamily="18" charset="0"/>
              </a:rPr>
              <a:t>подшипников</a:t>
            </a:r>
            <a:r>
              <a:rPr kumimoji="0" lang="ru-RU" sz="32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ea typeface="Times New Roman" pitchFamily="18" charset="0"/>
                <a:cs typeface="Arial" pitchFamily="34" charset="0"/>
              </a:rPr>
              <a:t> </a:t>
            </a:r>
            <a:r>
              <a:rPr kumimoji="0" lang="ru-RU" sz="32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ea typeface="Times New Roman" pitchFamily="18" charset="0"/>
                <a:cs typeface="Times New Roman" pitchFamily="18" charset="0"/>
              </a:rPr>
              <a:t>качения</a:t>
            </a:r>
            <a:endParaRPr kumimoji="0" lang="ru-RU" sz="44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endParaRPr>
          </a:p>
        </p:txBody>
      </p:sp>
      <p:sp>
        <p:nvSpPr>
          <p:cNvPr id="3" name="Прямоугольник 2"/>
          <p:cNvSpPr/>
          <p:nvPr/>
        </p:nvSpPr>
        <p:spPr>
          <a:xfrm>
            <a:off x="0" y="394692"/>
            <a:ext cx="9144000" cy="6463308"/>
          </a:xfrm>
          <a:prstGeom prst="rect">
            <a:avLst/>
          </a:prstGeom>
        </p:spPr>
        <p:txBody>
          <a:bodyPr wrap="square">
            <a:spAutoFit/>
          </a:bodyPr>
          <a:lstStyle/>
          <a:p>
            <a:pPr algn="just"/>
            <a:r>
              <a:rPr lang="ru-RU" i="1" dirty="0">
                <a:solidFill>
                  <a:srgbClr val="FF0000"/>
                </a:solidFill>
              </a:rPr>
              <a:t>Смазывание подшипников качения предохраняет их от коррозии</a:t>
            </a:r>
            <a:r>
              <a:rPr lang="ru-RU" i="1" dirty="0"/>
              <a:t>, </a:t>
            </a:r>
            <a:r>
              <a:rPr lang="ru-RU" dirty="0"/>
              <a:t>уменьшает шум при работе и потери на трение скольжения между </a:t>
            </a:r>
            <a:r>
              <a:rPr lang="ru-RU" dirty="0" smtClean="0"/>
              <a:t>кольцами </a:t>
            </a:r>
            <a:r>
              <a:rPr lang="ru-RU" dirty="0"/>
              <a:t>и телами качения, между сепаратором и телами качения, улучшает </a:t>
            </a:r>
            <a:r>
              <a:rPr lang="ru-RU" dirty="0" smtClean="0"/>
              <a:t>отвод </a:t>
            </a:r>
            <a:r>
              <a:rPr lang="ru-RU" dirty="0"/>
              <a:t>тепла.</a:t>
            </a:r>
          </a:p>
          <a:p>
            <a:pPr algn="just"/>
            <a:r>
              <a:rPr lang="ru-RU" dirty="0"/>
              <a:t>Для смазывания подшипников качения применяют жидкие и </a:t>
            </a:r>
            <a:r>
              <a:rPr lang="ru-RU" dirty="0" smtClean="0"/>
              <a:t>пластичные </a:t>
            </a:r>
            <a:r>
              <a:rPr lang="ru-RU" dirty="0"/>
              <a:t>смазывающие материалы</a:t>
            </a:r>
            <a:r>
              <a:rPr lang="ru-RU" dirty="0" smtClean="0"/>
              <a:t>.</a:t>
            </a:r>
            <a:endParaRPr lang="ru-RU" dirty="0"/>
          </a:p>
          <a:p>
            <a:pPr algn="just"/>
            <a:r>
              <a:rPr lang="ru-RU" i="1" dirty="0" smtClean="0">
                <a:solidFill>
                  <a:srgbClr val="FF0000"/>
                </a:solidFill>
              </a:rPr>
              <a:t>Жидкие </a:t>
            </a:r>
            <a:r>
              <a:rPr lang="ru-RU" i="1" dirty="0">
                <a:solidFill>
                  <a:srgbClr val="FF0000"/>
                </a:solidFill>
              </a:rPr>
              <a:t>смазочные материалы </a:t>
            </a:r>
            <a:r>
              <a:rPr lang="ru-RU" dirty="0"/>
              <a:t>(масла) применяют при больших частотах вращения подшипника в условиях высоких и низких температур.</a:t>
            </a:r>
          </a:p>
          <a:p>
            <a:pPr algn="just"/>
            <a:r>
              <a:rPr lang="ru-RU" dirty="0"/>
              <a:t>Достоинства применения жидких смазочных материалов: возможность централизованного смазывания с автоматизацией процесса подачи </a:t>
            </a:r>
            <a:r>
              <a:rPr lang="ru-RU" dirty="0" smtClean="0"/>
              <a:t>смазочного </a:t>
            </a:r>
            <a:r>
              <a:rPr lang="ru-RU" dirty="0"/>
              <a:t>материала. Применение жидкого смазочного материала допускает полную его смену без разборки узла, хорошо отводит тепло. </a:t>
            </a:r>
            <a:r>
              <a:rPr lang="ru-RU" dirty="0" smtClean="0"/>
              <a:t>Периодичность </a:t>
            </a:r>
            <a:r>
              <a:rPr lang="ru-RU" dirty="0"/>
              <a:t>замены масла — 3—6 месяцев, пополнение — 1—2 раза </a:t>
            </a:r>
            <a:r>
              <a:rPr lang="ru-RU" b="1" dirty="0"/>
              <a:t>в </a:t>
            </a:r>
            <a:r>
              <a:rPr lang="ru-RU" dirty="0"/>
              <a:t>месяц.</a:t>
            </a:r>
          </a:p>
          <a:p>
            <a:pPr algn="just"/>
            <a:r>
              <a:rPr lang="ru-RU" i="1" dirty="0" smtClean="0">
                <a:solidFill>
                  <a:srgbClr val="FF0000"/>
                </a:solidFill>
              </a:rPr>
              <a:t>Пластичный </a:t>
            </a:r>
            <a:r>
              <a:rPr lang="ru-RU" i="1" dirty="0">
                <a:solidFill>
                  <a:srgbClr val="FF0000"/>
                </a:solidFill>
              </a:rPr>
              <a:t>смазочный материал </a:t>
            </a:r>
            <a:r>
              <a:rPr lang="ru-RU" dirty="0"/>
              <a:t>набивают в корпус подшипника при сборке узла и пополняют один раз в два—четыре месяца. Полную </a:t>
            </a:r>
            <a:r>
              <a:rPr lang="ru-RU" dirty="0" smtClean="0"/>
              <a:t>замену </a:t>
            </a:r>
            <a:r>
              <a:rPr lang="ru-RU" dirty="0"/>
              <a:t>смазочного материала производят не реже одного раза в год.</a:t>
            </a:r>
          </a:p>
          <a:p>
            <a:pPr algn="just"/>
            <a:r>
              <a:rPr lang="ru-RU" dirty="0"/>
              <a:t>Недостатки пластичной смазки; необходимость разборки узла при </a:t>
            </a:r>
            <a:r>
              <a:rPr lang="ru-RU" dirty="0" smtClean="0"/>
              <a:t>замене </a:t>
            </a:r>
            <a:r>
              <a:rPr lang="ru-RU" dirty="0"/>
              <a:t>смазочного материала, чувствительность к изменению температуры, повышенное внутреннее трение; возможность применения только при сравнительно низких угловых скоростях вращающихся </a:t>
            </a:r>
            <a:r>
              <a:rPr lang="ru-RU" dirty="0" smtClean="0"/>
              <a:t>колец. </a:t>
            </a:r>
            <a:r>
              <a:rPr lang="ru-RU" i="1" dirty="0" smtClean="0">
                <a:solidFill>
                  <a:srgbClr val="FF0000"/>
                </a:solidFill>
              </a:rPr>
              <a:t>Пластичные смазочные материалы по сравнению </a:t>
            </a:r>
            <a:r>
              <a:rPr lang="ru-RU" i="1" dirty="0">
                <a:solidFill>
                  <a:srgbClr val="FF0000"/>
                </a:solidFill>
              </a:rPr>
              <a:t>с жидкими</a:t>
            </a:r>
            <a:r>
              <a:rPr lang="ru-RU" i="1" dirty="0"/>
              <a:t> </a:t>
            </a:r>
            <a:r>
              <a:rPr lang="ru-RU" dirty="0"/>
              <a:t>имеют </a:t>
            </a:r>
            <a:r>
              <a:rPr lang="ru-RU" dirty="0" smtClean="0"/>
              <a:t>следующие </a:t>
            </a:r>
            <a:r>
              <a:rPr lang="ru-RU" dirty="0"/>
              <a:t>преимущества: не вытекают из узлов при нормальных условиях </a:t>
            </a:r>
            <a:r>
              <a:rPr lang="ru-RU" dirty="0" smtClean="0"/>
              <a:t>работы</a:t>
            </a:r>
            <a:r>
              <a:rPr lang="ru-RU" dirty="0"/>
              <a:t>; лучше защищают подшипники от коррозии; могут работать в узле без пополнения в течение продолжительного </a:t>
            </a:r>
            <a:r>
              <a:rPr lang="ru-RU" dirty="0" smtClean="0"/>
              <a:t>времени </a:t>
            </a:r>
            <a:r>
              <a:rPr lang="ru-RU" dirty="0"/>
              <a:t>и без особого надзора; требуют менее сложных конструкций </a:t>
            </a:r>
            <a:r>
              <a:rPr lang="ru-RU" dirty="0" smtClean="0"/>
              <a:t>уплотнительных </a:t>
            </a:r>
            <a:r>
              <a:rPr lang="ru-RU" dirty="0"/>
              <a:t>устройств.</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7690054" cy="584775"/>
          </a:xfrm>
          <a:prstGeom prst="rect">
            <a:avLst/>
          </a:prstGeom>
        </p:spPr>
        <p:txBody>
          <a:bodyPr wrap="none">
            <a:spAutoFit/>
          </a:bodyPr>
          <a:lstStyle/>
          <a:p>
            <a:r>
              <a:rPr lang="ru-RU" sz="32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Уплотнения в подшипниковых узлах</a:t>
            </a:r>
          </a:p>
        </p:txBody>
      </p:sp>
      <p:sp>
        <p:nvSpPr>
          <p:cNvPr id="3" name="Прямоугольник 2"/>
          <p:cNvSpPr/>
          <p:nvPr/>
        </p:nvSpPr>
        <p:spPr>
          <a:xfrm>
            <a:off x="0" y="571480"/>
            <a:ext cx="9144000" cy="2308324"/>
          </a:xfrm>
          <a:prstGeom prst="rect">
            <a:avLst/>
          </a:prstGeom>
        </p:spPr>
        <p:txBody>
          <a:bodyPr wrap="square">
            <a:spAutoFit/>
          </a:bodyPr>
          <a:lstStyle/>
          <a:p>
            <a:pPr algn="just"/>
            <a:r>
              <a:rPr lang="ru-RU" i="1" dirty="0">
                <a:solidFill>
                  <a:srgbClr val="FF0000"/>
                </a:solidFill>
              </a:rPr>
              <a:t>Надежность подшипников качения во многом зависит от типа </a:t>
            </a:r>
            <a:r>
              <a:rPr lang="ru-RU" i="1" dirty="0" smtClean="0">
                <a:solidFill>
                  <a:srgbClr val="FF0000"/>
                </a:solidFill>
              </a:rPr>
              <a:t>уплотняющих </a:t>
            </a:r>
            <a:r>
              <a:rPr lang="ru-RU" i="1" dirty="0">
                <a:solidFill>
                  <a:srgbClr val="FF0000"/>
                </a:solidFill>
              </a:rPr>
              <a:t>устройств. </a:t>
            </a:r>
            <a:r>
              <a:rPr lang="ru-RU" dirty="0"/>
              <a:t>Уплотнения в подшипниковых узлах должны не </a:t>
            </a:r>
            <a:r>
              <a:rPr lang="ru-RU" dirty="0" smtClean="0"/>
              <a:t>допускать </a:t>
            </a:r>
            <a:r>
              <a:rPr lang="ru-RU" dirty="0"/>
              <a:t>утечки смазочного материала из корпуса, где установлены </a:t>
            </a:r>
            <a:r>
              <a:rPr lang="ru-RU" dirty="0" smtClean="0"/>
              <a:t>подшипники</a:t>
            </a:r>
            <a:r>
              <a:rPr lang="ru-RU" dirty="0"/>
              <a:t>, а также защищать подшипники от попадания в них пыли, грязи и абразивных частиц, вызывающих их преждевременное изнашивание.</a:t>
            </a:r>
          </a:p>
          <a:p>
            <a:pPr algn="just"/>
            <a:r>
              <a:rPr lang="ru-RU" dirty="0"/>
              <a:t>Уплотнения, применяемые в машиностроении, подразделяют на: </a:t>
            </a:r>
            <a:r>
              <a:rPr lang="ru-RU" dirty="0" smtClean="0"/>
              <a:t>контактные</a:t>
            </a:r>
            <a:r>
              <a:rPr lang="ru-RU" dirty="0"/>
              <a:t>, щелевые, лабиринтные и защитные </a:t>
            </a:r>
            <a:r>
              <a:rPr lang="ru-RU" dirty="0" err="1"/>
              <a:t>мазеудерживающие</a:t>
            </a:r>
            <a:r>
              <a:rPr lang="ru-RU" dirty="0"/>
              <a:t> кольца и </a:t>
            </a:r>
            <a:r>
              <a:rPr lang="ru-RU" dirty="0" err="1"/>
              <a:t>маслоотражательные</a:t>
            </a:r>
            <a:r>
              <a:rPr lang="ru-RU" dirty="0"/>
              <a:t> шайбы.</a:t>
            </a:r>
          </a:p>
        </p:txBody>
      </p:sp>
      <p:pic>
        <p:nvPicPr>
          <p:cNvPr id="33794" name="Picture 2"/>
          <p:cNvPicPr>
            <a:picLocks noChangeAspect="1" noChangeArrowheads="1"/>
          </p:cNvPicPr>
          <p:nvPr/>
        </p:nvPicPr>
        <p:blipFill>
          <a:blip r:embed="rId2"/>
          <a:srcRect/>
          <a:stretch>
            <a:fillRect/>
          </a:stretch>
        </p:blipFill>
        <p:spPr bwMode="auto">
          <a:xfrm>
            <a:off x="0" y="2942995"/>
            <a:ext cx="5715008" cy="3915005"/>
          </a:xfrm>
          <a:prstGeom prst="rect">
            <a:avLst/>
          </a:prstGeom>
          <a:noFill/>
          <a:ln w="9525">
            <a:noFill/>
            <a:miter lim="800000"/>
            <a:headEnd/>
            <a:tailEnd/>
          </a:ln>
        </p:spPr>
      </p:pic>
      <p:sp>
        <p:nvSpPr>
          <p:cNvPr id="33795" name="Rectangle 3"/>
          <p:cNvSpPr>
            <a:spLocks noChangeArrowheads="1"/>
          </p:cNvSpPr>
          <p:nvPr/>
        </p:nvSpPr>
        <p:spPr bwMode="auto">
          <a:xfrm>
            <a:off x="5643538" y="5286388"/>
            <a:ext cx="3500462"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Рис. 6 Уплотнения подшипниковых узлов: </a:t>
            </a:r>
            <a:r>
              <a:rPr kumimoji="0" lang="ru-RU" sz="1400" b="0" i="1" u="none" strike="noStrike" cap="none" normalizeH="0" baseline="0" dirty="0" smtClean="0">
                <a:ln>
                  <a:noFill/>
                </a:ln>
                <a:solidFill>
                  <a:srgbClr val="000000"/>
                </a:solidFill>
                <a:effectLst/>
                <a:latin typeface="Arial" pitchFamily="34" charset="0"/>
                <a:ea typeface="Times New Roman" pitchFamily="18" charset="0"/>
              </a:rPr>
              <a:t>а, б — </a:t>
            </a: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фетровые и войлочные уплотнения; </a:t>
            </a:r>
            <a:r>
              <a:rPr kumimoji="0" lang="ru-RU" sz="1400" b="0" i="1" u="none" strike="noStrike" cap="none" normalizeH="0" baseline="0" dirty="0" smtClean="0">
                <a:ln>
                  <a:noFill/>
                </a:ln>
                <a:solidFill>
                  <a:srgbClr val="000000"/>
                </a:solidFill>
                <a:effectLst/>
                <a:latin typeface="Arial" pitchFamily="34" charset="0"/>
                <a:ea typeface="Times New Roman" pitchFamily="18" charset="0"/>
              </a:rPr>
              <a:t>в, г — </a:t>
            </a: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лабиринтные и щелевые уплотнения; </a:t>
            </a:r>
            <a:r>
              <a:rPr kumimoji="0" lang="ru-RU" sz="1400" b="0" i="1" u="none" strike="noStrike" cap="none" normalizeH="0" baseline="0" dirty="0" err="1" smtClean="0">
                <a:ln>
                  <a:noFill/>
                </a:ln>
                <a:solidFill>
                  <a:srgbClr val="000000"/>
                </a:solidFill>
                <a:effectLst/>
                <a:latin typeface="Arial" pitchFamily="34" charset="0"/>
                <a:ea typeface="Times New Roman" pitchFamily="18" charset="0"/>
              </a:rPr>
              <a:t>д</a:t>
            </a:r>
            <a:r>
              <a:rPr kumimoji="0" lang="ru-RU" sz="1400" b="0" i="1" u="none" strike="noStrike" cap="none" normalizeH="0" baseline="0" dirty="0" smtClean="0">
                <a:ln>
                  <a:noFill/>
                </a:ln>
                <a:solidFill>
                  <a:srgbClr val="000000"/>
                </a:solidFill>
                <a:effectLst/>
                <a:latin typeface="Arial" pitchFamily="34" charset="0"/>
                <a:ea typeface="Times New Roman" pitchFamily="18" charset="0"/>
              </a:rPr>
              <a:t>, е — </a:t>
            </a: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манжетное армированное уплотнение</a:t>
            </a:r>
            <a:endParaRPr kumimoji="0" lang="ru-RU"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5752793" cy="923330"/>
          </a:xfrm>
          <a:prstGeom prst="rect">
            <a:avLst/>
          </a:prstGeom>
          <a:noFill/>
        </p:spPr>
        <p:txBody>
          <a:bodyPr wrap="none" lIns="91440" tIns="45720" rIns="91440" bIns="45720">
            <a:spAutoFit/>
          </a:bodyPr>
          <a:lstStyle/>
          <a:p>
            <a:pPr algn="ctr"/>
            <a:r>
              <a:rPr lang="ru-RU"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Студент должен</a:t>
            </a:r>
            <a:endParaRPr lang="ru-RU"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TextBox 2"/>
          <p:cNvSpPr txBox="1"/>
          <p:nvPr/>
        </p:nvSpPr>
        <p:spPr>
          <a:xfrm>
            <a:off x="0" y="785794"/>
            <a:ext cx="9144000" cy="5632311"/>
          </a:xfrm>
          <a:prstGeom prst="rect">
            <a:avLst/>
          </a:prstGeom>
          <a:noFill/>
        </p:spPr>
        <p:txBody>
          <a:bodyPr wrap="square" rtlCol="0">
            <a:spAutoFit/>
          </a:bodyPr>
          <a:lstStyle/>
          <a:p>
            <a:r>
              <a:rPr lang="ru-RU" sz="2000" b="1" i="1" dirty="0" smtClean="0">
                <a:solidFill>
                  <a:srgbClr val="FF0000"/>
                </a:solidFill>
                <a:latin typeface="Times New Roman" pitchFamily="18" charset="0"/>
                <a:cs typeface="Times New Roman" pitchFamily="18" charset="0"/>
              </a:rPr>
              <a:t>Иметь представление</a:t>
            </a:r>
          </a:p>
          <a:p>
            <a:pPr>
              <a:buFont typeface="Wingdings" pitchFamily="2" charset="2"/>
              <a:buChar char="ü"/>
            </a:pPr>
            <a:r>
              <a:rPr lang="ru-RU" sz="2000" dirty="0" smtClean="0">
                <a:latin typeface="Times New Roman" pitchFamily="18" charset="0"/>
                <a:cs typeface="Times New Roman" pitchFamily="18" charset="0"/>
              </a:rPr>
              <a:t>Об особенностях рабочего процесса подшипников качения;</a:t>
            </a:r>
          </a:p>
          <a:p>
            <a:pPr>
              <a:buFont typeface="Wingdings" pitchFamily="2" charset="2"/>
              <a:buChar char="ü"/>
            </a:pPr>
            <a:r>
              <a:rPr lang="ru-RU" sz="2000" dirty="0" smtClean="0">
                <a:latin typeface="Times New Roman" pitchFamily="18" charset="0"/>
                <a:cs typeface="Times New Roman" pitchFamily="18" charset="0"/>
              </a:rPr>
              <a:t>О видах разрушения и критериях работоспособности подшипников</a:t>
            </a:r>
          </a:p>
          <a:p>
            <a:pPr>
              <a:buFont typeface="Wingdings" pitchFamily="2" charset="2"/>
              <a:buChar char="ü"/>
            </a:pPr>
            <a:r>
              <a:rPr lang="ru-RU" sz="2000" dirty="0" smtClean="0">
                <a:latin typeface="Times New Roman" pitchFamily="18" charset="0"/>
                <a:cs typeface="Times New Roman" pitchFamily="18" charset="0"/>
              </a:rPr>
              <a:t>О конструкциях опор на подшипниках скольжения и качения;</a:t>
            </a:r>
          </a:p>
          <a:p>
            <a:pPr>
              <a:buFont typeface="Wingdings" pitchFamily="2" charset="2"/>
              <a:buChar char="ü"/>
            </a:pPr>
            <a:r>
              <a:rPr lang="ru-RU" sz="2000" dirty="0" smtClean="0">
                <a:latin typeface="Times New Roman" pitchFamily="18" charset="0"/>
                <a:cs typeface="Times New Roman" pitchFamily="18" charset="0"/>
              </a:rPr>
              <a:t>О достоинствах, недостатках и областях применения подшипников качения;</a:t>
            </a:r>
          </a:p>
          <a:p>
            <a:r>
              <a:rPr lang="ru-RU" sz="2000" b="1" i="1" dirty="0" smtClean="0">
                <a:solidFill>
                  <a:srgbClr val="FF0000"/>
                </a:solidFill>
                <a:latin typeface="Times New Roman" pitchFamily="18" charset="0"/>
                <a:cs typeface="Times New Roman" pitchFamily="18" charset="0"/>
              </a:rPr>
              <a:t>Знать</a:t>
            </a:r>
          </a:p>
          <a:p>
            <a:pPr>
              <a:buFont typeface="Wingdings" pitchFamily="2" charset="2"/>
              <a:buChar char="ü"/>
            </a:pPr>
            <a:r>
              <a:rPr lang="ru-RU" sz="2000" dirty="0" smtClean="0">
                <a:latin typeface="Times New Roman" pitchFamily="18" charset="0"/>
                <a:cs typeface="Times New Roman" pitchFamily="18" charset="0"/>
              </a:rPr>
              <a:t>Конструкции , материалы, смазку и КПД подшипников скольжения;</a:t>
            </a:r>
          </a:p>
          <a:p>
            <a:pPr>
              <a:buFont typeface="Wingdings" pitchFamily="2" charset="2"/>
              <a:buChar char="ü"/>
            </a:pPr>
            <a:r>
              <a:rPr lang="ru-RU" sz="2000" dirty="0" smtClean="0">
                <a:latin typeface="Times New Roman" pitchFamily="18" charset="0"/>
                <a:cs typeface="Times New Roman" pitchFamily="18" charset="0"/>
              </a:rPr>
              <a:t>Порядок расчетов на теплостойкость и износостойкость;</a:t>
            </a:r>
          </a:p>
          <a:p>
            <a:pPr>
              <a:buFont typeface="Wingdings" pitchFamily="2" charset="2"/>
              <a:buChar char="ü"/>
            </a:pPr>
            <a:r>
              <a:rPr lang="ru-RU" sz="2000" dirty="0" smtClean="0">
                <a:latin typeface="Times New Roman" pitchFamily="18" charset="0"/>
                <a:cs typeface="Times New Roman" pitchFamily="18" charset="0"/>
              </a:rPr>
              <a:t>Основные типы подшипников качения, маркировку, способы установки;</a:t>
            </a:r>
          </a:p>
          <a:p>
            <a:pPr>
              <a:buFont typeface="Wingdings" pitchFamily="2" charset="2"/>
              <a:buChar char="ü"/>
            </a:pPr>
            <a:r>
              <a:rPr lang="ru-RU" sz="2000" dirty="0" smtClean="0">
                <a:latin typeface="Times New Roman" pitchFamily="18" charset="0"/>
                <a:cs typeface="Times New Roman" pitchFamily="18" charset="0"/>
              </a:rPr>
              <a:t>Влияние  различных факторов на долговечность;</a:t>
            </a:r>
          </a:p>
          <a:p>
            <a:pPr>
              <a:buFont typeface="Wingdings" pitchFamily="2" charset="2"/>
              <a:buChar char="ü"/>
            </a:pPr>
            <a:r>
              <a:rPr lang="ru-RU" sz="2000" dirty="0" smtClean="0">
                <a:latin typeface="Times New Roman" pitchFamily="18" charset="0"/>
                <a:cs typeface="Times New Roman" pitchFamily="18" charset="0"/>
              </a:rPr>
              <a:t>Порядок расчета;</a:t>
            </a:r>
          </a:p>
          <a:p>
            <a:r>
              <a:rPr lang="ru-RU" sz="2000" b="1" i="1" dirty="0" smtClean="0">
                <a:solidFill>
                  <a:srgbClr val="FF0000"/>
                </a:solidFill>
                <a:latin typeface="Times New Roman" pitchFamily="18" charset="0"/>
                <a:cs typeface="Times New Roman" pitchFamily="18" charset="0"/>
              </a:rPr>
              <a:t>Уметь</a:t>
            </a:r>
          </a:p>
          <a:p>
            <a:pPr>
              <a:buFont typeface="Wingdings" pitchFamily="2" charset="2"/>
              <a:buChar char="ü"/>
            </a:pPr>
            <a:r>
              <a:rPr lang="ru-RU" sz="2000" dirty="0" smtClean="0">
                <a:latin typeface="Times New Roman" pitchFamily="18" charset="0"/>
                <a:cs typeface="Times New Roman" pitchFamily="18" charset="0"/>
              </a:rPr>
              <a:t>Подбирать подшипники для опор и валов и осей;</a:t>
            </a:r>
          </a:p>
          <a:p>
            <a:pPr>
              <a:buFont typeface="Wingdings" pitchFamily="2" charset="2"/>
              <a:buChar char="ü"/>
            </a:pPr>
            <a:r>
              <a:rPr lang="ru-RU" sz="2000" dirty="0" smtClean="0">
                <a:latin typeface="Times New Roman" pitchFamily="18" charset="0"/>
                <a:cs typeface="Times New Roman" pitchFamily="18" charset="0"/>
              </a:rPr>
              <a:t>Проводить проверку подшипников качения на износостойкость и теплостойкость;</a:t>
            </a:r>
          </a:p>
          <a:p>
            <a:pPr>
              <a:buFont typeface="Wingdings" pitchFamily="2" charset="2"/>
              <a:buChar char="ü"/>
            </a:pPr>
            <a:r>
              <a:rPr lang="ru-RU" sz="2000" dirty="0" smtClean="0">
                <a:latin typeface="Times New Roman" pitchFamily="18" charset="0"/>
                <a:cs typeface="Times New Roman" pitchFamily="18" charset="0"/>
              </a:rPr>
              <a:t>Проводить проверку подшипников качения на долговечность. </a:t>
            </a:r>
          </a:p>
          <a:p>
            <a:pPr>
              <a:buFont typeface="Wingdings" pitchFamily="2" charset="2"/>
              <a:buChar char="ü"/>
            </a:pPr>
            <a:endParaRPr lang="ru-RU" sz="2000" dirty="0" smtClean="0"/>
          </a:p>
          <a:p>
            <a:pPr>
              <a:buFont typeface="Wingdings" pitchFamily="2" charset="2"/>
              <a:buChar char="§"/>
            </a:pPr>
            <a:endParaRPr lang="ru-RU"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Работа контактных уплотнений </a:t>
            </a:r>
            <a:r>
              <a:rPr kumimoji="0" lang="ru-RU" sz="1600" b="0" i="0" u="none" strike="noStrike" cap="none" normalizeH="0" baseline="0" dirty="0" smtClean="0">
                <a:ln>
                  <a:noFill/>
                </a:ln>
                <a:solidFill>
                  <a:srgbClr val="FF0000"/>
                </a:solidFill>
                <a:effectLst/>
                <a:latin typeface="Arial" pitchFamily="34" charset="0"/>
                <a:ea typeface="Times New Roman" pitchFamily="18" charset="0"/>
              </a:rPr>
              <a:t>зависит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от выбора материалов, устанавливаемых в крышках корпуса подшипника и контактирующих с валом, на котором находится подшипник.</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Наибольшее распространение получили контактные уплотнения из войлочных, фетровых и кожаных колец (рис. 6,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а, б).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Основное достоинство уплотнений этого типа — простота и дешевизна изготовления.</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Этот тип уплотнений рекомендуется применять при незначительных окружных скоростях (до 4, 5 м/с) и температуре окружающей среды до</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90 °С. Вал (или промежуточная втулка) должен быть обработан с достаточной точностью.</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Для того чтобы уплотняющий материал лучше прилегал к вращающемуся валу, в конструкцию включают браслетную пружину. Такие уплотнения называют манжетными (рис. 6, </a:t>
            </a:r>
            <a:r>
              <a:rPr kumimoji="0" lang="ru-RU" sz="1600" b="0" i="1" u="none" strike="noStrike" cap="none" normalizeH="0" baseline="0" dirty="0" err="1" smtClean="0">
                <a:ln>
                  <a:noFill/>
                </a:ln>
                <a:solidFill>
                  <a:srgbClr val="000000"/>
                </a:solidFill>
                <a:effectLst/>
                <a:latin typeface="Arial" pitchFamily="34" charset="0"/>
                <a:ea typeface="Times New Roman" pitchFamily="18" charset="0"/>
              </a:rPr>
              <a:t>д</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Пружина должна прижимать уплотняющий материал к валу с незначительной силой (для уменьшения изнашивания и нагрева вала).</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Манжетные уплотнения работают при окружных скоростях до 10 м/с, с температурой узла до 100 °С.</a:t>
            </a:r>
            <a:r>
              <a:rPr kumimoji="0" lang="ru-RU" b="0" i="0" u="none" strike="noStrike" cap="none" normalizeH="0" baseline="0" dirty="0" smtClean="0">
                <a:ln>
                  <a:noFill/>
                </a:ln>
                <a:solidFill>
                  <a:schemeClr val="tx1"/>
                </a:solidFill>
                <a:effectLst/>
                <a:latin typeface="Arial" pitchFamily="34" charset="0"/>
                <a:ea typeface="Times New Roman" pitchFamily="18" charset="0"/>
              </a:rPr>
              <a:t> </a:t>
            </a:r>
            <a:endParaRPr kumimoji="0" lang="ru-RU" b="0"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Щелевые </a:t>
            </a: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и лабиринтные уплотнения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устраняют недостатки, имеющие место в уплотнениях контактного типа.</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Щелевые уплотнения (рис. 6,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г)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имеют две-три кольцевые канавки в крышке корпуса подшипника (зазор с = 0,1 ч- 0,4 мм). Канавки и зазор оказывают значительное гидравлическое сопротивление вытекающему из корпуса смазочному материалу.</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Аналогично устроено лабиринтное уплотнение. В уплотнении этого типа радиальные и осевые щели делают сложной формы, напоминающей лабиринт (рис.6, в).</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Лабиринтные и щелевые уплотнения работают при окружных скоростях до 30 м/с.</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Недостатком этих уплотнений является ненадежная защита смазочного материала от пыли и невозможность их применения при высокой температуре.</a:t>
            </a:r>
            <a:endParaRPr kumimoji="0" lang="ru-RU"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85720" y="0"/>
            <a:ext cx="8429684"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rgbClr val="000000"/>
              </a:solidFill>
              <a:effectLst/>
              <a:latin typeface="Arial" pitchFamily="34" charset="0"/>
              <a:ea typeface="Times New Roman" pitchFamily="18" charset="0"/>
            </a:endParaRPr>
          </a:p>
          <a:p>
            <a:pPr marL="0" marR="0" lvl="0" indent="228600" algn="just" defTabSz="914400" rtl="0" eaLnBrk="1" fontAlgn="base" latinLnBrk="0" hangingPunct="1">
              <a:lnSpc>
                <a:spcPct val="100000"/>
              </a:lnSpc>
              <a:spcBef>
                <a:spcPct val="0"/>
              </a:spcBef>
              <a:spcAft>
                <a:spcPct val="0"/>
              </a:spcAft>
              <a:buClrTx/>
              <a:buSzTx/>
              <a:buFontTx/>
              <a:buNone/>
              <a:tabLst/>
            </a:pPr>
            <a:endParaRPr lang="ru-RU" sz="1600" dirty="0" smtClean="0">
              <a:solidFill>
                <a:srgbClr val="000000"/>
              </a:solidFill>
              <a:latin typeface="Arial" pitchFamily="34" charset="0"/>
              <a:ea typeface="Times New Roman" pitchFamily="18" charset="0"/>
            </a:endParaRPr>
          </a:p>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rgbClr val="000000"/>
              </a:solidFill>
              <a:effectLst/>
              <a:latin typeface="Arial" pitchFamily="34" charset="0"/>
              <a:ea typeface="Times New Roman" pitchFamily="18" charset="0"/>
            </a:endParaRPr>
          </a:p>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2000" b="0" i="1" u="sng" strike="noStrike" cap="none" normalizeH="0" baseline="0" dirty="0" smtClean="0">
                <a:ln>
                  <a:noFill/>
                </a:ln>
                <a:solidFill>
                  <a:srgbClr val="FF0000"/>
                </a:solidFill>
                <a:effectLst/>
                <a:latin typeface="Arial" pitchFamily="34" charset="0"/>
                <a:ea typeface="Times New Roman" pitchFamily="18" charset="0"/>
              </a:rPr>
              <a:t>Контрольные вопросы:</a:t>
            </a:r>
          </a:p>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ru-RU" sz="2000" b="0" i="1" u="none" strike="noStrike" cap="none" normalizeH="0" baseline="0" dirty="0" smtClean="0">
              <a:ln>
                <a:noFill/>
              </a:ln>
              <a:solidFill>
                <a:srgbClr val="FF0000"/>
              </a:solidFill>
              <a:effectLst/>
              <a:latin typeface="Arial" pitchFamily="34" charset="0"/>
              <a:ea typeface="Times New Roman" pitchFamily="18" charset="0"/>
            </a:endParaRP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lang="ru-RU" dirty="0" smtClean="0">
                <a:solidFill>
                  <a:srgbClr val="000000"/>
                </a:solidFill>
                <a:latin typeface="Arial" pitchFamily="34" charset="0"/>
              </a:rPr>
              <a:t>Найдите подшипники качения ведущего вала зубчатого редуктора. Дайте характеристику подшипников по форме тел качения.</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kumimoji="0" lang="ru-RU" b="0" i="0" u="none" strike="noStrike" cap="none" normalizeH="0" baseline="0" dirty="0" smtClean="0">
                <a:ln>
                  <a:noFill/>
                </a:ln>
                <a:solidFill>
                  <a:srgbClr val="000000"/>
                </a:solidFill>
                <a:effectLst/>
                <a:latin typeface="Arial" pitchFamily="34" charset="0"/>
              </a:rPr>
              <a:t>Чем принципиально отличаются подшипники</a:t>
            </a:r>
            <a:r>
              <a:rPr kumimoji="0" lang="ru-RU" b="0" i="0" u="none" strike="noStrike" cap="none" normalizeH="0" dirty="0" smtClean="0">
                <a:ln>
                  <a:noFill/>
                </a:ln>
                <a:solidFill>
                  <a:srgbClr val="000000"/>
                </a:solidFill>
                <a:effectLst/>
                <a:latin typeface="Arial" pitchFamily="34" charset="0"/>
              </a:rPr>
              <a:t> качения о подшипников скольжения?</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lang="ru-RU" baseline="0" dirty="0" smtClean="0">
                <a:solidFill>
                  <a:srgbClr val="000000"/>
                </a:solidFill>
                <a:latin typeface="Arial" pitchFamily="34" charset="0"/>
              </a:rPr>
              <a:t>Определите внутренний диаметр и серию подшипника 540312.</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kumimoji="0" lang="ru-RU" b="0" i="0" u="none" strike="noStrike" cap="none" normalizeH="0" dirty="0" smtClean="0">
                <a:ln>
                  <a:noFill/>
                </a:ln>
                <a:solidFill>
                  <a:srgbClr val="000000"/>
                </a:solidFill>
                <a:effectLst/>
                <a:latin typeface="Arial" pitchFamily="34" charset="0"/>
              </a:rPr>
              <a:t>Запишите  характеристику подшипников качения имеющих обозначение (клеймо) 2404.</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lang="ru-RU" baseline="0" dirty="0" smtClean="0">
                <a:solidFill>
                  <a:srgbClr val="000000"/>
                </a:solidFill>
                <a:latin typeface="Arial" pitchFamily="34" charset="0"/>
              </a:rPr>
              <a:t>Допускает ли осевую</a:t>
            </a:r>
            <a:r>
              <a:rPr lang="ru-RU" dirty="0" smtClean="0">
                <a:solidFill>
                  <a:srgbClr val="000000"/>
                </a:solidFill>
                <a:latin typeface="Arial" pitchFamily="34" charset="0"/>
              </a:rPr>
              <a:t> нагрузку подшипник 2412?</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kumimoji="0" lang="ru-RU" b="0" i="0" u="none" strike="noStrike" cap="none" normalizeH="0" baseline="0" dirty="0" smtClean="0">
                <a:ln>
                  <a:noFill/>
                </a:ln>
                <a:solidFill>
                  <a:srgbClr val="000000"/>
                </a:solidFill>
                <a:effectLst/>
                <a:latin typeface="Arial" pitchFamily="34" charset="0"/>
              </a:rPr>
              <a:t>Перечислите</a:t>
            </a:r>
            <a:r>
              <a:rPr kumimoji="0" lang="ru-RU" b="0" i="0" u="none" strike="noStrike" cap="none" normalizeH="0" dirty="0" smtClean="0">
                <a:ln>
                  <a:noFill/>
                </a:ln>
                <a:solidFill>
                  <a:srgbClr val="000000"/>
                </a:solidFill>
                <a:effectLst/>
                <a:latin typeface="Arial" pitchFamily="34" charset="0"/>
              </a:rPr>
              <a:t> типы подшипников качения, относящихся к радиальным, радиально-упорным, упорным.</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lang="ru-RU" baseline="0" dirty="0" smtClean="0">
                <a:solidFill>
                  <a:srgbClr val="000000"/>
                </a:solidFill>
                <a:latin typeface="Arial" pitchFamily="34" charset="0"/>
              </a:rPr>
              <a:t>Считаете ли Вы правильным при проектировании новых</a:t>
            </a:r>
            <a:r>
              <a:rPr lang="ru-RU" dirty="0" smtClean="0">
                <a:solidFill>
                  <a:srgbClr val="000000"/>
                </a:solidFill>
                <a:latin typeface="Arial" pitchFamily="34" charset="0"/>
              </a:rPr>
              <a:t> м</a:t>
            </a:r>
            <a:r>
              <a:rPr lang="ru-RU" baseline="0" dirty="0" smtClean="0">
                <a:solidFill>
                  <a:srgbClr val="000000"/>
                </a:solidFill>
                <a:latin typeface="Arial" pitchFamily="34" charset="0"/>
              </a:rPr>
              <a:t>ашин применение только</a:t>
            </a:r>
            <a:r>
              <a:rPr lang="ru-RU" dirty="0" smtClean="0">
                <a:solidFill>
                  <a:srgbClr val="000000"/>
                </a:solidFill>
                <a:latin typeface="Arial" pitchFamily="34" charset="0"/>
              </a:rPr>
              <a:t> подшипников качения? Почему?</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kumimoji="0" lang="ru-RU" b="0" i="0" u="none" strike="noStrike" cap="none" normalizeH="0" baseline="0" dirty="0" smtClean="0">
                <a:ln>
                  <a:noFill/>
                </a:ln>
                <a:solidFill>
                  <a:srgbClr val="000000"/>
                </a:solidFill>
                <a:effectLst/>
                <a:latin typeface="Arial" pitchFamily="34" charset="0"/>
              </a:rPr>
              <a:t>Перечислите основные типы подшипников, рекомендуемых для применения впп.2 и 3.</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lang="ru-RU" dirty="0" smtClean="0">
                <a:solidFill>
                  <a:srgbClr val="000000"/>
                </a:solidFill>
                <a:latin typeface="Arial" pitchFamily="34" charset="0"/>
              </a:rPr>
              <a:t>Какого типа подшипники следует выбрать для редуктора с шевронными зубчатыми колесами? Почему?</a:t>
            </a:r>
          </a:p>
          <a:p>
            <a:pPr marL="0" marR="0" lvl="0" indent="228600" algn="just" defTabSz="914400" rtl="0" eaLnBrk="1" fontAlgn="base" latinLnBrk="0" hangingPunct="1">
              <a:lnSpc>
                <a:spcPct val="100000"/>
              </a:lnSpc>
              <a:spcBef>
                <a:spcPct val="0"/>
              </a:spcBef>
              <a:spcAft>
                <a:spcPct val="0"/>
              </a:spcAft>
              <a:buClrTx/>
              <a:buSzTx/>
              <a:buFontTx/>
              <a:buAutoNum type="arabicPeriod"/>
              <a:tabLst/>
            </a:pPr>
            <a:r>
              <a:rPr kumimoji="0" lang="ru-RU" b="0" i="0" u="none" strike="noStrike" cap="none" normalizeH="0" baseline="0" dirty="0" smtClean="0">
                <a:ln>
                  <a:noFill/>
                </a:ln>
                <a:solidFill>
                  <a:srgbClr val="000000"/>
                </a:solidFill>
                <a:effectLst/>
                <a:latin typeface="Arial" pitchFamily="34" charset="0"/>
              </a:rPr>
              <a:t>В каком</a:t>
            </a:r>
            <a:r>
              <a:rPr kumimoji="0" lang="ru-RU" b="0" i="0" u="none" strike="noStrike" cap="none" normalizeH="0" dirty="0" smtClean="0">
                <a:ln>
                  <a:noFill/>
                </a:ln>
                <a:solidFill>
                  <a:srgbClr val="000000"/>
                </a:solidFill>
                <a:effectLst/>
                <a:latin typeface="Arial" pitchFamily="34" charset="0"/>
              </a:rPr>
              <a:t> случае выбор подшипника производят по статической грузоподъемности</a:t>
            </a:r>
            <a:r>
              <a:rPr kumimoji="0" lang="ru-RU" sz="1600" b="0" i="0" u="none" strike="noStrike" cap="none" normalizeH="0" dirty="0" smtClean="0">
                <a:ln>
                  <a:noFill/>
                </a:ln>
                <a:solidFill>
                  <a:srgbClr val="000000"/>
                </a:solidFill>
                <a:effectLst/>
                <a:latin typeface="Arial" pitchFamily="34" charset="0"/>
              </a:rPr>
              <a:t>?</a:t>
            </a:r>
            <a:endParaRPr kumimoji="0" lang="ru-RU"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 y="1"/>
            <a:ext cx="9144001" cy="1323439"/>
          </a:xfrm>
          <a:prstGeom prst="rect">
            <a:avLst/>
          </a:prstGeom>
          <a:noFill/>
        </p:spPr>
        <p:txBody>
          <a:bodyPr wrap="square" lIns="91440" tIns="45720" rIns="91440" bIns="45720">
            <a:spAutoFit/>
          </a:bodyPr>
          <a:lstStyle/>
          <a:p>
            <a:pPr algn="ctr"/>
            <a:r>
              <a:rPr lang="ru-RU"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Общие сведения. Классификация и область применения</a:t>
            </a:r>
          </a:p>
        </p:txBody>
      </p:sp>
      <p:pic>
        <p:nvPicPr>
          <p:cNvPr id="2050" name="Picture 2"/>
          <p:cNvPicPr>
            <a:picLocks noChangeAspect="1" noChangeArrowheads="1"/>
          </p:cNvPicPr>
          <p:nvPr/>
        </p:nvPicPr>
        <p:blipFill>
          <a:blip r:embed="rId3"/>
          <a:srcRect/>
          <a:stretch>
            <a:fillRect/>
          </a:stretch>
        </p:blipFill>
        <p:spPr bwMode="auto">
          <a:xfrm>
            <a:off x="142844" y="1214422"/>
            <a:ext cx="4666853" cy="5072098"/>
          </a:xfrm>
          <a:prstGeom prst="rect">
            <a:avLst/>
          </a:prstGeom>
          <a:noFill/>
          <a:ln w="9525">
            <a:noFill/>
            <a:miter lim="800000"/>
            <a:headEnd/>
            <a:tailEnd/>
          </a:ln>
        </p:spPr>
      </p:pic>
      <p:sp>
        <p:nvSpPr>
          <p:cNvPr id="2051" name="Rectangle 3"/>
          <p:cNvSpPr>
            <a:spLocks noChangeArrowheads="1"/>
          </p:cNvSpPr>
          <p:nvPr/>
        </p:nvSpPr>
        <p:spPr bwMode="auto">
          <a:xfrm>
            <a:off x="4714876" y="1214422"/>
            <a:ext cx="442912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Подшипники качения, как и подшипники скольжения, предназначены для поддержания вращающихся осей и валов</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Электродвигатели,</a:t>
            </a:r>
            <a:r>
              <a:rPr kumimoji="0" lang="ru-RU" sz="16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подъемно-транспортные и сельскохозяйственные машины, летательные аппараты, локомотивы, вагоны, металлорежущие станки, зубчатые редукторы и многие другие механизмы и машины в настоящее время немыслимы без подшипников качения.</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Подшипники качения состоят из двух колец — внутреннего / и наружного </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тел качения </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(шариков или роликов) и сепаратора </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(рис. 1, </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зависимости от</a:t>
            </a:r>
            <a:r>
              <a:rPr kumimoji="0" lang="ru-RU" sz="1600" b="0" i="0"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формы тел качения различают подшипники шариковые (рис.1, </a:t>
            </a:r>
            <a:r>
              <a:rPr kumimoji="0" lang="ru-RU" sz="16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 ж,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и</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роликовые (рис.1,</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в,г,е,з,к).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Разновидностью роликовых подшипников являются игольчатые подшипники (рис.1, </a:t>
            </a:r>
            <a:r>
              <a:rPr kumimoji="0" lang="ru-RU" sz="16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a:t>
            </a:r>
            <a:r>
              <a:rPr kumimoji="0" lang="ru-RU" sz="16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2" name="Rectangle 4"/>
          <p:cNvSpPr>
            <a:spLocks noChangeArrowheads="1"/>
          </p:cNvSpPr>
          <p:nvPr/>
        </p:nvSpPr>
        <p:spPr bwMode="auto">
          <a:xfrm>
            <a:off x="0" y="6286520"/>
            <a:ext cx="8358214"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0000"/>
                </a:solidFill>
                <a:effectLst/>
                <a:latin typeface="Arial" pitchFamily="34" charset="0"/>
                <a:ea typeface="Times New Roman" pitchFamily="18" charset="0"/>
              </a:rPr>
              <a:t>Рис.1. </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Подшипники качения: </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а, б, в, г, </a:t>
            </a:r>
            <a:r>
              <a:rPr kumimoji="0" lang="ru-RU" sz="1200" b="0" i="1" u="none" strike="noStrike" cap="none" normalizeH="0" baseline="0" dirty="0" err="1" smtClean="0">
                <a:ln>
                  <a:noFill/>
                </a:ln>
                <a:solidFill>
                  <a:srgbClr val="000000"/>
                </a:solidFill>
                <a:effectLst/>
                <a:latin typeface="Arial" pitchFamily="34" charset="0"/>
                <a:ea typeface="Times New Roman" pitchFamily="18" charset="0"/>
              </a:rPr>
              <a:t>д</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 е </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 радиальные подшипники; </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ж, </a:t>
            </a:r>
            <a:r>
              <a:rPr kumimoji="0" lang="ru-RU" sz="1200" b="0" i="1" u="none" strike="noStrike" cap="none" normalizeH="0" baseline="0" dirty="0" err="1" smtClean="0">
                <a:ln>
                  <a:noFill/>
                </a:ln>
                <a:solidFill>
                  <a:srgbClr val="000000"/>
                </a:solidFill>
                <a:effectLst/>
                <a:latin typeface="Arial" pitchFamily="34" charset="0"/>
                <a:ea typeface="Times New Roman" pitchFamily="18" charset="0"/>
              </a:rPr>
              <a:t>з</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 </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 радиально-упорные подшипники; </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и, к — </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упорные подшипники; / — внутреннее кольцо; </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2 — </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тело ка­чения; </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3 — </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наружное кольцо; </a:t>
            </a:r>
            <a:r>
              <a:rPr kumimoji="0" lang="ru-RU" sz="1200" b="0" i="1" u="none" strike="noStrike" cap="none" normalizeH="0" baseline="0" dirty="0" smtClean="0">
                <a:ln>
                  <a:noFill/>
                </a:ln>
                <a:solidFill>
                  <a:srgbClr val="000000"/>
                </a:solidFill>
                <a:effectLst/>
                <a:latin typeface="Arial" pitchFamily="34" charset="0"/>
                <a:ea typeface="Times New Roman" pitchFamily="18" charset="0"/>
              </a:rPr>
              <a:t>4— </a:t>
            </a:r>
            <a:r>
              <a:rPr kumimoji="0" lang="ru-RU" sz="1200" b="0" i="0" u="none" strike="noStrike" cap="none" normalizeH="0" baseline="0" dirty="0" smtClean="0">
                <a:ln>
                  <a:noFill/>
                </a:ln>
                <a:solidFill>
                  <a:srgbClr val="000000"/>
                </a:solidFill>
                <a:effectLst/>
                <a:latin typeface="Arial" pitchFamily="34" charset="0"/>
                <a:ea typeface="Times New Roman" pitchFamily="18" charset="0"/>
              </a:rPr>
              <a:t>сепаратор</a:t>
            </a:r>
            <a:endParaRPr kumimoji="0" lang="ru-RU"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285728"/>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Основными элементами подшипников качения являются тела качения — шарики или ролики, установленные между кольцами и удерживаемые сепаратором на определенном расстоянии друг от друга.</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Тела качения и кольца изготовляют из специальной шарикоподшипниковой стали, содержащей большой процент хрома (ШХ6, ШХ9, ШХ15, 12Х2Н4А и др.), а сепараторы — чаще всего из низкоуглеродистой стали, бронзы, латуни, текстолита и капрона.</a:t>
            </a:r>
            <a:endParaRPr kumimoji="0" lang="ru-RU" sz="2800" b="0" i="0" u="none" strike="noStrike" cap="none" normalizeH="0" baseline="0" dirty="0" smtClean="0">
              <a:ln>
                <a:noFill/>
              </a:ln>
              <a:solidFill>
                <a:schemeClr val="tx1"/>
              </a:solidFill>
              <a:effectLst/>
              <a:latin typeface="Arial" pitchFamily="34" charset="0"/>
            </a:endParaRPr>
          </a:p>
        </p:txBody>
      </p:sp>
      <p:sp>
        <p:nvSpPr>
          <p:cNvPr id="15362" name="Rectangle 2"/>
          <p:cNvSpPr>
            <a:spLocks noChangeArrowheads="1"/>
          </p:cNvSpPr>
          <p:nvPr/>
        </p:nvSpPr>
        <p:spPr bwMode="auto">
          <a:xfrm>
            <a:off x="0" y="1857364"/>
            <a:ext cx="91440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Для обеспечения нормальной и долговечной работы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подшипников качения к качеству их изготовления и термической обработке тел качения и колец предъявляют высокие требования.</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Подшипники качения — это опоры вращающихся или качающихся деталей. Подшипники качения в отличие от подшипников скольжения стандартизованы. Подшипники качения различных конструкций (диапазон наружных диаметров 1,0—2600 мм, масса 0,5—3,5 т, например,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rPr>
              <a:t>микроподшипники</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 с шариками диаметром 0,35 мм и подшипники с шариками диаметром 203 мм) изготовляют на специализированных подшипниковых заводах.</a:t>
            </a:r>
            <a:endParaRPr kumimoji="0" lang="ru-RU" sz="2800" b="0" i="0" u="none" strike="noStrike" cap="none" normalizeH="0" baseline="0" dirty="0" smtClean="0">
              <a:ln>
                <a:noFill/>
              </a:ln>
              <a:solidFill>
                <a:schemeClr val="tx1"/>
              </a:solidFill>
              <a:effectLst/>
              <a:latin typeface="Arial" pitchFamily="34" charset="0"/>
            </a:endParaRPr>
          </a:p>
        </p:txBody>
      </p:sp>
      <p:sp>
        <p:nvSpPr>
          <p:cNvPr id="15363" name="Rectangle 3"/>
          <p:cNvSpPr>
            <a:spLocks noChangeArrowheads="1"/>
          </p:cNvSpPr>
          <p:nvPr/>
        </p:nvSpPr>
        <p:spPr bwMode="auto">
          <a:xfrm>
            <a:off x="0" y="3929066"/>
            <a:ext cx="900115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Выпускаемые в СНГ подшипники качения классифицируют </a:t>
            </a: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по способности воспринимать нагрузку — радиальные, радиально-упорные, </a:t>
            </a: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упорно-радиальные </a:t>
            </a: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и упорные.</a:t>
            </a:r>
            <a:endParaRPr kumimoji="0" lang="ru-RU" sz="2800" b="0" i="0" u="none" strike="noStrike" cap="none" normalizeH="0" baseline="0" dirty="0" smtClean="0">
              <a:ln>
                <a:noFill/>
              </a:ln>
              <a:solidFill>
                <a:srgbClr val="FF0000"/>
              </a:solidFill>
              <a:effectLst/>
              <a:latin typeface="Arial" pitchFamily="34" charset="0"/>
            </a:endParaRPr>
          </a:p>
        </p:txBody>
      </p:sp>
      <p:sp>
        <p:nvSpPr>
          <p:cNvPr id="15366" name="Rectangle 6"/>
          <p:cNvSpPr>
            <a:spLocks noChangeArrowheads="1"/>
          </p:cNvSpPr>
          <p:nvPr/>
        </p:nvSpPr>
        <p:spPr bwMode="auto">
          <a:xfrm>
            <a:off x="0" y="4786322"/>
            <a:ext cx="892971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Радиальные подшипники (см. рис. 1,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а—е)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воспринимают (в основном) радиальную нагрузку, т. е. нагрузку, направленную перпендикулярно к геометрической оси вала.</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Упорные подшипники (см. рис.1, и,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к)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воспринимают только осевую нагрузку.</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Радиально-упорные (см. рис.1, </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ж, </a:t>
            </a:r>
            <a:r>
              <a:rPr kumimoji="0" lang="ru-RU" sz="1600" b="0" i="1" u="none" strike="noStrike" cap="none" normalizeH="0" baseline="0" dirty="0" err="1" smtClean="0">
                <a:ln>
                  <a:noFill/>
                </a:ln>
                <a:solidFill>
                  <a:srgbClr val="000000"/>
                </a:solidFill>
                <a:effectLst/>
                <a:latin typeface="Arial" pitchFamily="34" charset="0"/>
                <a:ea typeface="Times New Roman" pitchFamily="18" charset="0"/>
              </a:rPr>
              <a:t>з</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и упорно-радиальные подшипники могут одновременно воспринимать как радиальную, так и осевую нагрузку. При этом упорно-радиальные подшипники предназначены для преобладающей осевой нагрузки.</a:t>
            </a:r>
            <a:endParaRPr kumimoji="0" lang="ru-RU"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642918"/>
            <a:ext cx="9144000" cy="1477328"/>
          </a:xfrm>
          <a:prstGeom prst="rect">
            <a:avLst/>
          </a:prstGeom>
        </p:spPr>
        <p:txBody>
          <a:bodyPr wrap="square">
            <a:spAutoFit/>
          </a:bodyPr>
          <a:lstStyle/>
          <a:p>
            <a:r>
              <a:rPr lang="ru-RU" i="1" dirty="0">
                <a:solidFill>
                  <a:srgbClr val="FF0000"/>
                </a:solidFill>
              </a:rPr>
              <a:t>В зависимости от соотношения размеров </a:t>
            </a:r>
            <a:r>
              <a:rPr lang="ru-RU" dirty="0">
                <a:solidFill>
                  <a:srgbClr val="FF0000"/>
                </a:solidFill>
              </a:rPr>
              <a:t>наружного и внутреннего </a:t>
            </a:r>
            <a:r>
              <a:rPr lang="ru-RU" dirty="0" smtClean="0">
                <a:solidFill>
                  <a:srgbClr val="FF0000"/>
                </a:solidFill>
              </a:rPr>
              <a:t>диаметров</a:t>
            </a:r>
            <a:r>
              <a:rPr lang="ru-RU" dirty="0">
                <a:solidFill>
                  <a:srgbClr val="FF0000"/>
                </a:solidFill>
              </a:rPr>
              <a:t>, а также ширины </a:t>
            </a:r>
            <a:r>
              <a:rPr lang="ru-RU" i="1" dirty="0">
                <a:solidFill>
                  <a:srgbClr val="FF0000"/>
                </a:solidFill>
              </a:rPr>
              <a:t>подшипники делят на серии:</a:t>
            </a:r>
            <a:r>
              <a:rPr lang="ru-RU" i="1" dirty="0"/>
              <a:t> </a:t>
            </a:r>
            <a:r>
              <a:rPr lang="ru-RU" dirty="0"/>
              <a:t>сверхлегкую, особо легкую, легкую, среднюю, тяжелую, легкую широкую, среднюю широкую.</a:t>
            </a:r>
          </a:p>
          <a:p>
            <a:r>
              <a:rPr lang="ru-RU" dirty="0"/>
              <a:t>В зависимости от серии при одном и том же внутреннем диаметре кольца подшипника наружный диаметр кольца и его ширина изменяются.</a:t>
            </a:r>
          </a:p>
        </p:txBody>
      </p:sp>
      <p:sp>
        <p:nvSpPr>
          <p:cNvPr id="3" name="Прямоугольник 2"/>
          <p:cNvSpPr/>
          <p:nvPr/>
        </p:nvSpPr>
        <p:spPr>
          <a:xfrm>
            <a:off x="0" y="2285992"/>
            <a:ext cx="9144000" cy="3693319"/>
          </a:xfrm>
          <a:prstGeom prst="rect">
            <a:avLst/>
          </a:prstGeom>
        </p:spPr>
        <p:txBody>
          <a:bodyPr wrap="square">
            <a:spAutoFit/>
          </a:bodyPr>
          <a:lstStyle/>
          <a:p>
            <a:r>
              <a:rPr lang="ru-RU" i="1" dirty="0">
                <a:solidFill>
                  <a:srgbClr val="FF0000"/>
                </a:solidFill>
              </a:rPr>
              <a:t>По   форме  тел   качения   подшипники   делят   на   шариковые   </a:t>
            </a:r>
            <a:r>
              <a:rPr lang="ru-RU" dirty="0"/>
              <a:t>(см. рис.1, </a:t>
            </a:r>
            <a:r>
              <a:rPr lang="ru-RU" i="1" dirty="0"/>
              <a:t>а, б, ж, и), </a:t>
            </a:r>
            <a:r>
              <a:rPr lang="ru-RU" i="1" dirty="0">
                <a:solidFill>
                  <a:srgbClr val="FF0000"/>
                </a:solidFill>
              </a:rPr>
              <a:t>с цилиндрическими роликами </a:t>
            </a:r>
            <a:r>
              <a:rPr lang="ru-RU" dirty="0"/>
              <a:t>(см. рис. 1, </a:t>
            </a:r>
            <a:r>
              <a:rPr lang="ru-RU" i="1" dirty="0"/>
              <a:t>в), </a:t>
            </a:r>
            <a:r>
              <a:rPr lang="ru-RU" i="1" dirty="0">
                <a:solidFill>
                  <a:srgbClr val="FF0000"/>
                </a:solidFill>
              </a:rPr>
              <a:t>с </a:t>
            </a:r>
            <a:r>
              <a:rPr lang="ru-RU" i="1" dirty="0" smtClean="0">
                <a:solidFill>
                  <a:srgbClr val="FF0000"/>
                </a:solidFill>
              </a:rPr>
              <a:t>коническими </a:t>
            </a:r>
            <a:r>
              <a:rPr lang="ru-RU" i="1" dirty="0">
                <a:solidFill>
                  <a:srgbClr val="FF0000"/>
                </a:solidFill>
              </a:rPr>
              <a:t>роликами </a:t>
            </a:r>
            <a:r>
              <a:rPr lang="ru-RU" dirty="0"/>
              <a:t>(см. рис. 1, </a:t>
            </a:r>
            <a:r>
              <a:rPr lang="ru-RU" dirty="0" err="1"/>
              <a:t>з</a:t>
            </a:r>
            <a:r>
              <a:rPr lang="ru-RU" dirty="0"/>
              <a:t>, </a:t>
            </a:r>
            <a:r>
              <a:rPr lang="ru-RU" i="1" dirty="0"/>
              <a:t>к), </a:t>
            </a:r>
            <a:r>
              <a:rPr lang="ru-RU" i="1" dirty="0">
                <a:solidFill>
                  <a:srgbClr val="FF0000"/>
                </a:solidFill>
              </a:rPr>
              <a:t>игольчатые</a:t>
            </a:r>
            <a:r>
              <a:rPr lang="ru-RU" i="1" dirty="0"/>
              <a:t> </a:t>
            </a:r>
            <a:r>
              <a:rPr lang="ru-RU" dirty="0"/>
              <a:t>(см. рис.1, </a:t>
            </a:r>
            <a:r>
              <a:rPr lang="ru-RU" i="1" dirty="0" err="1"/>
              <a:t>д</a:t>
            </a:r>
            <a:r>
              <a:rPr lang="ru-RU" i="1" dirty="0"/>
              <a:t>), </a:t>
            </a:r>
            <a:r>
              <a:rPr lang="ru-RU" i="1" dirty="0">
                <a:solidFill>
                  <a:srgbClr val="FF0000"/>
                </a:solidFill>
              </a:rPr>
              <a:t>с витыми роликами </a:t>
            </a:r>
            <a:r>
              <a:rPr lang="ru-RU" dirty="0"/>
              <a:t>(см. рис. 1, </a:t>
            </a:r>
            <a:r>
              <a:rPr lang="ru-RU" i="1" dirty="0"/>
              <a:t>е), с </a:t>
            </a:r>
            <a:r>
              <a:rPr lang="ru-RU" i="1" dirty="0">
                <a:solidFill>
                  <a:srgbClr val="FF0000"/>
                </a:solidFill>
              </a:rPr>
              <a:t>бочкообразными роликами </a:t>
            </a:r>
            <a:r>
              <a:rPr lang="ru-RU" dirty="0"/>
              <a:t>(сферическими) (см. рис.1, </a:t>
            </a:r>
            <a:r>
              <a:rPr lang="ru-RU" i="1" dirty="0"/>
              <a:t>г). </a:t>
            </a:r>
            <a:r>
              <a:rPr lang="ru-RU" dirty="0"/>
              <a:t>Тела качения игольчатых подшипников тонкие ролики — иглы диаметром 1,6—5 мм. Длина игл в 5—10 раз больше их диаметра. </a:t>
            </a:r>
            <a:r>
              <a:rPr lang="ru-RU" dirty="0" smtClean="0"/>
              <a:t>Сепараторы </a:t>
            </a:r>
            <a:r>
              <a:rPr lang="ru-RU" dirty="0"/>
              <a:t>в игольчатых подшипниках отсутствуют.</a:t>
            </a:r>
          </a:p>
          <a:p>
            <a:r>
              <a:rPr lang="ru-RU" i="1" dirty="0">
                <a:solidFill>
                  <a:srgbClr val="FF0000"/>
                </a:solidFill>
              </a:rPr>
              <a:t>По числу рядов тел качения различают однорядные </a:t>
            </a:r>
            <a:r>
              <a:rPr lang="ru-RU" dirty="0"/>
              <a:t>(см. рис. 11.1, </a:t>
            </a:r>
            <a:r>
              <a:rPr lang="ru-RU" i="1" dirty="0"/>
              <a:t>а, в, </a:t>
            </a:r>
            <a:r>
              <a:rPr lang="ru-RU" i="1" dirty="0" err="1"/>
              <a:t>д</a:t>
            </a:r>
            <a:r>
              <a:rPr lang="ru-RU" i="1" dirty="0"/>
              <a:t>—к) </a:t>
            </a:r>
            <a:r>
              <a:rPr lang="ru-RU" dirty="0"/>
              <a:t>и </a:t>
            </a:r>
            <a:r>
              <a:rPr lang="ru-RU" i="1" dirty="0">
                <a:solidFill>
                  <a:srgbClr val="FF0000"/>
                </a:solidFill>
              </a:rPr>
              <a:t>двухрядные</a:t>
            </a:r>
            <a:r>
              <a:rPr lang="ru-RU" i="1" dirty="0"/>
              <a:t> </a:t>
            </a:r>
            <a:r>
              <a:rPr lang="ru-RU" dirty="0"/>
              <a:t>(см. рис.1, </a:t>
            </a:r>
            <a:r>
              <a:rPr lang="ru-RU" i="1" dirty="0"/>
              <a:t>б, г) </a:t>
            </a:r>
            <a:r>
              <a:rPr lang="ru-RU" dirty="0"/>
              <a:t>подшипники качения.</a:t>
            </a:r>
          </a:p>
          <a:p>
            <a:r>
              <a:rPr lang="ru-RU" dirty="0"/>
              <a:t>По конструктивным и эксплуатационным признакам </a:t>
            </a:r>
            <a:r>
              <a:rPr lang="ru-RU" i="1" dirty="0">
                <a:solidFill>
                  <a:srgbClr val="FF0000"/>
                </a:solidFill>
              </a:rPr>
              <a:t>подшипники делят на самоустанавливающиеся</a:t>
            </a:r>
            <a:r>
              <a:rPr lang="ru-RU" i="1" dirty="0"/>
              <a:t> </a:t>
            </a:r>
            <a:r>
              <a:rPr lang="ru-RU" dirty="0"/>
              <a:t>(см. рис.1, </a:t>
            </a:r>
            <a:r>
              <a:rPr lang="ru-RU" i="1" dirty="0"/>
              <a:t>б, г) </a:t>
            </a:r>
            <a:r>
              <a:rPr lang="ru-RU" dirty="0"/>
              <a:t>и </a:t>
            </a:r>
            <a:r>
              <a:rPr lang="ru-RU" i="1" dirty="0">
                <a:solidFill>
                  <a:srgbClr val="FF0000"/>
                </a:solidFill>
              </a:rPr>
              <a:t>несамоустанавливающиеся</a:t>
            </a:r>
            <a:r>
              <a:rPr lang="ru-RU" i="1" dirty="0"/>
              <a:t> </a:t>
            </a:r>
            <a:r>
              <a:rPr lang="ru-RU" dirty="0"/>
              <a:t>(см. рис.1, </a:t>
            </a:r>
            <a:r>
              <a:rPr lang="ru-RU" i="1" dirty="0"/>
              <a:t>а, в, </a:t>
            </a:r>
            <a:r>
              <a:rPr lang="ru-RU" i="1" dirty="0" err="1"/>
              <a:t>д</a:t>
            </a:r>
            <a:r>
              <a:rPr lang="ru-RU" i="1" dirty="0"/>
              <a:t>—к).</a:t>
            </a:r>
            <a:endParaRPr lang="ru-RU" dirty="0"/>
          </a:p>
          <a:p>
            <a:r>
              <a:rPr lang="ru-RU" dirty="0"/>
              <a:t>Под типом подшипника понимают его конструктивную разновидность, определяемую по признакам классификации</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71480"/>
            <a:ext cx="9144000" cy="5324535"/>
          </a:xfrm>
          <a:prstGeom prst="rect">
            <a:avLst/>
          </a:prstGeom>
        </p:spPr>
        <p:txBody>
          <a:bodyPr wrap="square">
            <a:spAutoFit/>
          </a:bodyPr>
          <a:lstStyle/>
          <a:p>
            <a:r>
              <a:rPr lang="ru-RU" sz="2000" i="1" dirty="0">
                <a:solidFill>
                  <a:srgbClr val="FF0000"/>
                </a:solidFill>
                <a:latin typeface="Times New Roman" pitchFamily="18" charset="0"/>
                <a:cs typeface="Times New Roman" pitchFamily="18" charset="0"/>
              </a:rPr>
              <a:t>Каждый подшипник качения имеет условное клеймо, обозначающее тип, размер, класс точности, завод-изготовитель</a:t>
            </a:r>
            <a:r>
              <a:rPr lang="ru-RU" sz="2000" i="1"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На неразъемные подшипники клеймо наносят на одно из колец, на разборные — на оба кольца, например, на радиальный подшипник с </a:t>
            </a:r>
            <a:r>
              <a:rPr lang="ru-RU" sz="2000" dirty="0" smtClean="0">
                <a:latin typeface="Times New Roman" pitchFamily="18" charset="0"/>
                <a:cs typeface="Times New Roman" pitchFamily="18" charset="0"/>
              </a:rPr>
              <a:t>короткими </a:t>
            </a:r>
            <a:r>
              <a:rPr lang="ru-RU" sz="2000" dirty="0">
                <a:latin typeface="Times New Roman" pitchFamily="18" charset="0"/>
                <a:cs typeface="Times New Roman" pitchFamily="18" charset="0"/>
              </a:rPr>
              <a:t>цилиндрическими роликами (см. </a:t>
            </a:r>
            <a:r>
              <a:rPr lang="ru-RU" sz="2000" dirty="0" smtClean="0">
                <a:latin typeface="Times New Roman" pitchFamily="18" charset="0"/>
                <a:cs typeface="Times New Roman" pitchFamily="18" charset="0"/>
              </a:rPr>
              <a:t>рис.1</a:t>
            </a:r>
            <a:r>
              <a:rPr lang="ru-RU" sz="2000" dirty="0">
                <a:latin typeface="Times New Roman" pitchFamily="18" charset="0"/>
                <a:cs typeface="Times New Roman" pitchFamily="18" charset="0"/>
              </a:rPr>
              <a:t>, </a:t>
            </a:r>
            <a:r>
              <a:rPr lang="ru-RU" sz="2000" i="1" dirty="0">
                <a:latin typeface="Times New Roman" pitchFamily="18" charset="0"/>
                <a:cs typeface="Times New Roman" pitchFamily="18" charset="0"/>
              </a:rPr>
              <a:t>в), </a:t>
            </a:r>
            <a:r>
              <a:rPr lang="ru-RU" sz="2000" dirty="0">
                <a:latin typeface="Times New Roman" pitchFamily="18" charset="0"/>
                <a:cs typeface="Times New Roman" pitchFamily="18" charset="0"/>
              </a:rPr>
              <a:t>где наружное </a:t>
            </a:r>
            <a:r>
              <a:rPr lang="ru-RU" sz="2000" dirty="0" smtClean="0">
                <a:latin typeface="Times New Roman" pitchFamily="18" charset="0"/>
                <a:cs typeface="Times New Roman" pitchFamily="18" charset="0"/>
              </a:rPr>
              <a:t>кольцо </a:t>
            </a:r>
            <a:r>
              <a:rPr lang="ru-RU" sz="2000" dirty="0">
                <a:latin typeface="Times New Roman" pitchFamily="18" charset="0"/>
                <a:cs typeface="Times New Roman" pitchFamily="18" charset="0"/>
              </a:rPr>
              <a:t>без бортов и свободно снимается, а внутреннее кольцо с бортами </a:t>
            </a:r>
            <a:r>
              <a:rPr lang="ru-RU" sz="2000" dirty="0" smtClean="0">
                <a:latin typeface="Times New Roman" pitchFamily="18" charset="0"/>
                <a:cs typeface="Times New Roman" pitchFamily="18" charset="0"/>
              </a:rPr>
              <a:t>составляет </a:t>
            </a:r>
            <a:r>
              <a:rPr lang="ru-RU" sz="2000" dirty="0">
                <a:latin typeface="Times New Roman" pitchFamily="18" charset="0"/>
                <a:cs typeface="Times New Roman" pitchFamily="18" charset="0"/>
              </a:rPr>
              <a:t>комплект с сепаратором и роликами.</a:t>
            </a:r>
          </a:p>
          <a:p>
            <a:r>
              <a:rPr lang="ru-RU" sz="2000" i="1" dirty="0">
                <a:solidFill>
                  <a:srgbClr val="FF0000"/>
                </a:solidFill>
                <a:latin typeface="Times New Roman" pitchFamily="18" charset="0"/>
                <a:cs typeface="Times New Roman" pitchFamily="18" charset="0"/>
              </a:rPr>
              <a:t>Первая и вторая цифры </a:t>
            </a:r>
            <a:r>
              <a:rPr lang="ru-RU" sz="2000" dirty="0">
                <a:latin typeface="Times New Roman" pitchFamily="18" charset="0"/>
                <a:cs typeface="Times New Roman" pitchFamily="18" charset="0"/>
              </a:rPr>
              <a:t>справа условно обозначают </a:t>
            </a:r>
            <a:r>
              <a:rPr lang="ru-RU" sz="2000" i="1" dirty="0">
                <a:solidFill>
                  <a:srgbClr val="FF0000"/>
                </a:solidFill>
                <a:latin typeface="Times New Roman" pitchFamily="18" charset="0"/>
                <a:cs typeface="Times New Roman" pitchFamily="18" charset="0"/>
              </a:rPr>
              <a:t>его номинальный внутренний диаметр </a:t>
            </a:r>
            <a:r>
              <a:rPr lang="en-US" sz="2000" i="1" dirty="0">
                <a:solidFill>
                  <a:srgbClr val="FF0000"/>
                </a:solidFill>
                <a:latin typeface="Times New Roman" pitchFamily="18" charset="0"/>
                <a:cs typeface="Times New Roman" pitchFamily="18" charset="0"/>
              </a:rPr>
              <a:t>d </a:t>
            </a:r>
            <a:r>
              <a:rPr lang="ru-RU" sz="2000" dirty="0">
                <a:latin typeface="Times New Roman" pitchFamily="18" charset="0"/>
                <a:cs typeface="Times New Roman" pitchFamily="18" charset="0"/>
              </a:rPr>
              <a:t>(диаметр вала). Для определения истинного размера </a:t>
            </a:r>
            <a:r>
              <a:rPr lang="en-US" sz="2000" i="1" dirty="0">
                <a:latin typeface="Times New Roman" pitchFamily="18" charset="0"/>
                <a:cs typeface="Times New Roman" pitchFamily="18" charset="0"/>
              </a:rPr>
              <a:t>d </a:t>
            </a:r>
            <a:r>
              <a:rPr lang="ru-RU" sz="2000" dirty="0">
                <a:latin typeface="Times New Roman" pitchFamily="18" charset="0"/>
                <a:cs typeface="Times New Roman" pitchFamily="18" charset="0"/>
              </a:rPr>
              <a:t>(в миллиметрах) необходимо указанные две цифры умножить на пять. Например, подшипник ...04 имеет внутренний диаметр 04 • 5 = 20 мм. Это правило распространяется на подшипники с цифрами ...04 и выше, до ...99, т. е. для </a:t>
            </a:r>
            <a:r>
              <a:rPr lang="en-US" sz="2000" cap="small" dirty="0">
                <a:latin typeface="Times New Roman" pitchFamily="18" charset="0"/>
                <a:cs typeface="Times New Roman" pitchFamily="18" charset="0"/>
              </a:rPr>
              <a:t>J</a:t>
            </a:r>
            <a:r>
              <a:rPr lang="ru-RU" sz="2000" cap="small" dirty="0">
                <a:latin typeface="Times New Roman" pitchFamily="18" charset="0"/>
                <a:cs typeface="Times New Roman" pitchFamily="18" charset="0"/>
              </a:rPr>
              <a:t>=20</a:t>
            </a:r>
            <a:r>
              <a:rPr lang="en-US" sz="2000" cap="small" dirty="0">
                <a:latin typeface="Times New Roman" pitchFamily="18" charset="0"/>
                <a:cs typeface="Times New Roman" pitchFamily="18" charset="0"/>
              </a:rPr>
              <a:t>h</a:t>
            </a:r>
            <a:r>
              <a:rPr lang="ru-RU" sz="2000" cap="small" dirty="0">
                <a:latin typeface="Times New Roman" pitchFamily="18" charset="0"/>
                <a:cs typeface="Times New Roman" pitchFamily="18" charset="0"/>
              </a:rPr>
              <a:t>-495 </a:t>
            </a:r>
            <a:r>
              <a:rPr lang="en-US" sz="2000" cap="small" dirty="0">
                <a:latin typeface="Times New Roman" pitchFamily="18" charset="0"/>
                <a:cs typeface="Times New Roman" pitchFamily="18" charset="0"/>
              </a:rPr>
              <a:t>mm</a:t>
            </a:r>
            <a:r>
              <a:rPr lang="ru-RU" sz="2000" cap="small" dirty="0">
                <a:latin typeface="Times New Roman" pitchFamily="18" charset="0"/>
                <a:cs typeface="Times New Roman" pitchFamily="18" charset="0"/>
              </a:rPr>
              <a:t>. Подшипники с </a:t>
            </a:r>
            <a:r>
              <a:rPr lang="ru-RU" sz="2000" dirty="0">
                <a:latin typeface="Times New Roman" pitchFamily="18" charset="0"/>
                <a:cs typeface="Times New Roman" pitchFamily="18" charset="0"/>
              </a:rPr>
              <a:t>цифрами... 00 имеют </a:t>
            </a:r>
            <a:r>
              <a:rPr lang="en-US" sz="2000" i="1" dirty="0">
                <a:latin typeface="Times New Roman" pitchFamily="18" charset="0"/>
                <a:cs typeface="Times New Roman" pitchFamily="18" charset="0"/>
              </a:rPr>
              <a:t>d</a:t>
            </a: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10 мм; ...01 </a:t>
            </a:r>
            <a:r>
              <a:rPr lang="en-US" sz="2000" i="1" dirty="0">
                <a:latin typeface="Times New Roman" pitchFamily="18" charset="0"/>
                <a:cs typeface="Times New Roman" pitchFamily="18" charset="0"/>
              </a:rPr>
              <a:t>d</a:t>
            </a: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12 мм; ...02 </a:t>
            </a:r>
            <a:r>
              <a:rPr lang="en-US" sz="2000" i="1" dirty="0">
                <a:latin typeface="Times New Roman" pitchFamily="18" charset="0"/>
                <a:cs typeface="Times New Roman" pitchFamily="18" charset="0"/>
              </a:rPr>
              <a:t>d</a:t>
            </a: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15 мм; ...03 </a:t>
            </a:r>
            <a:r>
              <a:rPr lang="en-US" sz="2000" i="1" dirty="0">
                <a:latin typeface="Times New Roman" pitchFamily="18" charset="0"/>
                <a:cs typeface="Times New Roman" pitchFamily="18" charset="0"/>
              </a:rPr>
              <a:t>d</a:t>
            </a: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17 мм.</a:t>
            </a:r>
          </a:p>
          <a:p>
            <a:r>
              <a:rPr lang="ru-RU" sz="2000" i="1" dirty="0">
                <a:solidFill>
                  <a:srgbClr val="FF0000"/>
                </a:solidFill>
                <a:latin typeface="Times New Roman" pitchFamily="18" charset="0"/>
                <a:cs typeface="Times New Roman" pitchFamily="18" charset="0"/>
              </a:rPr>
              <a:t>Третья цифра справа обозначает серию подшипника</a:t>
            </a: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определяя его </a:t>
            </a:r>
            <a:r>
              <a:rPr lang="ru-RU" sz="2000" dirty="0" smtClean="0">
                <a:latin typeface="Times New Roman" pitchFamily="18" charset="0"/>
                <a:cs typeface="Times New Roman" pitchFamily="18" charset="0"/>
              </a:rPr>
              <a:t>наружный </a:t>
            </a:r>
            <a:r>
              <a:rPr lang="ru-RU" sz="2000" dirty="0">
                <a:latin typeface="Times New Roman" pitchFamily="18" charset="0"/>
                <a:cs typeface="Times New Roman" pitchFamily="18" charset="0"/>
              </a:rPr>
              <a:t>диаметр: 1 — особо легкая, 2 — легкая; 3 — средняя, 4 — тяжелая; 5 — легкая широкая, 6 — средняя широкая.</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428604"/>
            <a:ext cx="8929718"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Четвертая цифра справа обозначает тип подшипника</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Если эта цифра 0, то это означает, что подшипник радиальный шариковый однорядный; шариковый однорядный (если левее 0 нет цифр, то 0 не указывают); 1 — радиальный шариковый двухрядный сферический; 2 — радиальный с короткими цилиндрическими роликами; 3 — радиальный роликовый двухрядный сферический; 4 — игольчатый или роликовый с длинными цилиндрическими роликами; 5 — роликовый с витыми роликами; 6 — радиально-упорный шариковый; 7 — роликовый конический (радиально-упорный); 8 — упорный шариковый; 9 — упорный роликовый.</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Пятая и шестая цифры справа характеризуют конструктивные особенности подшипника</a:t>
            </a:r>
            <a:r>
              <a:rPr kumimoji="0" lang="ru-RU" sz="1600" b="0" i="1" u="none" strike="noStrike" cap="none" normalizeH="0" baseline="0" dirty="0" smtClean="0">
                <a:ln>
                  <a:noFill/>
                </a:ln>
                <a:solidFill>
                  <a:srgbClr val="000000"/>
                </a:solidFill>
                <a:effectLst/>
                <a:latin typeface="Arial" pitchFamily="34" charset="0"/>
                <a:ea typeface="Times New Roman" pitchFamily="18" charset="0"/>
              </a:rPr>
              <a:t> </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(неразборный, с защитной шайбой, с закрепительной втулкой и т. п.). Например:</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50312 — радиальный однорядный шарикоподшипник средней серии со стопорной канавкой на наружном кольце;</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150312 — тот же подшипник с защитной шайбой;</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36312 — радиально-упорный шариковый однорядный подшипник средней серии, неразборный.</a:t>
            </a:r>
            <a:endParaRPr kumimoji="0" lang="ru-RU" sz="1600" b="0" i="0" u="none" strike="noStrike" cap="none" normalizeH="0" baseline="0" dirty="0" smtClean="0">
              <a:ln>
                <a:noFill/>
              </a:ln>
              <a:solidFill>
                <a:schemeClr val="tx1"/>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FF0000"/>
                </a:solidFill>
                <a:effectLst/>
                <a:latin typeface="Arial" pitchFamily="34" charset="0"/>
                <a:ea typeface="Times New Roman" pitchFamily="18" charset="0"/>
              </a:rPr>
              <a:t>Седьмая цифра справа характеризует серию подшипника по ширине.</a:t>
            </a:r>
            <a:endParaRPr kumimoji="0" lang="ru-RU" sz="1600" b="0" i="0" u="none" strike="noStrike" cap="none" normalizeH="0" baseline="0" dirty="0" smtClean="0">
              <a:ln>
                <a:noFill/>
              </a:ln>
              <a:solidFill>
                <a:srgbClr val="FF0000"/>
              </a:solidFill>
              <a:effectLst/>
              <a:latin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rgbClr val="000000"/>
                </a:solidFill>
                <a:effectLst/>
                <a:latin typeface="Arial" pitchFamily="34" charset="0"/>
                <a:ea typeface="Times New Roman" pitchFamily="18" charset="0"/>
              </a:rPr>
              <a:t>ГОСТом</a:t>
            </a:r>
            <a:r>
              <a:rPr kumimoji="0" lang="ru-RU" sz="1600" b="0" i="0" u="none" strike="noStrike" cap="none" normalizeH="0" baseline="0" dirty="0" smtClean="0">
                <a:ln>
                  <a:noFill/>
                </a:ln>
                <a:solidFill>
                  <a:srgbClr val="000000"/>
                </a:solidFill>
                <a:effectLst/>
                <a:latin typeface="Arial" pitchFamily="34" charset="0"/>
                <a:ea typeface="Times New Roman" pitchFamily="18" charset="0"/>
              </a:rPr>
              <a:t> установлены следующие классы точности подшипников качения: 0 — нормальный класс (как правило, 0 в обозначении не указывают); 6 — повышенный; 5 — высокий, 4 — особо высокий, 2 — сверхвысокий. Цифру, обозначающую класс точности, ставят слева от условного обозначения подшипника и отделяют от него знаком тире; например, 206 означает шариковый радиальный подшипник легкой серии с номинальным диаметром 30 мм, класса точности 0.</a:t>
            </a:r>
            <a:endParaRPr kumimoji="0" lang="ru-RU"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986528"/>
          </a:xfrm>
          <a:prstGeom prst="rect">
            <a:avLst/>
          </a:prstGeom>
        </p:spPr>
        <p:txBody>
          <a:bodyPr wrap="square">
            <a:spAutoFit/>
          </a:bodyPr>
          <a:lstStyle/>
          <a:p>
            <a:r>
              <a:rPr lang="ru-RU" sz="1600" i="1" dirty="0">
                <a:solidFill>
                  <a:srgbClr val="FF0000"/>
                </a:solidFill>
              </a:rPr>
              <a:t>Характеристики подшипников качения.</a:t>
            </a:r>
            <a:endParaRPr lang="ru-RU" sz="1600" dirty="0">
              <a:solidFill>
                <a:srgbClr val="FF0000"/>
              </a:solidFill>
            </a:endParaRPr>
          </a:p>
          <a:p>
            <a:pPr algn="just"/>
            <a:r>
              <a:rPr lang="ru-RU" sz="1600" dirty="0"/>
              <a:t>Наибольшее распространение получили </a:t>
            </a:r>
            <a:r>
              <a:rPr lang="ru-RU" sz="1600" i="1" dirty="0"/>
              <a:t>шариковые радиальные </a:t>
            </a:r>
            <a:r>
              <a:rPr lang="ru-RU" sz="1600" i="1" dirty="0" smtClean="0"/>
              <a:t>однорядные </a:t>
            </a:r>
            <a:r>
              <a:rPr lang="ru-RU" sz="1600" i="1" dirty="0"/>
              <a:t>подшипники </a:t>
            </a:r>
            <a:r>
              <a:rPr lang="ru-RU" sz="1600" dirty="0"/>
              <a:t>(см. рис. 1, </a:t>
            </a:r>
            <a:r>
              <a:rPr lang="ru-RU" sz="1600" i="1" dirty="0"/>
              <a:t>а). </a:t>
            </a:r>
            <a:r>
              <a:rPr lang="ru-RU" sz="1600" dirty="0"/>
              <a:t>Эти подшипники допускают сравнительно большую угловую скорость, особенно с сепараторами из цветных металлов или из пластмасс, допускают небольшие перекосы вала (от 15' до 30') и могут воспринимать незначительные осевые нагрузки. Допустимая осевая нагрузка для радиальных несамоустанавливающихся подшипников не должна </a:t>
            </a:r>
            <a:r>
              <a:rPr lang="ru-RU" sz="1600" dirty="0" smtClean="0"/>
              <a:t>превышать </a:t>
            </a:r>
            <a:r>
              <a:rPr lang="ru-RU" sz="1600" dirty="0"/>
              <a:t>70 % от неиспользованной радиальной грузоподъемности подшипника.</a:t>
            </a:r>
          </a:p>
          <a:p>
            <a:pPr algn="just"/>
            <a:r>
              <a:rPr lang="ru-RU" sz="1600" i="1" dirty="0">
                <a:solidFill>
                  <a:srgbClr val="FF0000"/>
                </a:solidFill>
              </a:rPr>
              <a:t>Роликовые радиальные </a:t>
            </a:r>
            <a:r>
              <a:rPr lang="ru-RU" sz="1600" dirty="0">
                <a:solidFill>
                  <a:srgbClr val="FF0000"/>
                </a:solidFill>
              </a:rPr>
              <a:t>подшипники </a:t>
            </a:r>
            <a:r>
              <a:rPr lang="ru-RU" sz="1600" dirty="0"/>
              <a:t>с короткими роликами (см. рис.1, </a:t>
            </a:r>
            <a:r>
              <a:rPr lang="ru-RU" sz="1600" i="1" dirty="0"/>
              <a:t>в) </a:t>
            </a:r>
            <a:r>
              <a:rPr lang="ru-RU" sz="1600" dirty="0"/>
              <a:t>по сравнению с аналогичными по габаритным размерам </a:t>
            </a:r>
            <a:r>
              <a:rPr lang="ru-RU" sz="1600" dirty="0" smtClean="0"/>
              <a:t>шарикоподшипниками </a:t>
            </a:r>
            <a:r>
              <a:rPr lang="ru-RU" sz="1600" dirty="0"/>
              <a:t>обладают увеличенной грузоподъемностью, хорошо </a:t>
            </a:r>
            <a:r>
              <a:rPr lang="ru-RU" sz="1600" dirty="0" smtClean="0"/>
              <a:t>выдерживают </a:t>
            </a:r>
            <a:r>
              <a:rPr lang="ru-RU" sz="1600" dirty="0"/>
              <a:t>ударные нагрузки. Однако они совершенно не воспринимают осевых нагрузок и не допускают перекоса вала (ролики начинают работать кромками, и подшипники быстро выходят из строя).</a:t>
            </a:r>
          </a:p>
          <a:p>
            <a:pPr algn="just"/>
            <a:r>
              <a:rPr lang="ru-RU" sz="1600" i="1" dirty="0">
                <a:solidFill>
                  <a:srgbClr val="FF0000"/>
                </a:solidFill>
              </a:rPr>
              <a:t>Роликовые радиальные подшипники с витыми роликами </a:t>
            </a:r>
            <a:r>
              <a:rPr lang="ru-RU" sz="1600" dirty="0"/>
              <a:t>(см. рис.1, </a:t>
            </a:r>
            <a:r>
              <a:rPr lang="ru-RU" sz="1600" i="1" dirty="0"/>
              <a:t>е) </a:t>
            </a:r>
            <a:r>
              <a:rPr lang="ru-RU" sz="1600" dirty="0"/>
              <a:t>применяют при радиальных нагрузках ударного действия; удары </a:t>
            </a:r>
            <a:r>
              <a:rPr lang="ru-RU" sz="1600" dirty="0" smtClean="0"/>
              <a:t>смягчаются </a:t>
            </a:r>
            <a:r>
              <a:rPr lang="ru-RU" sz="1600" dirty="0"/>
              <a:t>податливостью витых роликов. Эти подшипники менее требовательны к точности сборки и к защите от загрязнений, имеют незначительные </a:t>
            </a:r>
            <a:r>
              <a:rPr lang="ru-RU" sz="1600" dirty="0" smtClean="0"/>
              <a:t>радиальные </a:t>
            </a:r>
            <a:r>
              <a:rPr lang="ru-RU" sz="1600" dirty="0"/>
              <a:t>габаритные размеры.</a:t>
            </a:r>
          </a:p>
          <a:p>
            <a:pPr algn="just"/>
            <a:r>
              <a:rPr lang="ru-RU" sz="1600" i="1" dirty="0">
                <a:solidFill>
                  <a:srgbClr val="FF0000"/>
                </a:solidFill>
              </a:rPr>
              <a:t>Игольчатые подшипники </a:t>
            </a:r>
            <a:r>
              <a:rPr lang="ru-RU" sz="1600" dirty="0"/>
              <a:t>(см. рис. 1, </a:t>
            </a:r>
            <a:r>
              <a:rPr lang="ru-RU" sz="1600" i="1" dirty="0" err="1"/>
              <a:t>д</a:t>
            </a:r>
            <a:r>
              <a:rPr lang="ru-RU" sz="1600" i="1" dirty="0"/>
              <a:t>) </a:t>
            </a:r>
            <a:r>
              <a:rPr lang="ru-RU" sz="1600" dirty="0"/>
              <a:t>отличаются малыми </a:t>
            </a:r>
            <a:r>
              <a:rPr lang="ru-RU" sz="1600" dirty="0" smtClean="0"/>
              <a:t>радиальными </a:t>
            </a:r>
            <a:r>
              <a:rPr lang="ru-RU" sz="1600" dirty="0"/>
              <a:t>габаритными размерами, находят применение в тихоходных (до 5 м/с) и </a:t>
            </a:r>
            <a:r>
              <a:rPr lang="ru-RU" sz="1600" dirty="0" smtClean="0"/>
              <a:t>тяжело нагруженных </a:t>
            </a:r>
            <a:r>
              <a:rPr lang="ru-RU" sz="1600" dirty="0"/>
              <a:t>узлах, так как выдерживают большие </a:t>
            </a:r>
            <a:r>
              <a:rPr lang="ru-RU" sz="1600" dirty="0" smtClean="0"/>
              <a:t>радиальные </a:t>
            </a:r>
            <a:r>
              <a:rPr lang="ru-RU" sz="1600" dirty="0"/>
              <a:t>нагрузки. В настоящее время их широко используют для замены подшипников скольжения. Эти подшипники воспринимают только </a:t>
            </a:r>
            <a:r>
              <a:rPr lang="ru-RU" sz="1600" dirty="0" smtClean="0"/>
              <a:t>радиальные </a:t>
            </a:r>
            <a:r>
              <a:rPr lang="ru-RU" sz="1600" dirty="0"/>
              <a:t>нагрузки и не допускают перекоса валов. Для максимального уменьшения размеров применяют подшипники в виде комплекта игл, </a:t>
            </a:r>
            <a:r>
              <a:rPr lang="ru-RU" sz="1600" dirty="0" smtClean="0"/>
              <a:t>непосредственно </a:t>
            </a:r>
            <a:r>
              <a:rPr lang="ru-RU" sz="1600" dirty="0"/>
              <a:t>опирающихся на вал, с одним наружным кольцом.</a:t>
            </a:r>
          </a:p>
          <a:p>
            <a:pPr algn="just"/>
            <a:r>
              <a:rPr lang="ru-RU" sz="1600" i="1" dirty="0">
                <a:solidFill>
                  <a:srgbClr val="FF0000"/>
                </a:solidFill>
              </a:rPr>
              <a:t>Самоустанавливающиеся радиальные двухрядные сферические </a:t>
            </a:r>
            <a:r>
              <a:rPr lang="ru-RU" sz="1600" dirty="0"/>
              <a:t>шариковые (рис. 1, </a:t>
            </a:r>
            <a:r>
              <a:rPr lang="ru-RU" sz="1600" i="1" dirty="0"/>
              <a:t>б) </a:t>
            </a:r>
            <a:r>
              <a:rPr lang="ru-RU" sz="1600" dirty="0"/>
              <a:t>и роликовые (см. рис.1, </a:t>
            </a:r>
            <a:r>
              <a:rPr lang="ru-RU" sz="1600" i="1" dirty="0"/>
              <a:t>г) </a:t>
            </a:r>
            <a:r>
              <a:rPr lang="ru-RU" sz="1600" dirty="0"/>
              <a:t>подшипники применяют в тех </a:t>
            </a:r>
            <a:r>
              <a:rPr lang="ru-RU" sz="1600" dirty="0" smtClean="0"/>
              <a:t>случаях</a:t>
            </a:r>
            <a:r>
              <a:rPr lang="ru-RU" sz="1600" dirty="0"/>
              <a:t>, когда перекос колец подшипников может составлять до 2—3°. Эти </a:t>
            </a:r>
            <a:r>
              <a:rPr lang="ru-RU" sz="1600" dirty="0" smtClean="0"/>
              <a:t>подшипники </a:t>
            </a:r>
            <a:r>
              <a:rPr lang="ru-RU" sz="1600" dirty="0"/>
              <a:t>допускают незначительную осевую нагрузку (порядка 20 % от </a:t>
            </a:r>
            <a:r>
              <a:rPr lang="ru-RU" sz="1600" dirty="0" smtClean="0"/>
              <a:t>неиспользованной </a:t>
            </a:r>
            <a:r>
              <a:rPr lang="ru-RU" sz="1600" dirty="0"/>
              <a:t>радиальной) и осевую фиксацию вала. Подшипники имеют высокие эксплуатационные показатели, но они дороже, чем однорядные.</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00042"/>
            <a:ext cx="9144000" cy="4801314"/>
          </a:xfrm>
          <a:prstGeom prst="rect">
            <a:avLst/>
          </a:prstGeom>
        </p:spPr>
        <p:txBody>
          <a:bodyPr wrap="square">
            <a:spAutoFit/>
          </a:bodyPr>
          <a:lstStyle/>
          <a:p>
            <a:pPr algn="just"/>
            <a:r>
              <a:rPr lang="ru-RU" b="1" i="1" dirty="0"/>
              <a:t> </a:t>
            </a:r>
            <a:r>
              <a:rPr lang="ru-RU" b="1" i="1" dirty="0" smtClean="0"/>
              <a:t> </a:t>
            </a:r>
            <a:r>
              <a:rPr lang="ru-RU" i="1" dirty="0" smtClean="0">
                <a:solidFill>
                  <a:srgbClr val="FF0000"/>
                </a:solidFill>
              </a:rPr>
              <a:t>Конические </a:t>
            </a:r>
            <a:r>
              <a:rPr lang="ru-RU" i="1" dirty="0">
                <a:solidFill>
                  <a:srgbClr val="FF0000"/>
                </a:solidFill>
              </a:rPr>
              <a:t>роликоподшипники </a:t>
            </a:r>
            <a:r>
              <a:rPr lang="ru-RU" dirty="0"/>
              <a:t>(см. рис.1, </a:t>
            </a:r>
            <a:r>
              <a:rPr lang="ru-RU" i="1" dirty="0" err="1"/>
              <a:t>з</a:t>
            </a:r>
            <a:r>
              <a:rPr lang="ru-RU" i="1" dirty="0"/>
              <a:t>) </a:t>
            </a:r>
            <a:r>
              <a:rPr lang="ru-RU" dirty="0"/>
              <a:t>находят </a:t>
            </a:r>
            <a:r>
              <a:rPr lang="ru-RU" dirty="0" smtClean="0"/>
              <a:t>применение </a:t>
            </a:r>
            <a:r>
              <a:rPr lang="ru-RU" dirty="0"/>
              <a:t>в узлах, где действуют одновременно радиальные и односторонние осевые нагрузки. Эти подшипники могут воспринимать также и ударные нагрузки. Радиальная грузоподъемность их в среднем почти в 2 раза выше, чем у радиальных однорядных шарикоподшипников. Их рекомендуется </a:t>
            </a:r>
            <a:r>
              <a:rPr lang="ru-RU" dirty="0" smtClean="0"/>
              <a:t>устанавливать </a:t>
            </a:r>
            <a:r>
              <a:rPr lang="ru-RU" dirty="0"/>
              <a:t>при средних и низких угловых скоростях вала (до 15 м/с).</a:t>
            </a:r>
          </a:p>
          <a:p>
            <a:pPr algn="just"/>
            <a:r>
              <a:rPr lang="ru-RU" i="1" dirty="0">
                <a:solidFill>
                  <a:srgbClr val="FF0000"/>
                </a:solidFill>
              </a:rPr>
              <a:t>Аналогичное использование имеют радиально-упорные шарикоподшипники </a:t>
            </a:r>
            <a:r>
              <a:rPr lang="ru-RU" dirty="0"/>
              <a:t>(см. рис.1, </a:t>
            </a:r>
            <a:r>
              <a:rPr lang="ru-RU" i="1" dirty="0"/>
              <a:t>ж), </a:t>
            </a:r>
            <a:r>
              <a:rPr lang="ru-RU" dirty="0"/>
              <a:t>применяемые при средних и высоких угловых скоростях. Радиальная грузоподъемность у этих подшипников на 30—40 % больше, чем у радиальных однорядных. Их выполняют разъемными со съемным </a:t>
            </a:r>
            <a:r>
              <a:rPr lang="ru-RU" dirty="0" smtClean="0"/>
              <a:t>наружным </a:t>
            </a:r>
            <a:r>
              <a:rPr lang="ru-RU" dirty="0"/>
              <a:t>кольцом и неразъемными.</a:t>
            </a:r>
          </a:p>
          <a:p>
            <a:pPr algn="just"/>
            <a:r>
              <a:rPr lang="ru-RU" dirty="0" smtClean="0"/>
              <a:t>  </a:t>
            </a:r>
            <a:r>
              <a:rPr lang="ru-RU" i="1" dirty="0">
                <a:solidFill>
                  <a:srgbClr val="FF0000"/>
                </a:solidFill>
              </a:rPr>
              <a:t>Шариковые и роликовые упорные подшипники </a:t>
            </a:r>
            <a:r>
              <a:rPr lang="ru-RU" dirty="0"/>
              <a:t>(см. рис. 1. </a:t>
            </a:r>
            <a:r>
              <a:rPr lang="ru-RU" i="1" dirty="0"/>
              <a:t>и. к) </a:t>
            </a:r>
            <a:r>
              <a:rPr lang="ru-RU" dirty="0"/>
              <a:t>предназначены для восприятия односторонних осевых нагрузок. </a:t>
            </a:r>
            <a:r>
              <a:rPr lang="ru-RU" dirty="0" smtClean="0"/>
              <a:t>Применяются </a:t>
            </a:r>
            <a:r>
              <a:rPr lang="ru-RU" dirty="0"/>
              <a:t>при сравнительно невысоких угловых скоростях, главным образом на вертикальных валах. Упорные подшипники радиальную нагрузку не </a:t>
            </a:r>
            <a:r>
              <a:rPr lang="ru-RU" dirty="0" smtClean="0"/>
              <a:t>воспринимают</a:t>
            </a:r>
            <a:r>
              <a:rPr lang="ru-RU" dirty="0"/>
              <a:t>. При необходимости установки упорных подшипников в узлах, где действуют не только осевые, но и радиальные нагрузки, следует </a:t>
            </a:r>
            <a:r>
              <a:rPr lang="ru-RU" dirty="0" smtClean="0"/>
              <a:t>дополнительно </a:t>
            </a:r>
            <a:r>
              <a:rPr lang="ru-RU" dirty="0"/>
              <a:t>устанавливать радиальные подшипники.</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243</TotalTime>
  <Words>3624</Words>
  <Application>Microsoft Office PowerPoint</Application>
  <PresentationFormat>Экран (4:3)</PresentationFormat>
  <Paragraphs>140</Paragraphs>
  <Slides>21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Company>SamForum.ws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SamLab.ws</dc:creator>
  <cp:lastModifiedBy>Admin</cp:lastModifiedBy>
  <cp:revision>22</cp:revision>
  <dcterms:created xsi:type="dcterms:W3CDTF">2009-12-21T15:53:11Z</dcterms:created>
  <dcterms:modified xsi:type="dcterms:W3CDTF">2025-05-27T06:53:36Z</dcterms:modified>
</cp:coreProperties>
</file>