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8"/>
  </p:notesMasterIdLst>
  <p:sldIdLst>
    <p:sldId id="256" r:id="rId2"/>
    <p:sldId id="258" r:id="rId3"/>
    <p:sldId id="259" r:id="rId4"/>
    <p:sldId id="262" r:id="rId5"/>
    <p:sldId id="260" r:id="rId6"/>
    <p:sldId id="274" r:id="rId7"/>
    <p:sldId id="263" r:id="rId8"/>
    <p:sldId id="265" r:id="rId9"/>
    <p:sldId id="266" r:id="rId10"/>
    <p:sldId id="278" r:id="rId11"/>
    <p:sldId id="267" r:id="rId12"/>
    <p:sldId id="268" r:id="rId13"/>
    <p:sldId id="270" r:id="rId14"/>
    <p:sldId id="271" r:id="rId15"/>
    <p:sldId id="275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srgbClr val="008000"/>
    </p:penClr>
  </p:showPr>
  <p:clrMru>
    <a:srgbClr val="FFFFFF"/>
    <a:srgbClr val="00FF00"/>
    <a:srgbClr val="FFFF00"/>
    <a:srgbClr val="0000FF"/>
    <a:srgbClr val="FF0101"/>
    <a:srgbClr val="16D436"/>
    <a:srgbClr val="0066FF"/>
    <a:srgbClr val="E9113F"/>
    <a:srgbClr val="FC3F04"/>
    <a:srgbClr val="2227FE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762" autoAdjust="0"/>
    <p:restoredTop sz="97143" autoAdjust="0"/>
  </p:normalViewPr>
  <p:slideViewPr>
    <p:cSldViewPr>
      <p:cViewPr>
        <p:scale>
          <a:sx n="71" d="100"/>
          <a:sy n="71" d="100"/>
        </p:scale>
        <p:origin x="-3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7FFA8-94DA-4A86-BFA5-8FF0D9A643E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210E0-BD8A-4EBF-A68F-52F97D817B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210E0-BD8A-4EBF-A68F-52F97D817BD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7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7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7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7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7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AA261D9-A22F-49B2-8027-1ECF25437AFB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F93E2CF-8752-4D39-A231-9C25E100E8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ransition advTm="7000">
    <p:fade thruBlk="1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promtechnoservice.ru/../../&#1056;&#160;&#1056;&#176;&#1056;&#177;&#1056;&#1109;&#1057;&#8225;&#1056;&#1105;&#1056;&#8470;%20&#1057;&#1027;&#1057;&#8218;&#1056;&#1109;&#1056;&#187;/&#1057;&#8364;&#1056;&#181;&#1057;&#1027;&#1057;&#8218;&#1056;&#181;&#1057;&#1026;&#1056;&#1029;&#1056;&#1105;/&#1051;&#1077;&#1082;&#1094;&#1080;&#1103;%2014.files/14_1.gif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359898"/>
            <a:ext cx="8929718" cy="371204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CC00"/>
                </a:solidFill>
              </a:rPr>
              <a:t/>
            </a:r>
            <a:br>
              <a:rPr lang="ru-RU" sz="5400" b="1" dirty="0" smtClean="0">
                <a:solidFill>
                  <a:srgbClr val="FFCC00"/>
                </a:solidFill>
              </a:rPr>
            </a:br>
            <a:endParaRPr lang="ru-RU" sz="5400" b="1" dirty="0">
              <a:solidFill>
                <a:srgbClr val="FFCC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00043"/>
            <a:ext cx="75724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57166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Зубчатые передачи с зацеплением Новикова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2" descr="C:\Documents and Settings\Денис\Рабочий стол\Новая папка (2)\Рисунки\Фото-0018.jpg"/>
          <p:cNvPicPr>
            <a:picLocks noChangeAspect="1" noChangeArrowheads="1"/>
          </p:cNvPicPr>
          <p:nvPr/>
        </p:nvPicPr>
        <p:blipFill>
          <a:blip r:embed="rId2"/>
          <a:srcRect l="16129" t="23958" r="6452"/>
          <a:stretch>
            <a:fillRect/>
          </a:stretch>
        </p:blipFill>
        <p:spPr bwMode="auto">
          <a:xfrm>
            <a:off x="2285984" y="3214686"/>
            <a:ext cx="4643438" cy="321471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3845070" y="3244334"/>
            <a:ext cx="1453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ru-RU" i="1" spc="-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</a:t>
            </a:r>
            <a:r>
              <a:rPr lang="ru-RU" i="1" spc="-5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</a:t>
            </a:r>
            <a:r>
              <a:rPr lang="ru-RU" i="1" spc="-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pc="-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= </a:t>
            </a:r>
            <a:r>
              <a:rPr lang="ru-RU" i="1" spc="-5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0,25 т</a:t>
            </a:r>
            <a:r>
              <a:rPr lang="ru-RU" i="1" spc="-50" baseline="-25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</a:t>
            </a:r>
            <a:endParaRPr lang="ru-RU" sz="2800" dirty="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promtechnoservice.ru/../../Р Р°Р±РѕС‡РёР№%20СЃС‚РѕР»/С€РµСЃС‚РµСЂРЅРё/Лекция%2014.files/14_1.gif"/>
          <p:cNvPicPr>
            <a:picLocks noChangeAspect="1" noChangeArrowheads="1"/>
          </p:cNvPicPr>
          <p:nvPr/>
        </p:nvPicPr>
        <p:blipFill>
          <a:blip r:embed="rId2" r:link="rId3">
            <a:lum bright="-27000" contrast="100000"/>
          </a:blip>
          <a:srcRect r="2679"/>
          <a:stretch>
            <a:fillRect/>
          </a:stretch>
        </p:blipFill>
        <p:spPr bwMode="auto">
          <a:xfrm>
            <a:off x="785786" y="285728"/>
            <a:ext cx="7786742" cy="62151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FF00"/>
                </a:solidFill>
              </a:rPr>
              <a:t>Достоинства зубчатых передач с зацеплением Новикова: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571612"/>
            <a:ext cx="878684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sz="2800" dirty="0" smtClean="0"/>
              <a:t>  </a:t>
            </a:r>
            <a:r>
              <a:rPr lang="ru-RU" sz="2800" b="1" i="1" dirty="0" smtClean="0"/>
              <a:t>Высокая нагрузочная способность; </a:t>
            </a:r>
            <a:endParaRPr lang="ru-RU" sz="2800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357430"/>
            <a:ext cx="892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r>
              <a:rPr lang="ru-RU" sz="2800" b="1" dirty="0" smtClean="0"/>
              <a:t>Компактны;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857496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  Из за хорошо удерживающейся масляной пленки между    соприкасающимися зубьями уменьшается изнашивание зубьев, повышается КПД передачи; </a:t>
            </a:r>
          </a:p>
          <a:p>
            <a:r>
              <a:rPr lang="ru-RU" sz="2800" b="1" dirty="0" smtClean="0"/>
              <a:t>     Меньше потерь на трение; </a:t>
            </a:r>
          </a:p>
          <a:p>
            <a:r>
              <a:rPr lang="ru-RU" sz="2800" b="1" dirty="0" smtClean="0"/>
              <a:t>     Меньше шума;  </a:t>
            </a:r>
            <a:endParaRPr lang="ru-RU" sz="2800" b="1" dirty="0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214282" y="1857364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1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214282" y="2428868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2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214282" y="2928934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3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214282" y="5000636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5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214282" y="4572008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4</a:t>
            </a:r>
            <a:endParaRPr lang="ru-RU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42844" y="1142984"/>
            <a:ext cx="885831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78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Большая  чувствительность при изменении межосевого расстояния;</a:t>
            </a:r>
            <a:endParaRPr kumimoji="0" lang="ru-RU" sz="260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7825" algn="l"/>
              </a:tabLst>
            </a:pP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60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С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увеличением нагрузки возрастает осевая сила      , что, в свою очередь, усложняет конструкцию применяемых подшипниковых узлов;</a:t>
            </a:r>
            <a:endParaRPr kumimoji="0" lang="ru-RU" sz="260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7825" algn="l"/>
              </a:tabLst>
            </a:pP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       При ухудшении контакта (перекоса валов и изменения межосевого расстояния) вся нагрузка, действующая на зубья, может сосредоточиться на небольшом участке длины зубьев, в результате чего зубья могут оказаться 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сильно перегруженными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;</a:t>
            </a:r>
            <a:endParaRPr kumimoji="0" lang="ru-RU" sz="260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77825" algn="l"/>
              </a:tabLst>
            </a:pP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       Необходимость иметь две специальные фрезы 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       		для </a:t>
            </a:r>
            <a:r>
              <a:rPr kumimoji="0" lang="ru-RU" sz="26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нарезания зубьев (для шестерни и колеса).</a:t>
            </a:r>
            <a:endParaRPr kumimoji="0" lang="ru-RU" sz="260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0"/>
            <a:ext cx="89297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FF00"/>
                </a:solidFill>
              </a:rPr>
              <a:t>Недостатки зубчатых передач с зацеплением Новикова:</a:t>
            </a:r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214282" y="1142984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1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214282" y="2000240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2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214282" y="3286124"/>
            <a:ext cx="571504" cy="571504"/>
          </a:xfrm>
          <a:prstGeom prst="notchedRightArrow">
            <a:avLst/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3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214282" y="5143512"/>
            <a:ext cx="571504" cy="500066"/>
          </a:xfrm>
          <a:prstGeom prst="notchedRightArrow">
            <a:avLst>
              <a:gd name="adj1" fmla="val 50000"/>
              <a:gd name="adj2" fmla="val 57059"/>
            </a:avLst>
          </a:prstGeom>
          <a:solidFill>
            <a:srgbClr val="00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4</a:t>
            </a:r>
            <a:endParaRPr lang="ru-RU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7000"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</a:tabLst>
            </a:pP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/>
                <a:latin typeface="Arial" pitchFamily="34" charset="0"/>
                <a:ea typeface="Times New Roman" pitchFamily="18" charset="0"/>
              </a:rPr>
              <a:t>Стандартные исходные контуры для цилиндрической зубчатой передачи с зацеплением Новикова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для выпуклых (шестерня) и вогнутых (колесо) зубьев (рис. 7).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2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Основные геометрические размеры этих передач (рис. 8.) определяют в зависимости от значения нормального модуля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20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pic>
        <p:nvPicPr>
          <p:cNvPr id="28674" name="Picture 2" descr="C:\Documents and Settings\Денис\Рабочий стол\Новая папка (3)\рис8.bmp"/>
          <p:cNvPicPr>
            <a:picLocks noChangeAspect="1" noChangeArrowheads="1"/>
          </p:cNvPicPr>
          <p:nvPr/>
        </p:nvPicPr>
        <p:blipFill>
          <a:blip r:embed="rId2"/>
          <a:srcRect l="13432" t="6667" r="10448" b="13333"/>
          <a:stretch>
            <a:fillRect/>
          </a:stretch>
        </p:blipFill>
        <p:spPr bwMode="auto">
          <a:xfrm>
            <a:off x="-1" y="3500438"/>
            <a:ext cx="4171249" cy="3000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8675" name="Picture 3" descr="C:\Documents and Settings\Денис\Рабочий стол\Новая папка (3)\рис9.bmp"/>
          <p:cNvPicPr>
            <a:picLocks noChangeAspect="1" noChangeArrowheads="1"/>
          </p:cNvPicPr>
          <p:nvPr/>
        </p:nvPicPr>
        <p:blipFill>
          <a:blip r:embed="rId3"/>
          <a:srcRect l="9677" t="6394" r="12903" b="12134"/>
          <a:stretch>
            <a:fillRect/>
          </a:stretch>
        </p:blipFill>
        <p:spPr bwMode="auto">
          <a:xfrm>
            <a:off x="5857884" y="3000372"/>
            <a:ext cx="3071834" cy="35719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1571604" y="6500834"/>
            <a:ext cx="111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ea typeface="Times New Roman" pitchFamily="18" charset="0"/>
              </a:rPr>
              <a:t>  Рис 7</a:t>
            </a: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58016" y="6500833"/>
            <a:ext cx="9396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ea typeface="Times New Roman" pitchFamily="18" charset="0"/>
              </a:rPr>
              <a:t>Рис 8.</a:t>
            </a:r>
            <a:endParaRPr lang="ru-RU" sz="2000" dirty="0"/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1643050"/>
            <a:ext cx="87154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   </a:t>
            </a:r>
            <a:r>
              <a:rPr lang="el-GR" sz="2800" b="1" dirty="0" smtClean="0">
                <a:solidFill>
                  <a:srgbClr val="FF0000"/>
                </a:solidFill>
              </a:rPr>
              <a:t>β</a:t>
            </a:r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/>
              <a:t>-угол наклона зубьев; 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                            </a:t>
            </a:r>
            <a:r>
              <a:rPr lang="el-GR" sz="2800" b="1" dirty="0" smtClean="0">
                <a:solidFill>
                  <a:srgbClr val="FF0000"/>
                </a:solidFill>
              </a:rPr>
              <a:t>β</a:t>
            </a:r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= 10 - 30°;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   </a:t>
            </a:r>
            <a:r>
              <a:rPr lang="en-US" sz="2800" b="1" dirty="0" smtClean="0">
                <a:solidFill>
                  <a:srgbClr val="FF0000"/>
                </a:solidFill>
              </a:rPr>
              <a:t>k</a:t>
            </a:r>
            <a:r>
              <a:rPr lang="ru-RU" sz="2800" b="1" dirty="0" smtClean="0"/>
              <a:t>- целое число осевых шагов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р</a:t>
            </a:r>
            <a:r>
              <a:rPr lang="ru-RU" sz="2800" b="1" i="1" baseline="-25000" dirty="0" err="1" smtClean="0">
                <a:solidFill>
                  <a:srgbClr val="FF0000"/>
                </a:solidFill>
              </a:rPr>
              <a:t>х</a:t>
            </a:r>
            <a:r>
              <a:rPr lang="ru-RU" sz="2800" b="1" i="1" baseline="-25000" dirty="0" smtClean="0"/>
              <a:t> </a:t>
            </a:r>
            <a:r>
              <a:rPr lang="ru-RU" sz="2800" b="1" dirty="0" smtClean="0"/>
              <a:t>в ширине     венца;    </a:t>
            </a:r>
          </a:p>
          <a:p>
            <a:r>
              <a:rPr lang="ru-RU" sz="2800" b="1" dirty="0" smtClean="0">
                <a:solidFill>
                  <a:srgbClr val="FFFF00"/>
                </a:solidFill>
              </a:rPr>
              <a:t>      </a:t>
            </a:r>
            <a:r>
              <a:rPr lang="en-US" sz="2800" b="1" dirty="0" smtClean="0">
                <a:solidFill>
                  <a:srgbClr val="FF0000"/>
                </a:solidFill>
              </a:rPr>
              <a:t>b</a:t>
            </a:r>
            <a:r>
              <a:rPr lang="ru-RU" sz="2800" b="1" dirty="0" smtClean="0">
                <a:solidFill>
                  <a:srgbClr val="FFFF00"/>
                </a:solidFill>
              </a:rPr>
              <a:t>  </a:t>
            </a:r>
            <a:r>
              <a:rPr lang="ru-RU" sz="2800" b="1" dirty="0" smtClean="0"/>
              <a:t>- часть ширины венца больше целого числа осевых шагов (ширину  венца рекомендуется выбирать с учетом выполнения условия </a:t>
            </a:r>
            <a:r>
              <a:rPr lang="en-US" sz="2800" b="1" i="1" dirty="0" smtClean="0">
                <a:solidFill>
                  <a:srgbClr val="FF0000"/>
                </a:solidFill>
              </a:rPr>
              <a:t>b</a:t>
            </a:r>
            <a:r>
              <a:rPr lang="ru-RU" sz="2800" b="1" i="1" dirty="0" smtClean="0">
                <a:solidFill>
                  <a:srgbClr val="FF0000"/>
                </a:solidFill>
              </a:rPr>
              <a:t>≥ </a:t>
            </a:r>
            <a:r>
              <a:rPr lang="en-US" sz="2800" b="1" dirty="0" smtClean="0">
                <a:solidFill>
                  <a:srgbClr val="FF0000"/>
                </a:solidFill>
              </a:rPr>
              <a:t>l</a:t>
            </a:r>
            <a:r>
              <a:rPr lang="ru-RU" sz="2800" b="1" dirty="0" smtClean="0">
                <a:solidFill>
                  <a:srgbClr val="FF0000"/>
                </a:solidFill>
              </a:rPr>
              <a:t>,25</a:t>
            </a:r>
            <a:r>
              <a:rPr lang="en-US" sz="2800" b="1" dirty="0" err="1" smtClean="0">
                <a:solidFill>
                  <a:srgbClr val="FF0000"/>
                </a:solidFill>
              </a:rPr>
              <a:t>p</a:t>
            </a:r>
            <a:r>
              <a:rPr lang="en-US" sz="2800" b="1" baseline="-25000" dirty="0" err="1" smtClean="0">
                <a:solidFill>
                  <a:srgbClr val="FF0000"/>
                </a:solidFill>
              </a:rPr>
              <a:t>x</a:t>
            </a:r>
            <a:r>
              <a:rPr lang="ru-RU" sz="2800" b="1" dirty="0" smtClean="0"/>
              <a:t>);</a:t>
            </a:r>
            <a:r>
              <a:rPr lang="ru-RU" sz="2800" b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ru-RU" sz="3200" b="1" i="1" dirty="0" smtClean="0">
                <a:solidFill>
                  <a:srgbClr val="FFFF00"/>
                </a:solidFill>
              </a:rPr>
              <a:t>    </a:t>
            </a:r>
            <a:r>
              <a:rPr lang="en-US" sz="3200" b="1" i="1" dirty="0" smtClean="0">
                <a:solidFill>
                  <a:srgbClr val="FF0000"/>
                </a:solidFill>
              </a:rPr>
              <a:t>z</a:t>
            </a:r>
            <a:r>
              <a:rPr lang="ru-RU" sz="2000" b="1" i="1" dirty="0" smtClean="0">
                <a:solidFill>
                  <a:srgbClr val="FF0000"/>
                </a:solidFill>
              </a:rPr>
              <a:t>∑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= </a:t>
            </a:r>
            <a:r>
              <a:rPr lang="en-US" sz="3200" b="1" i="1" dirty="0" smtClean="0">
                <a:solidFill>
                  <a:srgbClr val="FF0000"/>
                </a:solidFill>
              </a:rPr>
              <a:t>z</a:t>
            </a:r>
            <a:r>
              <a:rPr lang="ru-RU" sz="2000" b="1" i="1" dirty="0" smtClean="0">
                <a:solidFill>
                  <a:srgbClr val="FF0000"/>
                </a:solidFill>
              </a:rPr>
              <a:t>1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+ </a:t>
            </a:r>
            <a:r>
              <a:rPr lang="en-US" sz="3200" b="1" i="1" dirty="0" smtClean="0">
                <a:solidFill>
                  <a:srgbClr val="FF0000"/>
                </a:solidFill>
              </a:rPr>
              <a:t>z</a:t>
            </a:r>
            <a:r>
              <a:rPr lang="ru-RU" sz="2800" b="1" i="1" baseline="-25000" dirty="0" smtClean="0">
                <a:solidFill>
                  <a:srgbClr val="FF0000"/>
                </a:solidFill>
              </a:rPr>
              <a:t>2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b="1" i="1" dirty="0" smtClean="0"/>
              <a:t>— </a:t>
            </a:r>
            <a:r>
              <a:rPr lang="ru-RU" sz="2800" b="1" dirty="0" smtClean="0"/>
              <a:t>суммарное число зубьев.</a:t>
            </a:r>
            <a:endParaRPr lang="ru-RU" sz="2800" b="1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910" y="3500438"/>
            <a:ext cx="214314" cy="214314"/>
          </a:xfrm>
          <a:prstGeom prst="triangle">
            <a:avLst/>
          </a:prstGeom>
          <a:solidFill>
            <a:srgbClr val="3366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14290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FF00"/>
                </a:solidFill>
              </a:rPr>
              <a:t>Параметры зубчатых передач с зацеплением Новикова:</a:t>
            </a: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571480"/>
          <a:ext cx="7143801" cy="6028852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3929091"/>
                <a:gridCol w="3214710"/>
              </a:tblGrid>
              <a:tr h="654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69515" algn="r"/>
                        </a:tabLst>
                      </a:pPr>
                      <a:r>
                        <a:rPr kumimoji="0" lang="ru-RU" sz="180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kumimoji="0" lang="ru-RU" sz="1800" b="0" kern="120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Параметр, обозначение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      </a:t>
                      </a:r>
                      <a:r>
                        <a:rPr kumimoji="0" lang="ru-RU" sz="1800" b="0" kern="120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Расчетные формулы</a:t>
                      </a:r>
                      <a:endParaRPr lang="ru-RU" sz="1400" dirty="0" smtClean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</a:rPr>
                        <a:t>            </a:t>
                      </a:r>
                      <a:endParaRPr lang="ru-RU" sz="14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491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Нормальный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модуль </a:t>
                      </a: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Мп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marR="234950">
                        <a:lnSpc>
                          <a:spcPts val="50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ru-RU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π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; 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β;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β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   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Торцовый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модуль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1400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=p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π;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=d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; 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ru-RU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β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   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Диаметр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вершин зубьев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09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а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*z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+1,8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Делительный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диаметр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mt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*z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Основной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диаметр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b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588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b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=m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α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Диаметр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впадин зубьев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f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62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 z-2,1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Нормальный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шаг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π*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Торцовый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шаг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π*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Осевой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шаг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x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55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p</a:t>
                      </a:r>
                      <a:r>
                        <a:rPr lang="en-US" sz="1400" baseline="-25000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π*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/sin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β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Окружная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толщина зубьев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s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23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s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l,53*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Окружная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ширина впадин зубьев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e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7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e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l ,6*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Высота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зуба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h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2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h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l,95*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Высота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головки зуба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2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а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en-US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0,9m</a:t>
                      </a:r>
                      <a:r>
                        <a:rPr lang="en-US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1721" marR="21721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Высота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головки зуба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f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h</a:t>
                      </a:r>
                      <a:r>
                        <a:rPr lang="ru-RU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=1,05*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Радиальный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зазор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 C=0,15*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Ширина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венца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b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 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b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=kp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+∆b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    Межосевое 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расстояние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ω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       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lang="en-US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ω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= 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∑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/2</a:t>
                      </a:r>
                      <a:r>
                        <a:rPr lang="en-US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β= m</a:t>
                      </a:r>
                      <a:r>
                        <a:rPr lang="ru-RU" sz="1400" baseline="-250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*</a:t>
                      </a:r>
                      <a:r>
                        <a:rPr lang="ru-RU" sz="1400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ru-RU" sz="1400" baseline="-250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∑</a:t>
                      </a:r>
                      <a:r>
                        <a:rPr lang="ru-RU" sz="1400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</a:rPr>
                        <a:t>/2</a:t>
                      </a:r>
                      <a:endParaRPr lang="ru-RU" sz="14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8647" marR="58647" marT="0" marB="0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/>
                <a:latin typeface="Arial" pitchFamily="34" charset="0"/>
                <a:ea typeface="Times New Roman" pitchFamily="18" charset="0"/>
              </a:rPr>
              <a:t>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FF00"/>
                </a:solidFill>
                <a:effectLst/>
                <a:latin typeface="Arial" pitchFamily="34" charset="0"/>
                <a:ea typeface="Times New Roman" pitchFamily="18" charset="0"/>
              </a:rPr>
              <a:t>Геометрические параметры передачи с зацеплением Новикова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FF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7000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1142985"/>
            <a:ext cx="85011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FFFFFF"/>
                </a:solidFill>
              </a:rPr>
              <a:t>Устройство зубчатой передачи с  зацеплением Новикова.</a:t>
            </a:r>
          </a:p>
          <a:p>
            <a:pPr marL="342900" indent="-342900">
              <a:buFontTx/>
              <a:buAutoNum type="arabicPeriod"/>
            </a:pPr>
            <a:r>
              <a:rPr lang="ru-RU" b="1" i="1" dirty="0" smtClean="0">
                <a:solidFill>
                  <a:srgbClr val="FFFFFF"/>
                </a:solidFill>
              </a:rPr>
              <a:t>Перечислите д</a:t>
            </a:r>
            <a:r>
              <a:rPr lang="ru-RU" b="1" dirty="0" smtClean="0">
                <a:solidFill>
                  <a:srgbClr val="FFFFFF"/>
                </a:solidFill>
              </a:rPr>
              <a:t>остоинства  зубчатой передачи с зацеплением Новикова.</a:t>
            </a:r>
          </a:p>
          <a:p>
            <a:pPr marL="342900" indent="-342900">
              <a:buFontTx/>
              <a:buAutoNum type="arabicPeriod"/>
            </a:pPr>
            <a:r>
              <a:rPr lang="ru-RU" b="1" i="1" dirty="0" smtClean="0">
                <a:solidFill>
                  <a:srgbClr val="FFFFFF"/>
                </a:solidFill>
              </a:rPr>
              <a:t> Перечислите н</a:t>
            </a:r>
            <a:r>
              <a:rPr lang="ru-RU" b="1" dirty="0" smtClean="0">
                <a:solidFill>
                  <a:srgbClr val="FFFFFF"/>
                </a:solidFill>
              </a:rPr>
              <a:t>едостатки зубчатой передачи с зацеплением Новикова.</a:t>
            </a:r>
          </a:p>
          <a:p>
            <a:pPr marL="342900" indent="-342900">
              <a:buFontTx/>
              <a:buAutoNum type="arabicPeriod"/>
            </a:pPr>
            <a:endParaRPr lang="ru-RU" b="1" dirty="0" smtClean="0">
              <a:solidFill>
                <a:srgbClr val="FFFFFF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ru-RU" b="1" dirty="0" smtClean="0">
                <a:solidFill>
                  <a:srgbClr val="FFFFFF"/>
                </a:solidFill>
              </a:rPr>
              <a:t>В чём заключаются особенность передачи с зацеплением Новикова.</a:t>
            </a:r>
          </a:p>
          <a:p>
            <a:pPr marL="342900" indent="-342900">
              <a:buFontTx/>
              <a:buAutoNum type="arabicPeriod"/>
            </a:pPr>
            <a:r>
              <a:rPr lang="ru-RU" b="1" dirty="0" smtClean="0">
                <a:solidFill>
                  <a:srgbClr val="FFFFFF"/>
                </a:solidFill>
              </a:rPr>
              <a:t>Чему  равен угол наклона зубьев  в передаче с  зацеплением Новикова</a:t>
            </a:r>
          </a:p>
          <a:p>
            <a:pPr marL="342900" indent="-342900">
              <a:buFontTx/>
              <a:buAutoNum type="arabicPeriod"/>
            </a:pPr>
            <a:r>
              <a:rPr lang="ru-RU" b="1" i="1" dirty="0" smtClean="0">
                <a:solidFill>
                  <a:srgbClr val="FFFFFF"/>
                </a:solidFill>
              </a:rPr>
              <a:t>Основное конструктивное отличие зуба Новикова от известных.</a:t>
            </a:r>
          </a:p>
          <a:p>
            <a:pPr marL="342900" indent="-342900">
              <a:buFontTx/>
              <a:buAutoNum type="arabicPeriod"/>
            </a:pPr>
            <a:r>
              <a:rPr lang="ru-RU" b="1" dirty="0" smtClean="0">
                <a:solidFill>
                  <a:srgbClr val="FFFFFF"/>
                </a:solidFill>
              </a:rPr>
              <a:t>Из какого материала изготавливают шестерни, колёса зубчатой передачи с  зацеплением Новикова.</a:t>
            </a:r>
          </a:p>
          <a:p>
            <a:pPr marL="342900" indent="-342900">
              <a:buFontTx/>
              <a:buAutoNum type="arabicPeriod"/>
            </a:pPr>
            <a:r>
              <a:rPr lang="ru-RU" b="1" i="1" dirty="0" smtClean="0">
                <a:solidFill>
                  <a:srgbClr val="FFFFFF"/>
                </a:solidFill>
              </a:rPr>
              <a:t>Перечислите профили зубьев, </a:t>
            </a:r>
            <a:r>
              <a:rPr lang="ru-RU" b="1" dirty="0" smtClean="0">
                <a:solidFill>
                  <a:srgbClr val="FFFFFF"/>
                </a:solidFill>
              </a:rPr>
              <a:t>зубчатой передачи с зацеплением Новикова.</a:t>
            </a:r>
          </a:p>
          <a:p>
            <a:pPr marL="342900" indent="-342900">
              <a:buFontTx/>
              <a:buAutoNum type="arabicPeriod"/>
            </a:pPr>
            <a:r>
              <a:rPr lang="ru-RU" b="1" i="1" dirty="0" smtClean="0">
                <a:solidFill>
                  <a:srgbClr val="FFFFFF"/>
                </a:solidFill>
              </a:rPr>
              <a:t>Какие профили зубьев имеют распространенное применение в машиностроении.</a:t>
            </a:r>
          </a:p>
          <a:p>
            <a:pPr marL="342900" indent="-342900">
              <a:buFontTx/>
              <a:buAutoNum type="arabicPeriod"/>
            </a:pPr>
            <a:endParaRPr lang="ru-RU" b="1" dirty="0" smtClean="0">
              <a:solidFill>
                <a:srgbClr val="FFFFFF"/>
              </a:solidFill>
            </a:endParaRP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FFFFFF"/>
                </a:solidFill>
              </a:rPr>
              <a:t>Во сколько раз можно превысить допускаемую нагрузку в зубчатой передаче с  зацеплением Новикова.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285728"/>
            <a:ext cx="56436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175" algn="ctr">
              <a:spcAft>
                <a:spcPts val="0"/>
              </a:spcAft>
            </a:pPr>
            <a:r>
              <a:rPr lang="ru-RU" sz="2800" b="1" i="1" dirty="0" smtClean="0">
                <a:solidFill>
                  <a:srgbClr val="00FF00"/>
                </a:solidFill>
              </a:rPr>
              <a:t>Вопросы для самопроверки.</a:t>
            </a:r>
          </a:p>
        </p:txBody>
      </p:sp>
    </p:spTree>
  </p:cSld>
  <p:clrMapOvr>
    <a:masterClrMapping/>
  </p:clrMapOvr>
  <p:transition advTm="2000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143248"/>
            <a:ext cx="8715436" cy="1500198"/>
          </a:xfrm>
        </p:spPr>
        <p:txBody>
          <a:bodyPr/>
          <a:lstStyle/>
          <a:p>
            <a:pPr algn="l"/>
            <a:r>
              <a:rPr lang="ru-RU" sz="2800" b="1" dirty="0" smtClean="0">
                <a:solidFill>
                  <a:srgbClr val="FF3300"/>
                </a:solidFill>
              </a:rPr>
              <a:t>-</a:t>
            </a:r>
            <a:r>
              <a:rPr lang="ru-RU" sz="2400" b="1" dirty="0" smtClean="0">
                <a:solidFill>
                  <a:schemeClr val="tx1"/>
                </a:solidFill>
              </a:rPr>
              <a:t>Устройство, принцип работы , классификацию и сравнительную оценку зубчатых передач с зацеплением Новикова;  </a:t>
            </a:r>
          </a:p>
          <a:p>
            <a:pPr algn="l"/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214290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Студент</a:t>
            </a:r>
            <a:r>
              <a:rPr lang="ru-RU" sz="5400" b="1" i="1" dirty="0" smtClean="0">
                <a:solidFill>
                  <a:srgbClr val="FF0000"/>
                </a:solidFill>
              </a:rPr>
              <a:t> должен: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1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4EC41"/>
                </a:solidFill>
              </a:rPr>
              <a:t>   </a:t>
            </a:r>
            <a:r>
              <a:rPr lang="ru-RU" sz="3600" b="1" dirty="0" smtClean="0">
                <a:solidFill>
                  <a:srgbClr val="00FF00"/>
                </a:solidFill>
              </a:rPr>
              <a:t>Иметь представление: </a:t>
            </a:r>
            <a:br>
              <a:rPr lang="ru-RU" sz="3600" b="1" dirty="0" smtClean="0">
                <a:solidFill>
                  <a:srgbClr val="00FF00"/>
                </a:solidFill>
              </a:rPr>
            </a:br>
            <a:endParaRPr lang="ru-RU" sz="3600" dirty="0">
              <a:solidFill>
                <a:srgbClr val="00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857364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</a:t>
            </a:r>
            <a:r>
              <a:rPr lang="ru-RU" sz="2400" b="1" dirty="0" smtClean="0">
                <a:solidFill>
                  <a:srgbClr val="0000FF"/>
                </a:solidFill>
              </a:rPr>
              <a:t> </a:t>
            </a:r>
            <a:r>
              <a:rPr lang="ru-RU" sz="2400" b="1" dirty="0" smtClean="0"/>
              <a:t>О передачах с зацеплением Новикова;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 flipH="1">
            <a:off x="357158" y="4286256"/>
            <a:ext cx="84296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6FC04"/>
                </a:solidFill>
              </a:rPr>
              <a:t>   </a:t>
            </a:r>
            <a:r>
              <a:rPr lang="ru-RU" sz="3600" b="1" i="1" dirty="0" smtClean="0">
                <a:solidFill>
                  <a:srgbClr val="00FF00"/>
                </a:solidFill>
              </a:rPr>
              <a:t>Уметь: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-</a:t>
            </a:r>
            <a:r>
              <a:rPr lang="ru-RU" sz="2400" dirty="0" smtClean="0"/>
              <a:t> </a:t>
            </a:r>
            <a:r>
              <a:rPr lang="ru-RU" sz="2400" b="1" dirty="0" smtClean="0"/>
              <a:t>выполнять кинематические, геометрические, силовые расчеты;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-</a:t>
            </a:r>
            <a:r>
              <a:rPr lang="ru-RU" sz="2400" b="1" dirty="0" smtClean="0"/>
              <a:t> выполнять проектировочные  и проверочные расчеты зубчатых передач с зацеплением Новикова.  </a:t>
            </a:r>
          </a:p>
          <a:p>
            <a:r>
              <a:rPr lang="ru-RU" sz="2400" b="1" dirty="0" smtClean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428868"/>
            <a:ext cx="3929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00FF00"/>
                </a:solidFill>
              </a:rPr>
              <a:t>Знать:</a:t>
            </a: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14282" y="0"/>
            <a:ext cx="8001056" cy="150017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FF00"/>
                </a:solidFill>
              </a:rPr>
              <a:t/>
            </a:r>
            <a:br>
              <a:rPr lang="ru-RU" sz="5400" b="1" dirty="0" smtClean="0">
                <a:solidFill>
                  <a:srgbClr val="00FF00"/>
                </a:solidFill>
              </a:rPr>
            </a:br>
            <a:r>
              <a:rPr lang="ru-RU" sz="5400" b="1" dirty="0" smtClean="0">
                <a:solidFill>
                  <a:srgbClr val="00FF00"/>
                </a:solidFill>
              </a:rPr>
              <a:t>Основные сведения</a:t>
            </a:r>
            <a:br>
              <a:rPr lang="ru-RU" sz="5400" b="1" dirty="0" smtClean="0">
                <a:solidFill>
                  <a:srgbClr val="00FF00"/>
                </a:solidFill>
              </a:rPr>
            </a:br>
            <a:endParaRPr lang="ru-RU" sz="5400" dirty="0">
              <a:solidFill>
                <a:srgbClr val="00FF00"/>
              </a:solidFill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572560" cy="207170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1" i="1" dirty="0" smtClean="0">
                <a:solidFill>
                  <a:srgbClr val="0000FF"/>
                </a:solidFill>
              </a:rPr>
              <a:t>    </a:t>
            </a:r>
            <a:r>
              <a:rPr lang="ru-RU" sz="2800" b="1" dirty="0" smtClean="0">
                <a:solidFill>
                  <a:srgbClr val="FFFF00"/>
                </a:solidFill>
              </a:rPr>
              <a:t>Передачи с зацеплением Новикова </a:t>
            </a:r>
            <a:r>
              <a:rPr lang="ru-RU" sz="2800" b="1" dirty="0" smtClean="0">
                <a:solidFill>
                  <a:schemeClr val="tx1"/>
                </a:solidFill>
              </a:rPr>
              <a:t>- состоят из двух цилиндрических косозубых колёс (рис 1) или конических колёс с винтовыми зубьями (рис2) , и      </a:t>
            </a:r>
          </a:p>
          <a:p>
            <a:pPr algn="l"/>
            <a:r>
              <a:rPr lang="ru-RU" sz="2800" b="1" dirty="0" smtClean="0">
                <a:solidFill>
                  <a:schemeClr val="tx1"/>
                </a:solidFill>
              </a:rPr>
              <a:t>служат для передачи момента между валами с параллельными или пересекающимися осями. </a:t>
            </a:r>
          </a:p>
          <a:p>
            <a:pPr algn="l"/>
            <a:endParaRPr lang="ru-RU" sz="2800" b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Денис\Рабочий стол\Новая папка (3)\рис1.bmp"/>
          <p:cNvPicPr>
            <a:picLocks noChangeAspect="1" noChangeArrowheads="1"/>
          </p:cNvPicPr>
          <p:nvPr/>
        </p:nvPicPr>
        <p:blipFill>
          <a:blip r:embed="rId2"/>
          <a:srcRect l="25581" t="15385" r="13954"/>
          <a:stretch>
            <a:fillRect/>
          </a:stretch>
        </p:blipFill>
        <p:spPr bwMode="auto">
          <a:xfrm>
            <a:off x="500034" y="2786058"/>
            <a:ext cx="3071834" cy="407194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7" name="Picture 3" descr="C:\Documents and Settings\Денис\Рабочий стол\Новая папка (3)\рис2.bmp"/>
          <p:cNvPicPr>
            <a:picLocks noChangeAspect="1" noChangeArrowheads="1"/>
          </p:cNvPicPr>
          <p:nvPr/>
        </p:nvPicPr>
        <p:blipFill>
          <a:blip r:embed="rId3"/>
          <a:srcRect l="13513" t="28571" r="8108" b="8571"/>
          <a:stretch>
            <a:fillRect/>
          </a:stretch>
        </p:blipFill>
        <p:spPr bwMode="auto">
          <a:xfrm>
            <a:off x="5572132" y="3714752"/>
            <a:ext cx="3214710" cy="27860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4" name="Прямоугольник 13"/>
          <p:cNvSpPr/>
          <p:nvPr/>
        </p:nvSpPr>
        <p:spPr>
          <a:xfrm>
            <a:off x="7572396" y="6000768"/>
            <a:ext cx="12562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Рис 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28860" y="6000768"/>
            <a:ext cx="1148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Рис 1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290"/>
            <a:ext cx="84296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FF00"/>
                </a:solidFill>
              </a:rPr>
              <a:t>Особенность зацепления Новикова </a:t>
            </a:r>
            <a:r>
              <a:rPr lang="ru-RU" sz="2400" b="1" dirty="0" smtClean="0"/>
              <a:t>состоит в том, что в этом зацеплении первоначальный линейный контакт (рис. 3) заменен точечным, превращающимся под нагрузкой в контакт с хорошим прилеганием (рис. 4). Простейшими профилями зубьев, обеспечивающими такой контакт, являются профили, очерченные по дуге окружности или близкой к ней кривой.</a:t>
            </a:r>
            <a:endParaRPr lang="ru-RU" sz="2400" b="1" dirty="0"/>
          </a:p>
        </p:txBody>
      </p:sp>
      <p:pic>
        <p:nvPicPr>
          <p:cNvPr id="2053" name="Picture 5" descr="C:\Documents and Settings\Денис\Рабочий стол\Новая папка (3)\рис 3.bmp"/>
          <p:cNvPicPr>
            <a:picLocks noChangeAspect="1" noChangeArrowheads="1"/>
          </p:cNvPicPr>
          <p:nvPr/>
        </p:nvPicPr>
        <p:blipFill>
          <a:blip r:embed="rId2"/>
          <a:srcRect l="22414" t="24528" r="6897" b="9434"/>
          <a:stretch>
            <a:fillRect/>
          </a:stretch>
        </p:blipFill>
        <p:spPr bwMode="auto">
          <a:xfrm>
            <a:off x="285720" y="3643314"/>
            <a:ext cx="3857652" cy="27860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4" name="Picture 6" descr="C:\Documents and Settings\Денис\Рабочий стол\Новая папка (3)\рис 4.bmp"/>
          <p:cNvPicPr>
            <a:picLocks noChangeAspect="1" noChangeArrowheads="1"/>
          </p:cNvPicPr>
          <p:nvPr/>
        </p:nvPicPr>
        <p:blipFill>
          <a:blip r:embed="rId3"/>
          <a:srcRect l="7407" t="18750" r="9259" b="10417"/>
          <a:stretch>
            <a:fillRect/>
          </a:stretch>
        </p:blipFill>
        <p:spPr bwMode="auto">
          <a:xfrm>
            <a:off x="4786314" y="3643314"/>
            <a:ext cx="4143404" cy="27860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Прямоугольник 8"/>
          <p:cNvSpPr/>
          <p:nvPr/>
        </p:nvSpPr>
        <p:spPr>
          <a:xfrm>
            <a:off x="2857488" y="5929330"/>
            <a:ext cx="11498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>рис. 3.</a:t>
            </a:r>
            <a:r>
              <a:rPr lang="ru-RU" sz="2000" b="1" i="1" dirty="0" smtClean="0">
                <a:solidFill>
                  <a:schemeClr val="bg1"/>
                </a:solidFill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43834" y="5929330"/>
            <a:ext cx="11322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рис. 4</a:t>
            </a:r>
            <a:r>
              <a:rPr lang="ru-RU" sz="2000" b="1" i="1" dirty="0" smtClean="0">
                <a:solidFill>
                  <a:schemeClr val="bg1"/>
                </a:solidFill>
              </a:rPr>
              <a:t>.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28926" y="6457890"/>
            <a:ext cx="407196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smtClean="0"/>
              <a:t>А - площадка </a:t>
            </a:r>
            <a:r>
              <a:rPr lang="ru-RU" sz="2000" b="1" dirty="0" smtClean="0"/>
              <a:t>контакта</a:t>
            </a:r>
            <a:endParaRPr lang="ru-RU" sz="20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Денис\Рабочий стол\ПРЕЗИНТАЦИЯ\67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6858048" cy="47863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ятно 2 4"/>
          <p:cNvSpPr/>
          <p:nvPr/>
        </p:nvSpPr>
        <p:spPr>
          <a:xfrm>
            <a:off x="4500562" y="4714884"/>
            <a:ext cx="3786214" cy="1000132"/>
          </a:xfrm>
          <a:prstGeom prst="irregularSeal2">
            <a:avLst/>
          </a:prstGeom>
          <a:solidFill>
            <a:srgbClr val="0000F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FF"/>
                </a:solidFill>
              </a:rPr>
              <a:t>ведомое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6" name="Пятно 1 5"/>
          <p:cNvSpPr/>
          <p:nvPr/>
        </p:nvSpPr>
        <p:spPr>
          <a:xfrm>
            <a:off x="1643042" y="4714884"/>
            <a:ext cx="3000396" cy="1071570"/>
          </a:xfrm>
          <a:prstGeom prst="irregularSeal1">
            <a:avLst/>
          </a:prstGeom>
          <a:solidFill>
            <a:srgbClr val="0000FF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ведущее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Денис\Рабочий стол\Новая папка (2)\Рисунки\Фото-0018.jpg"/>
          <p:cNvPicPr>
            <a:picLocks noChangeAspect="1" noChangeArrowheads="1"/>
          </p:cNvPicPr>
          <p:nvPr/>
        </p:nvPicPr>
        <p:blipFill>
          <a:blip r:embed="rId2"/>
          <a:srcRect l="16129" t="23958" r="6452"/>
          <a:stretch>
            <a:fillRect/>
          </a:stretch>
        </p:blipFill>
        <p:spPr bwMode="auto">
          <a:xfrm>
            <a:off x="1928794" y="1928802"/>
            <a:ext cx="5643602" cy="440908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428596" y="285728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</a:t>
            </a:r>
            <a:r>
              <a:rPr lang="ru-RU" sz="3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10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учебная  модель  Зубчатой передачи с зацеплением </a:t>
            </a:r>
            <a:r>
              <a:rPr lang="ru-RU" sz="32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10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Новикова</a:t>
            </a:r>
            <a:endParaRPr lang="ru-RU" sz="3200" u="sng" dirty="0">
              <a:solidFill>
                <a:srgbClr val="FF0101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500174"/>
            <a:ext cx="85725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     </a:t>
            </a:r>
            <a:r>
              <a:rPr lang="ru-RU" sz="2800" b="1" dirty="0" smtClean="0"/>
              <a:t>Обычно профиль зубьев шестерни делается выпуклым, а профиль зубьев колес вогнутым или наоборот (рис.5. </a:t>
            </a:r>
            <a:r>
              <a:rPr lang="ru-RU" sz="2800" b="1" i="1" dirty="0" smtClean="0"/>
              <a:t>а, б). 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85729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FF00"/>
                </a:solidFill>
              </a:rPr>
              <a:t>Профили зубьев в передачах  с зацеплением Новикова</a:t>
            </a:r>
            <a:endParaRPr lang="ru-RU" sz="3600" dirty="0">
              <a:solidFill>
                <a:srgbClr val="00FF00"/>
              </a:solidFill>
            </a:endParaRPr>
          </a:p>
        </p:txBody>
      </p:sp>
      <p:pic>
        <p:nvPicPr>
          <p:cNvPr id="7" name="Picture 5" descr="C:\Documents and Settings\Денис\Рабочий стол\Новая папка (3)\рис5.bmp"/>
          <p:cNvPicPr>
            <a:picLocks noChangeAspect="1" noChangeArrowheads="1"/>
          </p:cNvPicPr>
          <p:nvPr/>
        </p:nvPicPr>
        <p:blipFill>
          <a:blip r:embed="rId2"/>
          <a:srcRect l="15556" t="13889" r="6667" b="13889"/>
          <a:stretch>
            <a:fillRect/>
          </a:stretch>
        </p:blipFill>
        <p:spPr bwMode="auto">
          <a:xfrm>
            <a:off x="285720" y="3071810"/>
            <a:ext cx="3571900" cy="30003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8" name="Picture 6" descr="C:\Documents and Settings\Денис\Рабочий стол\Новая папка (3)\рис6.bmp"/>
          <p:cNvPicPr>
            <a:picLocks noChangeAspect="1" noChangeArrowheads="1"/>
          </p:cNvPicPr>
          <p:nvPr/>
        </p:nvPicPr>
        <p:blipFill>
          <a:blip r:embed="rId3"/>
          <a:srcRect l="12766" t="16667" r="12766" b="13889"/>
          <a:stretch>
            <a:fillRect/>
          </a:stretch>
        </p:blipFill>
        <p:spPr bwMode="auto">
          <a:xfrm>
            <a:off x="5143504" y="3000372"/>
            <a:ext cx="3714776" cy="30003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2714612" y="5715016"/>
            <a:ext cx="1202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Рис. 5, а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43834" y="5643578"/>
            <a:ext cx="1265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 Рис. 5, б.</a:t>
            </a:r>
            <a:endParaRPr lang="ru-RU" dirty="0"/>
          </a:p>
        </p:txBody>
      </p:sp>
      <p:sp>
        <p:nvSpPr>
          <p:cNvPr id="11" name="6-конечная звезда 10"/>
          <p:cNvSpPr/>
          <p:nvPr/>
        </p:nvSpPr>
        <p:spPr>
          <a:xfrm>
            <a:off x="357158" y="6357958"/>
            <a:ext cx="285752" cy="285752"/>
          </a:xfrm>
          <a:prstGeom prst="star6">
            <a:avLst/>
          </a:prstGeom>
          <a:solidFill>
            <a:srgbClr val="10A03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10A03D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6286520"/>
            <a:ext cx="2752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- Ведущие </a:t>
            </a:r>
            <a:r>
              <a:rPr lang="ru-RU" b="1" dirty="0" smtClean="0"/>
              <a:t>шестерни</a:t>
            </a:r>
            <a:endParaRPr lang="ru-RU" dirty="0"/>
          </a:p>
        </p:txBody>
      </p:sp>
      <p:sp>
        <p:nvSpPr>
          <p:cNvPr id="13" name="6-конечная звезда 12"/>
          <p:cNvSpPr/>
          <p:nvPr/>
        </p:nvSpPr>
        <p:spPr>
          <a:xfrm>
            <a:off x="5143504" y="6357958"/>
            <a:ext cx="285752" cy="285752"/>
          </a:xfrm>
          <a:prstGeom prst="star6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00694" y="6286520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-  Ведомые </a:t>
            </a:r>
            <a:r>
              <a:rPr lang="ru-RU" b="1" dirty="0" smtClean="0"/>
              <a:t>колёса</a:t>
            </a:r>
            <a:endParaRPr lang="ru-RU" dirty="0"/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9297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    </a:t>
            </a:r>
            <a:r>
              <a:rPr lang="ru-RU" sz="2800" b="1" dirty="0" smtClean="0"/>
              <a:t>Но могут быть передачи и с профилем зубьев шестерни и колеса, показанным на рис.6</a:t>
            </a:r>
            <a:r>
              <a:rPr lang="ru-RU" sz="2800" b="1" i="1" dirty="0" smtClean="0"/>
              <a:t>. </a:t>
            </a:r>
            <a:r>
              <a:rPr lang="ru-RU" sz="2800" b="1" dirty="0" smtClean="0"/>
              <a:t>Такая конструкция зубьев увеличивает нагрузочную способность данной передачи по сравнению с </a:t>
            </a:r>
            <a:r>
              <a:rPr lang="ru-RU" sz="2800" b="1" dirty="0" err="1" smtClean="0"/>
              <a:t>эвольвентной</a:t>
            </a:r>
            <a:r>
              <a:rPr lang="ru-RU" sz="2800" b="1" dirty="0" smtClean="0"/>
              <a:t> передачей при равных условиях. </a:t>
            </a:r>
            <a:endParaRPr lang="ru-RU" sz="2800" dirty="0"/>
          </a:p>
        </p:txBody>
      </p:sp>
      <p:pic>
        <p:nvPicPr>
          <p:cNvPr id="3" name="Picture 7" descr="C:\Documents and Settings\Денис\Рабочий стол\Новая папка (3)\рис7.bmp"/>
          <p:cNvPicPr>
            <a:picLocks noChangeAspect="1" noChangeArrowheads="1"/>
          </p:cNvPicPr>
          <p:nvPr/>
        </p:nvPicPr>
        <p:blipFill>
          <a:blip r:embed="rId2"/>
          <a:srcRect l="20690" t="11111" r="8621" b="16667"/>
          <a:stretch>
            <a:fillRect/>
          </a:stretch>
        </p:blipFill>
        <p:spPr bwMode="auto">
          <a:xfrm>
            <a:off x="2786050" y="3000372"/>
            <a:ext cx="3714776" cy="30004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5643570" y="5643578"/>
            <a:ext cx="922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Рис. 6.</a:t>
            </a:r>
            <a:endParaRPr lang="ru-RU" dirty="0"/>
          </a:p>
        </p:txBody>
      </p:sp>
      <p:sp>
        <p:nvSpPr>
          <p:cNvPr id="5" name="6-конечная звезда 4"/>
          <p:cNvSpPr/>
          <p:nvPr/>
        </p:nvSpPr>
        <p:spPr>
          <a:xfrm>
            <a:off x="357158" y="6357958"/>
            <a:ext cx="285752" cy="285752"/>
          </a:xfrm>
          <a:prstGeom prst="star6">
            <a:avLst/>
          </a:prstGeom>
          <a:solidFill>
            <a:srgbClr val="10A03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10A03D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6286520"/>
            <a:ext cx="2816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- Ведущие </a:t>
            </a:r>
            <a:r>
              <a:rPr lang="ru-RU" b="1" dirty="0" smtClean="0"/>
              <a:t>шестерни </a:t>
            </a:r>
            <a:endParaRPr lang="ru-RU" dirty="0"/>
          </a:p>
        </p:txBody>
      </p:sp>
      <p:sp>
        <p:nvSpPr>
          <p:cNvPr id="7" name="6-конечная звезда 6"/>
          <p:cNvSpPr/>
          <p:nvPr/>
        </p:nvSpPr>
        <p:spPr>
          <a:xfrm>
            <a:off x="5143504" y="6357958"/>
            <a:ext cx="285752" cy="285752"/>
          </a:xfrm>
          <a:prstGeom prst="star6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500694" y="6286520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-  Ведомые </a:t>
            </a:r>
            <a:r>
              <a:rPr lang="ru-RU" b="1" dirty="0" smtClean="0"/>
              <a:t>колёса</a:t>
            </a:r>
            <a:endParaRPr lang="ru-RU" dirty="0"/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214422"/>
            <a:ext cx="89297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chemeClr val="bg1"/>
                </a:solidFill>
              </a:rPr>
              <a:t>     </a:t>
            </a:r>
            <a:r>
              <a:rPr lang="ru-RU" sz="2800" b="1" i="1" dirty="0" smtClean="0"/>
              <a:t>В зацеплении Новикова контакт зубьев теоретически осуществляется в точке, </a:t>
            </a:r>
            <a:r>
              <a:rPr lang="ru-RU" sz="2800" b="1" dirty="0" smtClean="0"/>
              <a:t>в </a:t>
            </a:r>
            <a:r>
              <a:rPr lang="ru-RU" sz="2800" b="1" dirty="0" err="1" smtClean="0"/>
              <a:t>эвольвентном</a:t>
            </a:r>
            <a:r>
              <a:rPr lang="ru-RU" sz="2800" b="1" dirty="0" smtClean="0"/>
              <a:t> зацеплении соприкосновение зубьев происходит по линии. Однако при одинаковых габаритных размерах передачи соприкосновение зубьев в зацеплении Новикова значительно лучше, чем соприкосновение в </a:t>
            </a:r>
            <a:r>
              <a:rPr lang="ru-RU" sz="2800" b="1" dirty="0" err="1" smtClean="0"/>
              <a:t>эвольвентном</a:t>
            </a:r>
            <a:r>
              <a:rPr lang="ru-RU" sz="2800" b="1" dirty="0" smtClean="0"/>
              <a:t> зацеплении.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285728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FF00"/>
                </a:solidFill>
              </a:rPr>
              <a:t>Основы теории зацепления</a:t>
            </a:r>
            <a:endParaRPr lang="ru-RU" sz="3600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 advTm="7000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891</Words>
  <Application>Microsoft Office PowerPoint</Application>
  <PresentationFormat>Экран (4:3)</PresentationFormat>
  <Paragraphs>121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 </vt:lpstr>
      <vt:lpstr>Слайд 2</vt:lpstr>
      <vt:lpstr> Основные сведения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Зубчатые передачи с зацеплением М.Л.Новикова.  </dc:title>
  <dc:creator>Денис</dc:creator>
  <cp:lastModifiedBy>Даниленко СП</cp:lastModifiedBy>
  <cp:revision>133</cp:revision>
  <dcterms:created xsi:type="dcterms:W3CDTF">2009-12-09T23:01:51Z</dcterms:created>
  <dcterms:modified xsi:type="dcterms:W3CDTF">2014-04-28T05:47:47Z</dcterms:modified>
</cp:coreProperties>
</file>