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702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4/14/2009</a:t>
            </a:fld>
            <a:endParaRPr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4/14/2009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4/14/2009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4/14/2009</a:t>
            </a:fld>
            <a:endParaRPr lang="en-US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4/14/2009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4/14/2009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4/14/2009</a:t>
            </a:fld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4/14/2009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4/14/2009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4/14/2009</a:t>
            </a:fld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4/14/2009</a:t>
            </a:fld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7001">
              <a:srgbClr val="E6E6E6"/>
            </a:gs>
            <a:gs pos="32001">
              <a:srgbClr val="7D8496"/>
            </a:gs>
            <a:gs pos="47000">
              <a:srgbClr val="E6E6E6"/>
            </a:gs>
            <a:gs pos="85001">
              <a:srgbClr val="7D8496"/>
            </a:gs>
            <a:gs pos="100000">
              <a:srgbClr val="E6E6E6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4/14/2009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00200" y="990600"/>
            <a:ext cx="5867400" cy="3657600"/>
          </a:xfrm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/>
          <a:lstStyle/>
          <a:p>
            <a:r>
              <a:rPr lang="ru-RU" sz="7200" b="1" i="1" spc="600" dirty="0" smtClean="0">
                <a:ln w="22225">
                  <a:solidFill>
                    <a:schemeClr val="bg2">
                      <a:shade val="75000"/>
                      <a:alpha val="25000"/>
                    </a:schemeClr>
                  </a:solidFill>
                  <a:prstDash val="sysDash"/>
                  <a:bevel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ВПЕРВЫЕ</a:t>
            </a:r>
            <a:br>
              <a:rPr lang="ru-RU" sz="7200" b="1" i="1" spc="600" dirty="0" smtClean="0">
                <a:ln w="22225">
                  <a:solidFill>
                    <a:schemeClr val="bg2">
                      <a:shade val="75000"/>
                      <a:alpha val="25000"/>
                    </a:schemeClr>
                  </a:solidFill>
                  <a:prstDash val="sysDash"/>
                  <a:bevel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7200" b="1" i="1" spc="600" dirty="0" smtClean="0">
                <a:ln w="22225">
                  <a:solidFill>
                    <a:schemeClr val="bg2">
                      <a:shade val="75000"/>
                      <a:alpha val="25000"/>
                    </a:schemeClr>
                  </a:solidFill>
                  <a:prstDash val="sysDash"/>
                  <a:bevel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</a:t>
            </a:r>
            <a:br>
              <a:rPr lang="ru-RU" sz="7200" b="1" i="1" spc="600" dirty="0" smtClean="0">
                <a:ln w="22225">
                  <a:solidFill>
                    <a:schemeClr val="bg2">
                      <a:shade val="75000"/>
                      <a:alpha val="25000"/>
                    </a:schemeClr>
                  </a:solidFill>
                  <a:prstDash val="sysDash"/>
                  <a:bevel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7200" b="1" i="1" spc="600" dirty="0" smtClean="0">
                <a:ln w="22225">
                  <a:solidFill>
                    <a:schemeClr val="bg2">
                      <a:shade val="75000"/>
                      <a:alpha val="25000"/>
                    </a:schemeClr>
                  </a:solidFill>
                  <a:prstDash val="sysDash"/>
                  <a:bevel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ИСТОРИИ</a:t>
            </a:r>
            <a:endParaRPr lang="ru-RU" sz="7200" b="1" i="1" spc="600" dirty="0">
              <a:ln w="22225">
                <a:solidFill>
                  <a:schemeClr val="bg2">
                    <a:shade val="75000"/>
                    <a:alpha val="25000"/>
                  </a:schemeClr>
                </a:solidFill>
                <a:prstDash val="sysDash"/>
                <a:bevel/>
              </a:ln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381000" y="1447800"/>
            <a:ext cx="8305800" cy="5791200"/>
          </a:xfrm>
        </p:spPr>
        <p:txBody>
          <a:bodyPr/>
          <a:lstStyle/>
          <a:p>
            <a:pPr algn="l"/>
            <a:r>
              <a:rPr lang="ru-RU" sz="3200" dirty="0" smtClean="0">
                <a:solidFill>
                  <a:srgbClr val="FFFF00"/>
                </a:solidFill>
              </a:rPr>
              <a:t/>
            </a:r>
            <a:br>
              <a:rPr lang="ru-RU" sz="3200" dirty="0" smtClean="0">
                <a:solidFill>
                  <a:srgbClr val="FFFF00"/>
                </a:solidFill>
              </a:rPr>
            </a:br>
            <a:r>
              <a:rPr lang="ru-RU" sz="800" dirty="0" smtClean="0">
                <a:solidFill>
                  <a:srgbClr val="FFFF00"/>
                </a:solidFill>
              </a:rPr>
              <a:t/>
            </a:r>
            <a:br>
              <a:rPr lang="ru-RU" sz="800" dirty="0" smtClean="0">
                <a:solidFill>
                  <a:srgbClr val="FFFF00"/>
                </a:solidFill>
              </a:rPr>
            </a:br>
            <a:r>
              <a:rPr lang="ru-RU" sz="2400" dirty="0" smtClean="0">
                <a:solidFill>
                  <a:srgbClr val="FFFF00"/>
                </a:solidFill>
              </a:rPr>
              <a:t>П. </a:t>
            </a:r>
            <a: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Этот ученый первым наблюдал звездное небо в телескоп и сделал ряд открытий, подтвердивших, что Вселенная бесконечна:</a:t>
            </a:r>
            <a:b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rgbClr val="FFFF00"/>
                </a:solidFill>
              </a:rPr>
              <a:t>Р.  </a:t>
            </a:r>
            <a:r>
              <a:rPr lang="ru-RU" sz="2400" b="1" dirty="0" smtClean="0">
                <a:solidFill>
                  <a:srgbClr val="0000FF"/>
                </a:solidFill>
              </a:rPr>
              <a:t>Так назывался первый русский учебник по обучению грамоте, составленный Петром </a:t>
            </a:r>
            <a:r>
              <a:rPr lang="ru-RU" sz="2400" b="1" dirty="0" err="1" smtClean="0">
                <a:solidFill>
                  <a:srgbClr val="0000FF"/>
                </a:solidFill>
              </a:rPr>
              <a:t>Мстиславцем</a:t>
            </a:r>
            <a:r>
              <a:rPr lang="ru-RU" sz="2400" b="1" dirty="0" smtClean="0">
                <a:solidFill>
                  <a:srgbClr val="0000FF"/>
                </a:solidFill>
              </a:rPr>
              <a:t>:</a:t>
            </a:r>
            <a:br>
              <a:rPr lang="ru-RU" sz="2400" b="1" dirty="0" smtClean="0">
                <a:solidFill>
                  <a:srgbClr val="0000FF"/>
                </a:solidFill>
              </a:rPr>
            </a:br>
            <a:r>
              <a:rPr lang="ru-RU" sz="2400" b="1" dirty="0" smtClean="0">
                <a:solidFill>
                  <a:srgbClr val="0000FF"/>
                </a:solidFill>
              </a:rPr>
              <a:t/>
            </a:r>
            <a:br>
              <a:rPr lang="ru-RU" sz="2400" b="1" dirty="0" smtClean="0">
                <a:solidFill>
                  <a:srgbClr val="0000FF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rgbClr val="FFFF00"/>
                </a:solidFill>
              </a:rPr>
              <a:t>С. </a:t>
            </a:r>
            <a:r>
              <a:rPr lang="ru-RU" sz="2400" b="1" dirty="0" smtClean="0">
                <a:solidFill>
                  <a:srgbClr val="0000FF"/>
                </a:solidFill>
              </a:rPr>
              <a:t>Франциск Ассизский прославился как основатель ордена францисканцев. Это…</a:t>
            </a: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3200" dirty="0" smtClean="0">
                <a:solidFill>
                  <a:srgbClr val="FFFF00"/>
                </a:solidFill>
              </a:rPr>
              <a:t/>
            </a:r>
            <a:br>
              <a:rPr lang="ru-RU" sz="3200" dirty="0" smtClean="0">
                <a:solidFill>
                  <a:srgbClr val="FFFF00"/>
                </a:solidFill>
              </a:rPr>
            </a:br>
            <a:endParaRPr lang="ru-RU" sz="3200" dirty="0">
              <a:solidFill>
                <a:srgbClr val="FFFF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57200" y="1524000"/>
          <a:ext cx="8382000" cy="9144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91000"/>
                <a:gridCol w="4191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А) </a:t>
                      </a:r>
                      <a:r>
                        <a:rPr lang="ru-RU" sz="1800" b="1" u="sng" dirty="0" err="1" smtClean="0"/>
                        <a:t>Галилое</a:t>
                      </a:r>
                      <a:r>
                        <a:rPr lang="ru-RU" sz="1800" b="1" u="sng" dirty="0" smtClean="0"/>
                        <a:t> Галилей</a:t>
                      </a:r>
                      <a:endParaRPr lang="ru-RU" sz="18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Б</a:t>
                      </a:r>
                      <a:r>
                        <a:rPr lang="en-US" b="1" dirty="0" smtClean="0"/>
                        <a:t>)</a:t>
                      </a:r>
                      <a:r>
                        <a:rPr lang="ru-RU" b="1" baseline="0" dirty="0" smtClean="0"/>
                        <a:t> </a:t>
                      </a:r>
                      <a:r>
                        <a:rPr lang="ru-RU" b="1" u="none" baseline="0" dirty="0" smtClean="0"/>
                        <a:t>Коперник</a:t>
                      </a:r>
                      <a:endParaRPr lang="ru-RU" b="1" u="none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В) </a:t>
                      </a:r>
                      <a:r>
                        <a:rPr lang="ru-RU" sz="1800" b="1" u="none" dirty="0" smtClean="0"/>
                        <a:t>Джордано</a:t>
                      </a:r>
                      <a:r>
                        <a:rPr lang="ru-RU" sz="1800" b="1" u="none" baseline="0" dirty="0" smtClean="0"/>
                        <a:t> Бруно</a:t>
                      </a:r>
                      <a:endParaRPr lang="ru-RU" sz="18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Г) Михаил Ломоносов</a:t>
                      </a:r>
                      <a:endParaRPr lang="ru-RU" sz="1800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57200" y="3505200"/>
          <a:ext cx="8382000" cy="9144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91000"/>
                <a:gridCol w="4191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А) «Азбука»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Б</a:t>
                      </a:r>
                      <a:r>
                        <a:rPr lang="en-US" b="1" dirty="0" smtClean="0"/>
                        <a:t>)</a:t>
                      </a:r>
                      <a:r>
                        <a:rPr lang="ru-RU" b="1" dirty="0" smtClean="0"/>
                        <a:t> </a:t>
                      </a:r>
                      <a:r>
                        <a:rPr lang="ru-RU" b="1" u="none" dirty="0" smtClean="0"/>
                        <a:t>«Алфавит»</a:t>
                      </a:r>
                      <a:endParaRPr lang="ru-RU" b="1" u="none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В)</a:t>
                      </a:r>
                      <a:r>
                        <a:rPr lang="ru-RU" b="1" baseline="0" dirty="0" smtClean="0"/>
                        <a:t> </a:t>
                      </a:r>
                      <a:r>
                        <a:rPr lang="ru-RU" b="1" u="sng" baseline="0" dirty="0" smtClean="0"/>
                        <a:t>«</a:t>
                      </a:r>
                      <a:r>
                        <a:rPr lang="ru-RU" b="1" u="sng" dirty="0" smtClean="0"/>
                        <a:t>Букварь»</a:t>
                      </a:r>
                      <a:endParaRPr lang="ru-RU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Г) «</a:t>
                      </a:r>
                      <a:r>
                        <a:rPr lang="ru-RU" b="1" dirty="0" err="1" smtClean="0"/>
                        <a:t>Часословец</a:t>
                      </a:r>
                      <a:r>
                        <a:rPr lang="ru-RU" b="1" dirty="0" smtClean="0"/>
                        <a:t>»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57200" y="5486400"/>
          <a:ext cx="8382000" cy="9144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91000"/>
                <a:gridCol w="4191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А) </a:t>
                      </a:r>
                      <a:r>
                        <a:rPr lang="ru-RU" b="1" u="none" dirty="0" smtClean="0"/>
                        <a:t>рыцари</a:t>
                      </a:r>
                      <a:endParaRPr lang="ru-RU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Б</a:t>
                      </a:r>
                      <a:r>
                        <a:rPr lang="en-US" b="1" dirty="0" smtClean="0"/>
                        <a:t>)</a:t>
                      </a:r>
                      <a:r>
                        <a:rPr lang="ru-RU" b="1" baseline="0" dirty="0" smtClean="0"/>
                        <a:t> ремесленники</a:t>
                      </a:r>
                      <a:endParaRPr lang="ru-RU" b="1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В) </a:t>
                      </a:r>
                      <a:r>
                        <a:rPr lang="ru-RU" b="1" u="sng" dirty="0" smtClean="0"/>
                        <a:t>монахи</a:t>
                      </a:r>
                      <a:endParaRPr lang="ru-RU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Г) </a:t>
                      </a:r>
                      <a:r>
                        <a:rPr lang="ru-RU" b="1" u="none" dirty="0" smtClean="0"/>
                        <a:t>воины</a:t>
                      </a:r>
                      <a:endParaRPr lang="ru-RU" b="1" u="none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304800" y="1676400"/>
            <a:ext cx="8610600" cy="5791200"/>
          </a:xfrm>
        </p:spPr>
        <p:txBody>
          <a:bodyPr/>
          <a:lstStyle/>
          <a:p>
            <a:pPr algn="l"/>
            <a:r>
              <a:rPr lang="ru-RU" sz="3200" dirty="0" smtClean="0">
                <a:solidFill>
                  <a:srgbClr val="FFFF00"/>
                </a:solidFill>
              </a:rPr>
              <a:t/>
            </a:r>
            <a:br>
              <a:rPr lang="ru-RU" sz="3200" dirty="0" smtClean="0">
                <a:solidFill>
                  <a:srgbClr val="FFFF00"/>
                </a:solidFill>
              </a:rPr>
            </a:br>
            <a:r>
              <a:rPr lang="ru-RU" sz="800" dirty="0" smtClean="0">
                <a:solidFill>
                  <a:srgbClr val="FFFF00"/>
                </a:solidFill>
              </a:rPr>
              <a:t/>
            </a:r>
            <a:br>
              <a:rPr lang="ru-RU" sz="800" dirty="0" smtClean="0">
                <a:solidFill>
                  <a:srgbClr val="FFFF00"/>
                </a:solidFill>
              </a:rPr>
            </a:br>
            <a:r>
              <a:rPr lang="ru-RU" sz="2400" dirty="0" smtClean="0">
                <a:solidFill>
                  <a:srgbClr val="FFFF00"/>
                </a:solidFill>
              </a:rPr>
              <a:t>Т. </a:t>
            </a:r>
            <a:r>
              <a:rPr lang="ru-RU" sz="22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Он не только основал первый публичный  профессиональный театр, но и был его директором, архитектором, декоратором автором и переводчиком пьес:</a:t>
            </a:r>
            <a: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rgbClr val="FFFF00"/>
                </a:solidFill>
              </a:rPr>
              <a:t>У.  </a:t>
            </a:r>
            <a:r>
              <a:rPr lang="ru-RU" sz="2200" b="1" dirty="0" smtClean="0">
                <a:solidFill>
                  <a:srgbClr val="0000FF"/>
                </a:solidFill>
              </a:rPr>
              <a:t>Назовите первую женщину-офицера России.  Она родилась в семье командира эскадрона, но получила мужское воспитание; в 1806г. Сбежала из дома под вымышленной фамилией Соколов; участвовала в сражении при Бородино. Оставила после себя «Записки </a:t>
            </a:r>
            <a:r>
              <a:rPr lang="ru-RU" sz="2200" b="1" dirty="0" err="1" smtClean="0">
                <a:solidFill>
                  <a:srgbClr val="0000FF"/>
                </a:solidFill>
              </a:rPr>
              <a:t>кавалерист-девицы</a:t>
            </a:r>
            <a:r>
              <a:rPr lang="ru-RU" sz="2200" b="1" dirty="0" smtClean="0">
                <a:solidFill>
                  <a:srgbClr val="0000FF"/>
                </a:solidFill>
              </a:rPr>
              <a:t>»:</a:t>
            </a:r>
            <a:r>
              <a:rPr lang="ru-RU" sz="800" b="1" dirty="0" smtClean="0">
                <a:solidFill>
                  <a:srgbClr val="0000FF"/>
                </a:solidFill>
              </a:rPr>
              <a:t/>
            </a:r>
            <a:br>
              <a:rPr lang="ru-RU" sz="800" b="1" dirty="0" smtClean="0">
                <a:solidFill>
                  <a:srgbClr val="0000FF"/>
                </a:solidFill>
              </a:rPr>
            </a:br>
            <a:r>
              <a:rPr lang="ru-RU" sz="2200" b="1" dirty="0" smtClean="0">
                <a:solidFill>
                  <a:srgbClr val="0000FF"/>
                </a:solidFill>
              </a:rPr>
              <a:t/>
            </a:r>
            <a:br>
              <a:rPr lang="ru-RU" sz="2200" b="1" dirty="0" smtClean="0">
                <a:solidFill>
                  <a:srgbClr val="0000FF"/>
                </a:solidFill>
              </a:rPr>
            </a:br>
            <a:r>
              <a:rPr lang="ru-RU" sz="2400" b="1" dirty="0" smtClean="0">
                <a:solidFill>
                  <a:srgbClr val="0000FF"/>
                </a:solidFill>
              </a:rPr>
              <a:t/>
            </a:r>
            <a:br>
              <a:rPr lang="ru-RU" sz="2400" b="1" dirty="0" smtClean="0">
                <a:solidFill>
                  <a:srgbClr val="0000FF"/>
                </a:solidFill>
              </a:rPr>
            </a:br>
            <a:r>
              <a:rPr lang="ru-RU" sz="2400" b="1" dirty="0" smtClean="0">
                <a:solidFill>
                  <a:srgbClr val="0000FF"/>
                </a:solidFill>
              </a:rPr>
              <a:t/>
            </a:r>
            <a:br>
              <a:rPr lang="ru-RU" sz="2400" b="1" dirty="0" smtClean="0">
                <a:solidFill>
                  <a:srgbClr val="0000FF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rgbClr val="FFFF00"/>
                </a:solidFill>
              </a:rPr>
              <a:t>Ф. </a:t>
            </a:r>
            <a:r>
              <a:rPr lang="ru-RU" sz="2400" b="1" dirty="0" smtClean="0">
                <a:solidFill>
                  <a:srgbClr val="0000FF"/>
                </a:solidFill>
              </a:rPr>
              <a:t>Он стал первым космонавтом мира:</a:t>
            </a: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3200" dirty="0" smtClean="0">
                <a:solidFill>
                  <a:srgbClr val="FFFF00"/>
                </a:solidFill>
              </a:rPr>
              <a:t/>
            </a:r>
            <a:br>
              <a:rPr lang="ru-RU" sz="3200" dirty="0" smtClean="0">
                <a:solidFill>
                  <a:srgbClr val="FFFF00"/>
                </a:solidFill>
              </a:rPr>
            </a:br>
            <a:endParaRPr lang="ru-RU" sz="3200" dirty="0">
              <a:solidFill>
                <a:srgbClr val="FFFF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81000" y="1143000"/>
          <a:ext cx="8382000" cy="9144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91000"/>
                <a:gridCol w="4191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А) </a:t>
                      </a:r>
                      <a:r>
                        <a:rPr lang="ru-RU" sz="1800" b="1" u="sng" dirty="0" smtClean="0"/>
                        <a:t>Федор</a:t>
                      </a:r>
                      <a:r>
                        <a:rPr lang="ru-RU" sz="1800" b="1" u="sng" baseline="0" dirty="0" smtClean="0"/>
                        <a:t> Волков</a:t>
                      </a:r>
                      <a:endParaRPr lang="ru-RU" sz="18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Б</a:t>
                      </a:r>
                      <a:r>
                        <a:rPr lang="en-US" b="1" dirty="0" smtClean="0"/>
                        <a:t>)</a:t>
                      </a:r>
                      <a:r>
                        <a:rPr lang="ru-RU" b="1" baseline="0" dirty="0" smtClean="0"/>
                        <a:t> </a:t>
                      </a:r>
                      <a:r>
                        <a:rPr lang="ru-RU" b="1" u="none" baseline="0" dirty="0" smtClean="0"/>
                        <a:t>Константин Станиславский</a:t>
                      </a:r>
                      <a:endParaRPr lang="ru-RU" b="1" u="none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В) </a:t>
                      </a:r>
                      <a:r>
                        <a:rPr lang="ru-RU" sz="1800" b="1" u="none" dirty="0" smtClean="0"/>
                        <a:t>Михаил</a:t>
                      </a:r>
                      <a:r>
                        <a:rPr lang="ru-RU" sz="1800" b="1" u="none" baseline="0" dirty="0" smtClean="0"/>
                        <a:t> Щепкин</a:t>
                      </a:r>
                      <a:endParaRPr lang="ru-RU" sz="18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Г) Василий</a:t>
                      </a:r>
                      <a:r>
                        <a:rPr lang="ru-RU" b="1" baseline="0" dirty="0" smtClean="0"/>
                        <a:t> Немирович-Данченко</a:t>
                      </a:r>
                      <a:endParaRPr lang="ru-RU" sz="1800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57200" y="3962400"/>
          <a:ext cx="8382000" cy="9144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91000"/>
                <a:gridCol w="4191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А) Мария</a:t>
                      </a:r>
                      <a:r>
                        <a:rPr lang="ru-RU" b="1" baseline="0" dirty="0" smtClean="0"/>
                        <a:t> Волконская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Б</a:t>
                      </a:r>
                      <a:r>
                        <a:rPr lang="en-US" b="1" dirty="0" smtClean="0"/>
                        <a:t>)</a:t>
                      </a:r>
                      <a:r>
                        <a:rPr lang="ru-RU" b="1" dirty="0" smtClean="0"/>
                        <a:t> </a:t>
                      </a:r>
                      <a:r>
                        <a:rPr lang="ru-RU" b="1" u="none" dirty="0" smtClean="0"/>
                        <a:t>Мария</a:t>
                      </a:r>
                      <a:r>
                        <a:rPr lang="ru-RU" b="1" u="none" baseline="0" dirty="0" smtClean="0"/>
                        <a:t> Мнишек</a:t>
                      </a:r>
                      <a:endParaRPr lang="ru-RU" b="1" u="none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В)</a:t>
                      </a:r>
                      <a:r>
                        <a:rPr lang="ru-RU" b="1" baseline="0" dirty="0" smtClean="0"/>
                        <a:t> </a:t>
                      </a:r>
                      <a:r>
                        <a:rPr lang="ru-RU" b="1" u="sng" baseline="0" dirty="0" smtClean="0"/>
                        <a:t>Надежда Дурова</a:t>
                      </a:r>
                      <a:endParaRPr lang="ru-RU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Г) Евдокия</a:t>
                      </a:r>
                      <a:r>
                        <a:rPr lang="ru-RU" b="1" baseline="0" dirty="0" smtClean="0"/>
                        <a:t> Лопухина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57200" y="5715000"/>
          <a:ext cx="8382000" cy="9144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91000"/>
                <a:gridCol w="4191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А) </a:t>
                      </a:r>
                      <a:r>
                        <a:rPr lang="ru-RU" b="1" u="none" dirty="0" smtClean="0"/>
                        <a:t>Сергей</a:t>
                      </a:r>
                      <a:r>
                        <a:rPr lang="ru-RU" b="1" u="none" baseline="0" dirty="0" smtClean="0"/>
                        <a:t> Королев</a:t>
                      </a:r>
                      <a:endParaRPr lang="ru-RU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Б</a:t>
                      </a:r>
                      <a:r>
                        <a:rPr lang="en-US" b="1" dirty="0" smtClean="0"/>
                        <a:t>)</a:t>
                      </a:r>
                      <a:r>
                        <a:rPr lang="ru-RU" b="1" baseline="0" dirty="0" smtClean="0"/>
                        <a:t> Нил </a:t>
                      </a:r>
                      <a:r>
                        <a:rPr lang="ru-RU" b="1" baseline="0" dirty="0" err="1" smtClean="0"/>
                        <a:t>Армстронг</a:t>
                      </a:r>
                      <a:endParaRPr lang="ru-RU" b="1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В) </a:t>
                      </a:r>
                      <a:r>
                        <a:rPr lang="ru-RU" b="1" u="none" dirty="0" smtClean="0"/>
                        <a:t>Алексей</a:t>
                      </a:r>
                      <a:r>
                        <a:rPr lang="ru-RU" b="1" u="none" baseline="0" dirty="0" smtClean="0"/>
                        <a:t> Леонов</a:t>
                      </a:r>
                      <a:endParaRPr lang="ru-RU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Г) </a:t>
                      </a:r>
                      <a:r>
                        <a:rPr lang="ru-RU" b="1" u="sng" dirty="0" smtClean="0"/>
                        <a:t>Юрий</a:t>
                      </a:r>
                      <a:r>
                        <a:rPr lang="ru-RU" b="1" u="sng" baseline="0" dirty="0" smtClean="0"/>
                        <a:t> Гагарин</a:t>
                      </a:r>
                      <a:endParaRPr lang="ru-RU" b="1" u="sng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152400" y="1447800"/>
            <a:ext cx="8991600" cy="5791200"/>
          </a:xfrm>
        </p:spPr>
        <p:txBody>
          <a:bodyPr/>
          <a:lstStyle/>
          <a:p>
            <a:pPr algn="l"/>
            <a:r>
              <a:rPr lang="ru-RU" sz="3200" dirty="0" smtClean="0">
                <a:solidFill>
                  <a:srgbClr val="FFFF00"/>
                </a:solidFill>
              </a:rPr>
              <a:t/>
            </a:r>
            <a:br>
              <a:rPr lang="ru-RU" sz="3200" dirty="0" smtClean="0">
                <a:solidFill>
                  <a:srgbClr val="FFFF00"/>
                </a:solidFill>
              </a:rPr>
            </a:br>
            <a:r>
              <a:rPr lang="ru-RU" sz="800" dirty="0" smtClean="0">
                <a:solidFill>
                  <a:srgbClr val="FFFF00"/>
                </a:solidFill>
              </a:rPr>
              <a:t/>
            </a:r>
            <a:br>
              <a:rPr lang="ru-RU" sz="800" dirty="0" smtClean="0">
                <a:solidFill>
                  <a:srgbClr val="FFFF00"/>
                </a:solidFill>
              </a:rPr>
            </a:br>
            <a:r>
              <a:rPr lang="ru-RU" sz="2400" dirty="0" smtClean="0">
                <a:solidFill>
                  <a:srgbClr val="FFFF00"/>
                </a:solidFill>
              </a:rPr>
              <a:t>Х. </a:t>
            </a:r>
            <a: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Этот человек был родом из Скандинавии; по приглашению славянского племени пришел на Русь и стал первым русским князем:</a:t>
            </a:r>
            <a:b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rgbClr val="FFFF00"/>
                </a:solidFill>
              </a:rPr>
              <a:t>Ц.  </a:t>
            </a:r>
            <a:r>
              <a:rPr lang="ru-RU" sz="2200" b="1" dirty="0" smtClean="0">
                <a:solidFill>
                  <a:srgbClr val="0000FF"/>
                </a:solidFill>
              </a:rPr>
              <a:t>В</a:t>
            </a:r>
            <a:r>
              <a:rPr lang="ru-RU" sz="2400" b="1" dirty="0" smtClean="0">
                <a:solidFill>
                  <a:srgbClr val="0000FF"/>
                </a:solidFill>
              </a:rPr>
              <a:t> 1678г. в Киеве была издана первая печатная история Российского государства с таким названием:</a:t>
            </a:r>
            <a:r>
              <a:rPr lang="ru-RU" sz="2200" b="1" dirty="0" smtClean="0">
                <a:solidFill>
                  <a:srgbClr val="0000FF"/>
                </a:solidFill>
              </a:rPr>
              <a:t/>
            </a:r>
            <a:br>
              <a:rPr lang="ru-RU" sz="2200" b="1" dirty="0" smtClean="0">
                <a:solidFill>
                  <a:srgbClr val="0000FF"/>
                </a:solidFill>
              </a:rPr>
            </a:br>
            <a:r>
              <a:rPr lang="ru-RU" sz="800" b="1" dirty="0" smtClean="0">
                <a:solidFill>
                  <a:srgbClr val="0000FF"/>
                </a:solidFill>
              </a:rPr>
              <a:t/>
            </a:r>
            <a:br>
              <a:rPr lang="ru-RU" sz="800" b="1" dirty="0" smtClean="0">
                <a:solidFill>
                  <a:srgbClr val="0000FF"/>
                </a:solidFill>
              </a:rPr>
            </a:br>
            <a:r>
              <a:rPr lang="ru-RU" sz="2200" b="1" dirty="0" smtClean="0">
                <a:solidFill>
                  <a:srgbClr val="0000FF"/>
                </a:solidFill>
              </a:rPr>
              <a:t/>
            </a:r>
            <a:br>
              <a:rPr lang="ru-RU" sz="2200" b="1" dirty="0" smtClean="0">
                <a:solidFill>
                  <a:srgbClr val="0000FF"/>
                </a:solidFill>
              </a:rPr>
            </a:br>
            <a:r>
              <a:rPr lang="ru-RU" sz="2400" b="1" dirty="0" smtClean="0">
                <a:solidFill>
                  <a:srgbClr val="0000FF"/>
                </a:solidFill>
              </a:rPr>
              <a:t/>
            </a:r>
            <a:br>
              <a:rPr lang="ru-RU" sz="2400" b="1" dirty="0" smtClean="0">
                <a:solidFill>
                  <a:srgbClr val="0000FF"/>
                </a:solidFill>
              </a:rPr>
            </a:br>
            <a:r>
              <a:rPr lang="ru-RU" sz="2400" b="1" dirty="0" smtClean="0">
                <a:solidFill>
                  <a:srgbClr val="0000FF"/>
                </a:solidFill>
              </a:rPr>
              <a:t/>
            </a:r>
            <a:br>
              <a:rPr lang="ru-RU" sz="2400" b="1" dirty="0" smtClean="0">
                <a:solidFill>
                  <a:srgbClr val="0000FF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rgbClr val="FFFF00"/>
                </a:solidFill>
              </a:rPr>
              <a:t>Ч. </a:t>
            </a:r>
            <a:r>
              <a:rPr lang="ru-RU" sz="2400" b="1" dirty="0" smtClean="0">
                <a:solidFill>
                  <a:srgbClr val="0000FF"/>
                </a:solidFill>
              </a:rPr>
              <a:t>Эта женщина  княжила от имени своего сына. Первой в России провела налоговую реформу, установив  размеры и места сбора дани:</a:t>
            </a: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3200" dirty="0" smtClean="0">
                <a:solidFill>
                  <a:srgbClr val="FFFF00"/>
                </a:solidFill>
              </a:rPr>
              <a:t/>
            </a:r>
            <a:br>
              <a:rPr lang="ru-RU" sz="3200" dirty="0" smtClean="0">
                <a:solidFill>
                  <a:srgbClr val="FFFF00"/>
                </a:solidFill>
              </a:rPr>
            </a:br>
            <a:endParaRPr lang="ru-RU" sz="3200" dirty="0">
              <a:solidFill>
                <a:srgbClr val="FFFF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81000" y="990600"/>
          <a:ext cx="8382000" cy="9144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91000"/>
                <a:gridCol w="4191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А) </a:t>
                      </a:r>
                      <a:r>
                        <a:rPr lang="ru-RU" sz="1800" b="1" u="none" dirty="0" smtClean="0"/>
                        <a:t>Трувор</a:t>
                      </a:r>
                      <a:endParaRPr lang="ru-RU" sz="1800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Б</a:t>
                      </a:r>
                      <a:r>
                        <a:rPr lang="en-US" b="1" dirty="0" smtClean="0"/>
                        <a:t>)</a:t>
                      </a:r>
                      <a:r>
                        <a:rPr lang="ru-RU" b="1" baseline="0" dirty="0" smtClean="0"/>
                        <a:t> </a:t>
                      </a:r>
                      <a:r>
                        <a:rPr lang="ru-RU" b="1" u="sng" baseline="0" dirty="0" err="1" smtClean="0"/>
                        <a:t>Рюрик</a:t>
                      </a:r>
                      <a:endParaRPr lang="ru-RU" b="1" u="sng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В) </a:t>
                      </a:r>
                      <a:r>
                        <a:rPr lang="ru-RU" sz="1800" b="1" u="none" dirty="0" err="1" smtClean="0"/>
                        <a:t>Синеус</a:t>
                      </a:r>
                      <a:endParaRPr lang="ru-RU" sz="18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Г) Аскольд</a:t>
                      </a:r>
                      <a:endParaRPr lang="ru-RU" sz="1800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57200" y="2895600"/>
          <a:ext cx="8382000" cy="109728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91000"/>
                <a:gridCol w="4191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А) «История с древнейших времен до 70-х годов Х</a:t>
                      </a:r>
                      <a:r>
                        <a:rPr lang="en-US" b="1" dirty="0" smtClean="0"/>
                        <a:t>VII</a:t>
                      </a:r>
                      <a:r>
                        <a:rPr lang="ru-RU" b="1" dirty="0" smtClean="0"/>
                        <a:t>в.»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Б</a:t>
                      </a:r>
                      <a:r>
                        <a:rPr lang="en-US" b="1" dirty="0" smtClean="0"/>
                        <a:t>)</a:t>
                      </a:r>
                      <a:r>
                        <a:rPr lang="ru-RU" b="1" dirty="0" smtClean="0"/>
                        <a:t> </a:t>
                      </a:r>
                      <a:r>
                        <a:rPr lang="ru-RU" b="1" u="none" dirty="0" smtClean="0"/>
                        <a:t>«Житие Российское»</a:t>
                      </a:r>
                      <a:endParaRPr lang="ru-RU" b="1" u="none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В)</a:t>
                      </a:r>
                      <a:r>
                        <a:rPr lang="ru-RU" b="1" baseline="0" dirty="0" smtClean="0"/>
                        <a:t> </a:t>
                      </a:r>
                      <a:r>
                        <a:rPr lang="ru-RU" b="1" u="sng" baseline="0" dirty="0" smtClean="0"/>
                        <a:t>«Синопсис» (обозрение)</a:t>
                      </a:r>
                      <a:endParaRPr lang="ru-RU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Г) «История Отечества»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57200" y="5562600"/>
          <a:ext cx="8382000" cy="9144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91000"/>
                <a:gridCol w="4191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А) </a:t>
                      </a:r>
                      <a:r>
                        <a:rPr lang="ru-RU" b="1" u="none" dirty="0" smtClean="0"/>
                        <a:t>Екатерина</a:t>
                      </a:r>
                      <a:r>
                        <a:rPr lang="ru-RU" b="1" u="none" baseline="0" dirty="0" smtClean="0"/>
                        <a:t> </a:t>
                      </a:r>
                      <a:r>
                        <a:rPr lang="en-US" b="1" u="none" baseline="0" dirty="0" smtClean="0"/>
                        <a:t>I</a:t>
                      </a:r>
                      <a:endParaRPr lang="ru-RU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Б) Екатерина</a:t>
                      </a:r>
                      <a:r>
                        <a:rPr lang="en-US" b="1" dirty="0" smtClean="0"/>
                        <a:t>II</a:t>
                      </a:r>
                      <a:endParaRPr lang="ru-RU" b="1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В) </a:t>
                      </a:r>
                      <a:r>
                        <a:rPr lang="ru-RU" b="1" u="sng" dirty="0" smtClean="0"/>
                        <a:t>Ольга</a:t>
                      </a:r>
                      <a:endParaRPr lang="ru-RU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Г) </a:t>
                      </a:r>
                      <a:r>
                        <a:rPr lang="ru-RU" b="1" u="none" dirty="0" smtClean="0"/>
                        <a:t>Елизавета</a:t>
                      </a:r>
                      <a:endParaRPr lang="ru-RU" b="1" u="sng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228600" y="1066800"/>
            <a:ext cx="8763000" cy="5791200"/>
          </a:xfrm>
        </p:spPr>
        <p:txBody>
          <a:bodyPr/>
          <a:lstStyle/>
          <a:p>
            <a:pPr algn="l"/>
            <a:r>
              <a:rPr lang="ru-RU" sz="3200" dirty="0" smtClean="0">
                <a:solidFill>
                  <a:srgbClr val="FFFF00"/>
                </a:solidFill>
              </a:rPr>
              <a:t/>
            </a:r>
            <a:br>
              <a:rPr lang="ru-RU" sz="3200" dirty="0" smtClean="0">
                <a:solidFill>
                  <a:srgbClr val="FFFF00"/>
                </a:solidFill>
              </a:rPr>
            </a:br>
            <a:r>
              <a:rPr lang="ru-RU" sz="800" dirty="0" smtClean="0">
                <a:solidFill>
                  <a:srgbClr val="FFFF00"/>
                </a:solidFill>
              </a:rPr>
              <a:t/>
            </a:r>
            <a:br>
              <a:rPr lang="ru-RU" sz="800" dirty="0" smtClean="0">
                <a:solidFill>
                  <a:srgbClr val="FFFF00"/>
                </a:solidFill>
              </a:rPr>
            </a:br>
            <a:r>
              <a:rPr lang="ru-RU" sz="2400" dirty="0" smtClean="0">
                <a:solidFill>
                  <a:srgbClr val="FFFF00"/>
                </a:solidFill>
              </a:rPr>
              <a:t>Ш. </a:t>
            </a:r>
            <a: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Первая русская газета «Ведомости» появилась именно при этом императоре:</a:t>
            </a:r>
            <a:b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rgbClr val="FFFF00"/>
                </a:solidFill>
              </a:rPr>
              <a:t>Щ.  </a:t>
            </a:r>
            <a:r>
              <a:rPr lang="ru-RU" sz="2400" b="1" dirty="0" smtClean="0">
                <a:solidFill>
                  <a:srgbClr val="0000FF"/>
                </a:solidFill>
              </a:rPr>
              <a:t>Учреждение, открытое князем Ярославом Мудрым на территории Софийского собора в 1037г.:</a:t>
            </a:r>
            <a:r>
              <a:rPr lang="ru-RU" sz="2200" b="1" dirty="0" smtClean="0">
                <a:solidFill>
                  <a:srgbClr val="0000FF"/>
                </a:solidFill>
              </a:rPr>
              <a:t/>
            </a:r>
            <a:br>
              <a:rPr lang="ru-RU" sz="2200" b="1" dirty="0" smtClean="0">
                <a:solidFill>
                  <a:srgbClr val="0000FF"/>
                </a:solidFill>
              </a:rPr>
            </a:br>
            <a:r>
              <a:rPr lang="ru-RU" sz="800" b="1" dirty="0" smtClean="0">
                <a:solidFill>
                  <a:srgbClr val="0000FF"/>
                </a:solidFill>
              </a:rPr>
              <a:t/>
            </a:r>
            <a:br>
              <a:rPr lang="ru-RU" sz="800" b="1" dirty="0" smtClean="0">
                <a:solidFill>
                  <a:srgbClr val="0000FF"/>
                </a:solidFill>
              </a:rPr>
            </a:br>
            <a:r>
              <a:rPr lang="ru-RU" sz="2200" b="1" dirty="0" smtClean="0">
                <a:solidFill>
                  <a:srgbClr val="0000FF"/>
                </a:solidFill>
              </a:rPr>
              <a:t/>
            </a:r>
            <a:br>
              <a:rPr lang="ru-RU" sz="2200" b="1" dirty="0" smtClean="0">
                <a:solidFill>
                  <a:srgbClr val="0000FF"/>
                </a:solidFill>
              </a:rPr>
            </a:br>
            <a:r>
              <a:rPr lang="ru-RU" sz="2400" b="1" dirty="0" smtClean="0">
                <a:solidFill>
                  <a:srgbClr val="0000FF"/>
                </a:solidFill>
              </a:rPr>
              <a:t/>
            </a:r>
            <a:br>
              <a:rPr lang="ru-RU" sz="2400" b="1" dirty="0" smtClean="0">
                <a:solidFill>
                  <a:srgbClr val="0000FF"/>
                </a:solidFill>
              </a:rPr>
            </a:br>
            <a:r>
              <a:rPr lang="ru-RU" sz="2400" b="1" dirty="0" smtClean="0">
                <a:solidFill>
                  <a:srgbClr val="0000FF"/>
                </a:solidFill>
              </a:rPr>
              <a:t/>
            </a:r>
            <a:br>
              <a:rPr lang="ru-RU" sz="2400" b="1" dirty="0" smtClean="0">
                <a:solidFill>
                  <a:srgbClr val="0000FF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rgbClr val="FFFF00"/>
                </a:solidFill>
              </a:rPr>
              <a:t>Ы.  </a:t>
            </a:r>
            <a:r>
              <a:rPr lang="ru-RU" sz="2400" b="1" dirty="0" smtClean="0">
                <a:solidFill>
                  <a:srgbClr val="0000FF"/>
                </a:solidFill>
              </a:rPr>
              <a:t>Первым правителем России, получившим титул «царя» стал…</a:t>
            </a: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3200" dirty="0" smtClean="0">
                <a:solidFill>
                  <a:srgbClr val="FFFF00"/>
                </a:solidFill>
              </a:rPr>
              <a:t/>
            </a:r>
            <a:br>
              <a:rPr lang="ru-RU" sz="3200" dirty="0" smtClean="0">
                <a:solidFill>
                  <a:srgbClr val="FFFF00"/>
                </a:solidFill>
              </a:rPr>
            </a:br>
            <a:endParaRPr lang="ru-RU" sz="3200" dirty="0">
              <a:solidFill>
                <a:srgbClr val="FFFF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81000" y="990600"/>
          <a:ext cx="8382000" cy="9144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91000"/>
                <a:gridCol w="4191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А) </a:t>
                      </a:r>
                      <a:r>
                        <a:rPr lang="ru-RU" sz="1800" b="1" u="sng" dirty="0" smtClean="0"/>
                        <a:t>Пё1р</a:t>
                      </a:r>
                      <a:r>
                        <a:rPr lang="en-US" sz="1800" b="1" u="sng" dirty="0" smtClean="0"/>
                        <a:t>I</a:t>
                      </a:r>
                      <a:endParaRPr lang="ru-RU" sz="18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Б</a:t>
                      </a:r>
                      <a:r>
                        <a:rPr lang="en-US" b="1" dirty="0" smtClean="0"/>
                        <a:t>)</a:t>
                      </a:r>
                      <a:r>
                        <a:rPr lang="ru-RU" b="1" dirty="0" smtClean="0"/>
                        <a:t> Пётр</a:t>
                      </a:r>
                      <a:r>
                        <a:rPr lang="en-US" b="1" dirty="0" smtClean="0"/>
                        <a:t> II</a:t>
                      </a:r>
                      <a:endParaRPr lang="ru-RU" b="1" u="none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В) </a:t>
                      </a:r>
                      <a:r>
                        <a:rPr lang="ru-RU" sz="1800" b="1" u="none" dirty="0" smtClean="0"/>
                        <a:t>Александр</a:t>
                      </a:r>
                      <a:r>
                        <a:rPr lang="ru-RU" sz="1800" b="1" u="none" baseline="0" dirty="0" smtClean="0"/>
                        <a:t> </a:t>
                      </a:r>
                      <a:r>
                        <a:rPr lang="en-US" sz="1800" b="1" u="none" baseline="0" dirty="0" smtClean="0"/>
                        <a:t>I</a:t>
                      </a:r>
                      <a:endParaRPr lang="ru-RU" sz="18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Г) Александр</a:t>
                      </a:r>
                      <a:r>
                        <a:rPr lang="ru-RU" b="1" baseline="0" dirty="0" smtClean="0"/>
                        <a:t> </a:t>
                      </a:r>
                      <a:r>
                        <a:rPr lang="en-US" b="1" dirty="0" smtClean="0"/>
                        <a:t>II</a:t>
                      </a:r>
                      <a:endParaRPr lang="ru-RU" sz="1800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81000" y="3048000"/>
          <a:ext cx="8382000" cy="9144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91000"/>
                <a:gridCol w="4191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А) больница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Б</a:t>
                      </a:r>
                      <a:r>
                        <a:rPr lang="en-US" b="1" dirty="0" smtClean="0"/>
                        <a:t>)</a:t>
                      </a:r>
                      <a:r>
                        <a:rPr lang="ru-RU" b="1" dirty="0" smtClean="0"/>
                        <a:t> </a:t>
                      </a:r>
                      <a:r>
                        <a:rPr lang="ru-RU" b="1" u="sng" dirty="0" smtClean="0"/>
                        <a:t>библиотека</a:t>
                      </a:r>
                      <a:endParaRPr lang="ru-RU" b="1" u="sng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В)</a:t>
                      </a:r>
                      <a:r>
                        <a:rPr lang="ru-RU" b="1" baseline="0" dirty="0" smtClean="0"/>
                        <a:t> </a:t>
                      </a:r>
                      <a:r>
                        <a:rPr lang="ru-RU" b="1" u="none" baseline="0" dirty="0" smtClean="0"/>
                        <a:t>детский сад </a:t>
                      </a:r>
                      <a:endParaRPr lang="ru-RU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Г) банк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57200" y="5181600"/>
          <a:ext cx="8382000" cy="9144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91000"/>
                <a:gridCol w="4191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А) Иван </a:t>
                      </a:r>
                      <a:r>
                        <a:rPr lang="ru-RU" b="1" dirty="0" err="1" smtClean="0"/>
                        <a:t>Калита</a:t>
                      </a:r>
                      <a:endParaRPr lang="ru-RU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Б) Дмитрий Донской</a:t>
                      </a:r>
                      <a:endParaRPr lang="ru-RU" b="1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В) Иван</a:t>
                      </a:r>
                      <a:r>
                        <a:rPr lang="en-US" b="1" dirty="0" smtClean="0"/>
                        <a:t> III</a:t>
                      </a:r>
                      <a:endParaRPr lang="ru-RU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Г) Иван </a:t>
                      </a:r>
                      <a:r>
                        <a:rPr lang="en-US" b="1" u="none" dirty="0" smtClean="0"/>
                        <a:t>IV</a:t>
                      </a:r>
                      <a:endParaRPr lang="ru-RU" b="1" u="sng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228600" y="1066800"/>
            <a:ext cx="8763000" cy="5791200"/>
          </a:xfrm>
        </p:spPr>
        <p:txBody>
          <a:bodyPr/>
          <a:lstStyle/>
          <a:p>
            <a:pPr algn="l"/>
            <a:r>
              <a:rPr lang="ru-RU" sz="3200" dirty="0" smtClean="0">
                <a:solidFill>
                  <a:srgbClr val="FFFF00"/>
                </a:solidFill>
              </a:rPr>
              <a:t/>
            </a:r>
            <a:br>
              <a:rPr lang="ru-RU" sz="3200" dirty="0" smtClean="0">
                <a:solidFill>
                  <a:srgbClr val="FFFF00"/>
                </a:solidFill>
              </a:rPr>
            </a:br>
            <a:r>
              <a:rPr lang="ru-RU" sz="800" dirty="0" smtClean="0">
                <a:solidFill>
                  <a:srgbClr val="FFFF00"/>
                </a:solidFill>
              </a:rPr>
              <a:t/>
            </a:r>
            <a:br>
              <a:rPr lang="ru-RU" sz="800" dirty="0" smtClean="0">
                <a:solidFill>
                  <a:srgbClr val="FFFF00"/>
                </a:solidFill>
              </a:rPr>
            </a:br>
            <a:r>
              <a:rPr lang="ru-RU" sz="2400" dirty="0" smtClean="0">
                <a:solidFill>
                  <a:srgbClr val="FFFF00"/>
                </a:solidFill>
              </a:rPr>
              <a:t>Э.  </a:t>
            </a:r>
            <a:r>
              <a:rPr lang="ru-RU" sz="2400" dirty="0" smtClean="0">
                <a:solidFill>
                  <a:srgbClr val="0000FF"/>
                </a:solidFill>
              </a:rPr>
              <a:t>Назовите европейца, положившего начало освоению Сибири и её освобождению от татарского владычества:</a:t>
            </a:r>
            <a:r>
              <a:rPr lang="ru-RU" sz="2400" dirty="0" smtClean="0">
                <a:solidFill>
                  <a:srgbClr val="FFFF00"/>
                </a:solidFill>
              </a:rPr>
              <a:t> </a:t>
            </a:r>
            <a: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b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rgbClr val="FFFF00"/>
                </a:solidFill>
              </a:rPr>
              <a:t>Ю.  </a:t>
            </a:r>
            <a:r>
              <a:rPr lang="ru-RU" sz="2400" b="1" dirty="0" smtClean="0">
                <a:solidFill>
                  <a:srgbClr val="0000FF"/>
                </a:solidFill>
              </a:rPr>
              <a:t>Первой столицей России стал этот город:</a:t>
            </a:r>
            <a:r>
              <a:rPr lang="ru-RU" sz="2200" b="1" dirty="0" smtClean="0">
                <a:solidFill>
                  <a:srgbClr val="0000FF"/>
                </a:solidFill>
              </a:rPr>
              <a:t/>
            </a:r>
            <a:br>
              <a:rPr lang="ru-RU" sz="2200" b="1" dirty="0" smtClean="0">
                <a:solidFill>
                  <a:srgbClr val="0000FF"/>
                </a:solidFill>
              </a:rPr>
            </a:br>
            <a:r>
              <a:rPr lang="ru-RU" sz="800" b="1" dirty="0" smtClean="0">
                <a:solidFill>
                  <a:srgbClr val="0000FF"/>
                </a:solidFill>
              </a:rPr>
              <a:t/>
            </a:r>
            <a:br>
              <a:rPr lang="ru-RU" sz="800" b="1" dirty="0" smtClean="0">
                <a:solidFill>
                  <a:srgbClr val="0000FF"/>
                </a:solidFill>
              </a:rPr>
            </a:br>
            <a:r>
              <a:rPr lang="ru-RU" sz="2200" b="1" dirty="0" smtClean="0">
                <a:solidFill>
                  <a:srgbClr val="0000FF"/>
                </a:solidFill>
              </a:rPr>
              <a:t/>
            </a:r>
            <a:br>
              <a:rPr lang="ru-RU" sz="2200" b="1" dirty="0" smtClean="0">
                <a:solidFill>
                  <a:srgbClr val="0000FF"/>
                </a:solidFill>
              </a:rPr>
            </a:br>
            <a:r>
              <a:rPr lang="ru-RU" sz="2400" b="1" dirty="0" smtClean="0">
                <a:solidFill>
                  <a:srgbClr val="0000FF"/>
                </a:solidFill>
              </a:rPr>
              <a:t/>
            </a:r>
            <a:br>
              <a:rPr lang="ru-RU" sz="2400" b="1" dirty="0" smtClean="0">
                <a:solidFill>
                  <a:srgbClr val="0000FF"/>
                </a:solidFill>
              </a:rPr>
            </a:br>
            <a:r>
              <a:rPr lang="ru-RU" sz="2400" b="1" dirty="0" smtClean="0">
                <a:solidFill>
                  <a:srgbClr val="0000FF"/>
                </a:solidFill>
              </a:rPr>
              <a:t/>
            </a:r>
            <a:br>
              <a:rPr lang="ru-RU" sz="2400" b="1" dirty="0" smtClean="0">
                <a:solidFill>
                  <a:srgbClr val="0000FF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rgbClr val="FFFF00"/>
                </a:solidFill>
              </a:rPr>
              <a:t>Я.</a:t>
            </a:r>
            <a:r>
              <a:rPr lang="ru-RU" sz="2400" b="1" dirty="0" smtClean="0">
                <a:solidFill>
                  <a:srgbClr val="0000FF"/>
                </a:solidFill>
              </a:rPr>
              <a:t> Во время первой мировой войны (1914-1918гг.) английские военные впервые применили:</a:t>
            </a: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3200" dirty="0" smtClean="0">
                <a:solidFill>
                  <a:srgbClr val="FFFF00"/>
                </a:solidFill>
              </a:rPr>
              <a:t/>
            </a:r>
            <a:br>
              <a:rPr lang="ru-RU" sz="3200" dirty="0" smtClean="0">
                <a:solidFill>
                  <a:srgbClr val="FFFF00"/>
                </a:solidFill>
              </a:rPr>
            </a:br>
            <a:endParaRPr lang="ru-RU" sz="3200" dirty="0">
              <a:solidFill>
                <a:srgbClr val="FFFF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81000" y="1219200"/>
          <a:ext cx="8382000" cy="9144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91000"/>
                <a:gridCol w="4191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А) </a:t>
                      </a:r>
                      <a:r>
                        <a:rPr lang="ru-RU" sz="1800" b="1" u="none" dirty="0" smtClean="0"/>
                        <a:t>Семён</a:t>
                      </a:r>
                      <a:r>
                        <a:rPr lang="ru-RU" sz="1800" b="1" u="none" baseline="0" dirty="0" smtClean="0"/>
                        <a:t> Дежнёв</a:t>
                      </a:r>
                      <a:endParaRPr lang="ru-RU" sz="1800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Б</a:t>
                      </a:r>
                      <a:r>
                        <a:rPr lang="en-US" b="1" dirty="0" smtClean="0"/>
                        <a:t>)</a:t>
                      </a:r>
                      <a:r>
                        <a:rPr lang="ru-RU" b="1" dirty="0" smtClean="0"/>
                        <a:t> </a:t>
                      </a:r>
                      <a:r>
                        <a:rPr lang="ru-RU" b="1" u="sng" dirty="0" smtClean="0"/>
                        <a:t>Ермак</a:t>
                      </a:r>
                      <a:r>
                        <a:rPr lang="ru-RU" b="1" u="sng" baseline="0" dirty="0" smtClean="0"/>
                        <a:t> Тимофеевич</a:t>
                      </a:r>
                      <a:endParaRPr lang="ru-RU" b="1" u="sng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В) </a:t>
                      </a:r>
                      <a:r>
                        <a:rPr lang="ru-RU" sz="1800" b="1" u="none" dirty="0" smtClean="0"/>
                        <a:t>Христофор</a:t>
                      </a:r>
                      <a:r>
                        <a:rPr lang="ru-RU" sz="1800" b="1" u="none" baseline="0" dirty="0" smtClean="0"/>
                        <a:t> Колумб</a:t>
                      </a:r>
                      <a:endParaRPr lang="ru-RU" sz="18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Г) Василий</a:t>
                      </a:r>
                      <a:r>
                        <a:rPr lang="ru-RU" b="1" baseline="0" dirty="0" smtClean="0"/>
                        <a:t> Поярков</a:t>
                      </a:r>
                      <a:endParaRPr lang="ru-RU" sz="1800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81000" y="3048000"/>
          <a:ext cx="8382000" cy="9144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91000"/>
                <a:gridCol w="4191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А) Москва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Б</a:t>
                      </a:r>
                      <a:r>
                        <a:rPr lang="en-US" b="1" dirty="0" smtClean="0"/>
                        <a:t>)</a:t>
                      </a:r>
                      <a:r>
                        <a:rPr lang="ru-RU" b="1" dirty="0" smtClean="0"/>
                        <a:t> </a:t>
                      </a:r>
                      <a:r>
                        <a:rPr lang="ru-RU" b="1" u="none" dirty="0" smtClean="0"/>
                        <a:t>Санкт</a:t>
                      </a:r>
                      <a:r>
                        <a:rPr lang="ru-RU" b="1" u="none" baseline="0" dirty="0" smtClean="0"/>
                        <a:t> - Петербург</a:t>
                      </a:r>
                      <a:endParaRPr lang="ru-RU" b="1" u="sng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В)</a:t>
                      </a:r>
                      <a:r>
                        <a:rPr lang="ru-RU" b="1" baseline="0" dirty="0" smtClean="0"/>
                        <a:t> </a:t>
                      </a:r>
                      <a:r>
                        <a:rPr lang="ru-RU" b="1" u="none" baseline="0" dirty="0" smtClean="0"/>
                        <a:t>Владимир</a:t>
                      </a:r>
                      <a:endParaRPr lang="ru-RU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Г) </a:t>
                      </a:r>
                      <a:r>
                        <a:rPr lang="ru-RU" b="1" u="sng" dirty="0" smtClean="0"/>
                        <a:t>Киев</a:t>
                      </a:r>
                      <a:endParaRPr lang="ru-RU" b="1" u="sng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81000" y="5257800"/>
          <a:ext cx="8382000" cy="9144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91000"/>
                <a:gridCol w="4191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А) винтовки</a:t>
                      </a:r>
                      <a:endParaRPr lang="ru-RU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Б) пулеметы</a:t>
                      </a:r>
                      <a:endParaRPr lang="ru-RU" b="1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В) </a:t>
                      </a:r>
                      <a:r>
                        <a:rPr lang="ru-RU" b="1" u="sng" dirty="0" smtClean="0"/>
                        <a:t>танки</a:t>
                      </a:r>
                      <a:endParaRPr lang="ru-RU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Г) бронетранспортеры</a:t>
                      </a:r>
                      <a:endParaRPr lang="ru-RU" b="1" u="sng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600" y="228600"/>
            <a:ext cx="8686800" cy="8565422"/>
          </a:xfrm>
          <a:prstGeom prst="rect">
            <a:avLst/>
          </a:prstGeom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ru-RU" sz="3260" b="1" u="sng" dirty="0" smtClean="0">
                <a:solidFill>
                  <a:srgbClr val="FFFF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Цели и задачи игры:</a:t>
            </a:r>
            <a:endParaRPr lang="ru-RU" sz="800" b="1" u="sng" dirty="0" smtClean="0">
              <a:solidFill>
                <a:srgbClr val="FFFF00"/>
              </a:solidFill>
              <a:effectLst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</a:endParaRPr>
          </a:p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3200" dirty="0" smtClean="0">
                <a:solidFill>
                  <a:schemeClr val="bg2">
                    <a:lumMod val="75000"/>
                  </a:schemeClr>
                </a:solidFill>
              </a:rPr>
              <a:t>! </a:t>
            </a:r>
            <a:r>
              <a:rPr lang="ru-RU" sz="2400" dirty="0" smtClean="0"/>
              <a:t> вовлечение учащихся в творческую деятельность, основанную на любви и интересе к предмету «История»;</a:t>
            </a:r>
            <a:br>
              <a:rPr lang="ru-RU" sz="2400" dirty="0" smtClean="0"/>
            </a:br>
            <a:r>
              <a:rPr lang="ru-RU" sz="3200" dirty="0" smtClean="0">
                <a:solidFill>
                  <a:schemeClr val="bg2">
                    <a:lumMod val="75000"/>
                  </a:schemeClr>
                </a:solidFill>
              </a:rPr>
              <a:t>!</a:t>
            </a:r>
            <a:r>
              <a:rPr lang="ru-RU" sz="2400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ru-RU" sz="2400" dirty="0" smtClean="0"/>
              <a:t> проявление способностей, интеллектуального и творческого потенциала.</a:t>
            </a:r>
            <a:br>
              <a:rPr lang="ru-RU" sz="2400" dirty="0" smtClean="0"/>
            </a:br>
            <a:r>
              <a:rPr lang="ru-RU" sz="3200" dirty="0" smtClean="0">
                <a:solidFill>
                  <a:srgbClr val="FFFF00"/>
                </a:solidFill>
              </a:rPr>
              <a:t>!</a:t>
            </a:r>
            <a:r>
              <a:rPr lang="ru-RU" sz="2400" dirty="0" smtClean="0"/>
              <a:t> расширение кругозора в различных областях науки, техники, искусства, литературы, развитие интереса к ним;</a:t>
            </a:r>
            <a:br>
              <a:rPr lang="ru-RU" sz="2400" dirty="0" smtClean="0"/>
            </a:br>
            <a:r>
              <a:rPr lang="ru-RU" sz="3200" dirty="0" smtClean="0">
                <a:solidFill>
                  <a:srgbClr val="FFFF00"/>
                </a:solidFill>
              </a:rPr>
              <a:t>!</a:t>
            </a:r>
            <a:r>
              <a:rPr lang="ru-RU" sz="2400" dirty="0" smtClean="0"/>
              <a:t> повышение  уверенности  в себе, своих знаниях;</a:t>
            </a:r>
            <a:br>
              <a:rPr lang="ru-RU" sz="2400" dirty="0" smtClean="0"/>
            </a:br>
            <a:r>
              <a:rPr lang="ru-RU" sz="2400" dirty="0" smtClean="0">
                <a:solidFill>
                  <a:srgbClr val="FFFF00"/>
                </a:solidFill>
              </a:rPr>
              <a:t> </a:t>
            </a:r>
            <a:r>
              <a:rPr lang="ru-RU" sz="3200" dirty="0" smtClean="0">
                <a:solidFill>
                  <a:srgbClr val="FFFF00"/>
                </a:solidFill>
              </a:rPr>
              <a:t>! </a:t>
            </a:r>
            <a:r>
              <a:rPr lang="ru-RU" sz="2400" dirty="0" smtClean="0"/>
              <a:t>воспитание способности отстаивать свою точку зрения, обосновывать ее в дискуссиях и спорах;</a:t>
            </a:r>
            <a:br>
              <a:rPr lang="ru-RU" sz="2400" dirty="0" smtClean="0"/>
            </a:br>
            <a:r>
              <a:rPr lang="ru-RU" sz="2400" dirty="0" smtClean="0">
                <a:solidFill>
                  <a:srgbClr val="FFFF00"/>
                </a:solidFill>
              </a:rPr>
              <a:t> </a:t>
            </a:r>
            <a:r>
              <a:rPr lang="ru-RU" sz="3200" dirty="0" smtClean="0">
                <a:solidFill>
                  <a:srgbClr val="FFFF00"/>
                </a:solidFill>
              </a:rPr>
              <a:t>! </a:t>
            </a:r>
            <a:r>
              <a:rPr lang="ru-RU" sz="2400" dirty="0" smtClean="0">
                <a:solidFill>
                  <a:srgbClr val="FFFF00"/>
                </a:solidFill>
              </a:rPr>
              <a:t> </a:t>
            </a:r>
            <a:r>
              <a:rPr lang="ru-RU" sz="2400" dirty="0" smtClean="0"/>
              <a:t>развитие  информационной культуры учащихся, знакомство их с возможностями ПК;</a:t>
            </a:r>
            <a:br>
              <a:rPr lang="ru-RU" sz="2400" dirty="0" smtClean="0"/>
            </a:br>
            <a:r>
              <a:rPr lang="ru-RU" sz="3200" dirty="0" smtClean="0">
                <a:solidFill>
                  <a:srgbClr val="FFFF00"/>
                </a:solidFill>
              </a:rPr>
              <a:t>! </a:t>
            </a:r>
            <a:r>
              <a:rPr lang="ru-RU" sz="2400" dirty="0" smtClean="0"/>
              <a:t>воспитание  уважения к истории России и других стран.</a:t>
            </a:r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-1" y="0"/>
          <a:ext cx="9144002" cy="6858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4422"/>
                <a:gridCol w="1956995"/>
                <a:gridCol w="1699327"/>
                <a:gridCol w="1762186"/>
                <a:gridCol w="2041072"/>
              </a:tblGrid>
              <a:tr h="571772"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ЭТАПЫ ИГРЫ</a:t>
                      </a:r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Цена </a:t>
                      </a:r>
                    </a:p>
                    <a:p>
                      <a:pPr algn="ctr"/>
                      <a:r>
                        <a:rPr lang="ru-RU" dirty="0" smtClean="0"/>
                        <a:t>вопроса</a:t>
                      </a:r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Оценки, полученные командами</a:t>
                      </a:r>
                      <a:endParaRPr lang="ru-RU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41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«Историки»</a:t>
                      </a:r>
                      <a:endParaRPr lang="ru-RU" sz="16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«Летописцы»</a:t>
                      </a:r>
                      <a:endParaRPr lang="ru-RU" sz="16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«Исследователи»</a:t>
                      </a:r>
                      <a:endParaRPr lang="ru-RU" sz="16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383630">
                <a:tc>
                  <a:txBody>
                    <a:bodyPr/>
                    <a:lstStyle/>
                    <a:p>
                      <a:pPr algn="ctr"/>
                      <a:endParaRPr lang="ru-RU" b="1" dirty="0" smtClean="0"/>
                    </a:p>
                    <a:p>
                      <a:pPr algn="ctr"/>
                      <a:r>
                        <a:rPr lang="en-US" b="1" dirty="0" smtClean="0"/>
                        <a:t>I</a:t>
                      </a:r>
                      <a:r>
                        <a:rPr lang="ru-RU" b="1" dirty="0" smtClean="0"/>
                        <a:t> тур «ИМЕНА»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 smtClean="0"/>
                    </a:p>
                    <a:p>
                      <a:pPr algn="ctr"/>
                      <a:r>
                        <a:rPr lang="ru-RU" sz="1600" dirty="0" smtClean="0"/>
                        <a:t>10 баллов за каждый правильный ответ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1940500">
                <a:tc>
                  <a:txBody>
                    <a:bodyPr/>
                    <a:lstStyle/>
                    <a:p>
                      <a:pPr algn="ctr"/>
                      <a:endParaRPr lang="ru-RU" b="1" dirty="0" smtClean="0"/>
                    </a:p>
                    <a:p>
                      <a:pPr algn="ctr"/>
                      <a:r>
                        <a:rPr lang="en-US" b="1" dirty="0" smtClean="0"/>
                        <a:t>II</a:t>
                      </a:r>
                      <a:r>
                        <a:rPr lang="ru-RU" b="1" dirty="0" smtClean="0"/>
                        <a:t> тур «ВПЕРВЫЕ </a:t>
                      </a:r>
                    </a:p>
                    <a:p>
                      <a:pPr algn="ctr"/>
                      <a:r>
                        <a:rPr lang="ru-RU" b="1" dirty="0" smtClean="0"/>
                        <a:t>В МИРЕ»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 smtClean="0">
                        <a:latin typeface="Cambria" pitchFamily="18" charset="0"/>
                        <a:cs typeface="Tunga" pitchFamily="2"/>
                      </a:endParaRPr>
                    </a:p>
                    <a:p>
                      <a:pPr algn="ctr"/>
                      <a:r>
                        <a:rPr lang="ru-RU" sz="1600" dirty="0" smtClean="0">
                          <a:latin typeface="Cambria" pitchFamily="18" charset="0"/>
                          <a:cs typeface="Tunga" pitchFamily="2"/>
                        </a:rPr>
                        <a:t>от 10 до 40 баллов за правильный ответ, в зависимости от выбранного вопроса</a:t>
                      </a:r>
                      <a:endParaRPr lang="ru-RU" sz="1600" dirty="0">
                        <a:latin typeface="Cambria" pitchFamily="18" charset="0"/>
                        <a:cs typeface="Tunga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1858260">
                <a:tc>
                  <a:txBody>
                    <a:bodyPr/>
                    <a:lstStyle/>
                    <a:p>
                      <a:pPr algn="ctr"/>
                      <a:endParaRPr lang="ru-RU" b="1" dirty="0" smtClean="0"/>
                    </a:p>
                    <a:p>
                      <a:pPr algn="ctr"/>
                      <a:r>
                        <a:rPr lang="en-US" b="1" dirty="0" smtClean="0"/>
                        <a:t>III</a:t>
                      </a:r>
                      <a:r>
                        <a:rPr lang="ru-RU" b="1" dirty="0" smtClean="0"/>
                        <a:t> тур </a:t>
                      </a:r>
                    </a:p>
                    <a:p>
                      <a:pPr algn="ctr"/>
                      <a:r>
                        <a:rPr lang="ru-RU" b="1" dirty="0" smtClean="0"/>
                        <a:t>«КТО БЫСТРЕЕ?»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 smtClean="0"/>
                    </a:p>
                    <a:p>
                      <a:pPr algn="ctr"/>
                      <a:r>
                        <a:rPr lang="ru-RU" sz="1600" dirty="0" smtClean="0"/>
                        <a:t>10 баллов за </a:t>
                      </a:r>
                      <a:r>
                        <a:rPr lang="ru-RU" sz="1600" baseline="0" dirty="0" smtClean="0"/>
                        <a:t> быстрый правильный ответ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579714">
                <a:tc gridSpan="2">
                  <a:txBody>
                    <a:bodyPr/>
                    <a:lstStyle/>
                    <a:p>
                      <a:pPr algn="ctr"/>
                      <a:r>
                        <a:rPr lang="ru-RU" b="1" u="none" baseline="0" dirty="0" smtClean="0">
                          <a:solidFill>
                            <a:srgbClr val="FF0000"/>
                          </a:solidFill>
                        </a:rPr>
                        <a:t>                        </a:t>
                      </a:r>
                      <a:r>
                        <a:rPr lang="ru-RU" b="1" u="sng" dirty="0" smtClean="0">
                          <a:solidFill>
                            <a:srgbClr val="FF0000"/>
                          </a:solidFill>
                        </a:rPr>
                        <a:t>ИТОГ    ИГРЫ:</a:t>
                      </a:r>
                      <a:endParaRPr lang="ru-RU" b="1" u="sng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62000" y="533400"/>
          <a:ext cx="7772400" cy="56388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554480"/>
                <a:gridCol w="1554480"/>
                <a:gridCol w="1554480"/>
                <a:gridCol w="1554480"/>
                <a:gridCol w="1554480"/>
              </a:tblGrid>
              <a:tr h="939800">
                <a:tc>
                  <a:txBody>
                    <a:bodyPr/>
                    <a:lstStyle/>
                    <a:p>
                      <a:pPr algn="ctr"/>
                      <a:endParaRPr lang="ru-RU" cap="all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cap="all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А</a:t>
                      </a:r>
                      <a:endParaRPr lang="ru-RU" b="1" cap="all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cap="all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cap="all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б</a:t>
                      </a:r>
                      <a:endParaRPr lang="ru-RU" b="1" cap="all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cap="all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cap="all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в</a:t>
                      </a:r>
                      <a:endParaRPr lang="ru-RU" b="1" cap="all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cap="all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cap="all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г</a:t>
                      </a:r>
                      <a:endParaRPr lang="ru-RU" b="1" cap="all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cap="all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cap="all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д</a:t>
                      </a:r>
                      <a:endParaRPr lang="ru-RU" b="1" cap="all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939800">
                <a:tc>
                  <a:txBody>
                    <a:bodyPr/>
                    <a:lstStyle/>
                    <a:p>
                      <a:pPr algn="ctr"/>
                      <a:endParaRPr lang="ru-RU" cap="all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cap="all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Е</a:t>
                      </a:r>
                      <a:endParaRPr lang="ru-RU" b="1" cap="all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cap="all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cap="all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Ё</a:t>
                      </a:r>
                      <a:endParaRPr lang="ru-RU" b="1" cap="all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cap="all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cap="all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Ж</a:t>
                      </a:r>
                      <a:endParaRPr lang="ru-RU" b="1" cap="all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cap="all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cap="all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З</a:t>
                      </a:r>
                      <a:endParaRPr lang="ru-RU" b="1" cap="all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cap="all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cap="all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И</a:t>
                      </a:r>
                      <a:endParaRPr lang="ru-RU" b="1" cap="all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939800">
                <a:tc>
                  <a:txBody>
                    <a:bodyPr/>
                    <a:lstStyle/>
                    <a:p>
                      <a:pPr algn="ctr"/>
                      <a:endParaRPr lang="ru-RU" cap="all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cap="all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</a:t>
                      </a:r>
                      <a:endParaRPr lang="ru-RU" b="1" cap="all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cap="all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cap="all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Л</a:t>
                      </a:r>
                      <a:endParaRPr lang="ru-RU" b="1" cap="all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cap="all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cap="all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м</a:t>
                      </a:r>
                      <a:endParaRPr lang="ru-RU" b="1" cap="all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cap="all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cap="all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н</a:t>
                      </a:r>
                      <a:endParaRPr lang="ru-RU" b="1" cap="all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cap="all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cap="all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</a:t>
                      </a:r>
                      <a:endParaRPr lang="ru-RU" b="1" cap="all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939800">
                <a:tc>
                  <a:txBody>
                    <a:bodyPr/>
                    <a:lstStyle/>
                    <a:p>
                      <a:pPr algn="ctr"/>
                      <a:endParaRPr lang="ru-RU" cap="all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cap="all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</a:t>
                      </a:r>
                      <a:endParaRPr lang="ru-RU" b="1" cap="all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cap="all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cap="all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р</a:t>
                      </a:r>
                      <a:endParaRPr lang="ru-RU" b="1" cap="all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cap="all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cap="all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</a:t>
                      </a:r>
                      <a:endParaRPr lang="ru-RU" b="1" cap="all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cap="all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cap="all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т</a:t>
                      </a:r>
                      <a:endParaRPr lang="ru-RU" b="1" cap="all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cap="all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cap="all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у</a:t>
                      </a:r>
                      <a:endParaRPr lang="ru-RU" b="1" cap="all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939800">
                <a:tc>
                  <a:txBody>
                    <a:bodyPr/>
                    <a:lstStyle/>
                    <a:p>
                      <a:pPr algn="ctr"/>
                      <a:endParaRPr lang="ru-RU" cap="all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cap="all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ф</a:t>
                      </a:r>
                      <a:endParaRPr lang="ru-RU" b="1" cap="all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cap="all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cap="all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х</a:t>
                      </a:r>
                      <a:endParaRPr lang="ru-RU" b="1" cap="all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cap="all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cap="all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ц</a:t>
                      </a:r>
                      <a:endParaRPr lang="ru-RU" b="1" cap="all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cap="all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cap="all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ч</a:t>
                      </a:r>
                      <a:endParaRPr lang="ru-RU" b="1" cap="all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cap="all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cap="all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ш</a:t>
                      </a:r>
                      <a:endParaRPr lang="ru-RU" b="1" cap="all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939800">
                <a:tc>
                  <a:txBody>
                    <a:bodyPr/>
                    <a:lstStyle/>
                    <a:p>
                      <a:pPr algn="ctr"/>
                      <a:endParaRPr lang="ru-RU" cap="all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cap="all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щ</a:t>
                      </a:r>
                      <a:endParaRPr lang="ru-RU" b="1" cap="all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cap="all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cap="all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ы</a:t>
                      </a:r>
                      <a:endParaRPr lang="ru-RU" b="1" cap="all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cap="all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cap="all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э</a:t>
                      </a:r>
                      <a:endParaRPr lang="ru-RU" b="1" cap="all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cap="all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cap="all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ю</a:t>
                      </a:r>
                      <a:endParaRPr lang="ru-RU" b="1" cap="all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cap="all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cap="all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я</a:t>
                      </a:r>
                      <a:endParaRPr lang="ru-RU" b="1" cap="all" baseline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457200" y="990600"/>
            <a:ext cx="8305800" cy="6096000"/>
          </a:xfrm>
        </p:spPr>
        <p:txBody>
          <a:bodyPr/>
          <a:lstStyle/>
          <a:p>
            <a:pPr algn="l"/>
            <a:r>
              <a:rPr lang="ru-RU" sz="3200" dirty="0" smtClean="0">
                <a:solidFill>
                  <a:srgbClr val="FFFF00"/>
                </a:solidFill>
              </a:rPr>
              <a:t>Вопросы </a:t>
            </a:r>
            <a:r>
              <a:rPr sz="3200" smtClean="0">
                <a:solidFill>
                  <a:srgbClr val="FFFF00"/>
                </a:solidFill>
              </a:rPr>
              <a:t>I</a:t>
            </a:r>
            <a:r>
              <a:rPr lang="ru-RU" sz="3200" dirty="0" smtClean="0">
                <a:solidFill>
                  <a:srgbClr val="FFFF00"/>
                </a:solidFill>
              </a:rPr>
              <a:t> тура:</a:t>
            </a:r>
            <a:br>
              <a:rPr lang="ru-RU" sz="3200" dirty="0" smtClean="0">
                <a:solidFill>
                  <a:srgbClr val="FFFF00"/>
                </a:solidFill>
              </a:rPr>
            </a:br>
            <a:r>
              <a:rPr lang="ru-RU" sz="800" dirty="0" smtClean="0">
                <a:solidFill>
                  <a:srgbClr val="FFFF00"/>
                </a:solidFill>
              </a:rPr>
              <a:t/>
            </a:r>
            <a:br>
              <a:rPr lang="ru-RU" sz="800" dirty="0" smtClean="0">
                <a:solidFill>
                  <a:srgbClr val="FFFF00"/>
                </a:solidFill>
              </a:rPr>
            </a:br>
            <a:r>
              <a:rPr lang="ru-RU" sz="2400" dirty="0" smtClean="0">
                <a:solidFill>
                  <a:srgbClr val="FFFF00"/>
                </a:solidFill>
              </a:rPr>
              <a:t>А. </a:t>
            </a:r>
            <a:r>
              <a:rPr lang="ru-RU" sz="2400" b="1" dirty="0" smtClean="0">
                <a:solidFill>
                  <a:srgbClr val="0000FF"/>
                </a:solidFill>
              </a:rPr>
              <a:t>При этом  царе впервые в России проявился театр:</a:t>
            </a: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rgbClr val="FFFF00"/>
                </a:solidFill>
              </a:rPr>
              <a:t>Б. </a:t>
            </a:r>
            <a:r>
              <a:rPr lang="ru-RU" sz="2400" b="1" dirty="0" smtClean="0">
                <a:solidFill>
                  <a:srgbClr val="0000FF"/>
                </a:solidFill>
              </a:rPr>
              <a:t>Это медицинское учреждение впервые было открыто в 1581 г. в Кремле и обслуживало семью Ивана </a:t>
            </a:r>
            <a:r>
              <a:rPr sz="2400" b="1" smtClean="0">
                <a:solidFill>
                  <a:srgbClr val="0000FF"/>
                </a:solidFill>
              </a:rPr>
              <a:t>IV</a:t>
            </a:r>
            <a:r>
              <a:rPr lang="ru-RU" sz="2400" b="1" dirty="0" smtClean="0">
                <a:solidFill>
                  <a:srgbClr val="0000FF"/>
                </a:solidFill>
              </a:rPr>
              <a:t>:</a:t>
            </a: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rgbClr val="FFFF00"/>
                </a:solidFill>
              </a:rPr>
              <a:t>В</a:t>
            </a:r>
            <a:r>
              <a:rPr lang="ru-RU" sz="2000" b="1" dirty="0" smtClean="0">
                <a:solidFill>
                  <a:srgbClr val="0000FF"/>
                </a:solidFill>
              </a:rPr>
              <a:t>. </a:t>
            </a:r>
            <a:r>
              <a:rPr lang="ru-RU" sz="2400" b="1" dirty="0" smtClean="0">
                <a:solidFill>
                  <a:srgbClr val="0000FF"/>
                </a:solidFill>
              </a:rPr>
              <a:t>Этот человек  вошёл в историю как первый русский патриарх:</a:t>
            </a: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3200" dirty="0" smtClean="0">
                <a:solidFill>
                  <a:srgbClr val="FFFF00"/>
                </a:solidFill>
              </a:rPr>
              <a:t/>
            </a:r>
            <a:br>
              <a:rPr lang="ru-RU" sz="3200" dirty="0" smtClean="0">
                <a:solidFill>
                  <a:srgbClr val="FFFF00"/>
                </a:solidFill>
              </a:rPr>
            </a:br>
            <a:endParaRPr lang="ru-RU" sz="3200" dirty="0">
              <a:solidFill>
                <a:srgbClr val="FFFF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81000" y="1371600"/>
          <a:ext cx="8382000" cy="9144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91000"/>
                <a:gridCol w="4191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А) Иван </a:t>
                      </a:r>
                      <a:r>
                        <a:rPr lang="en-US" b="1" dirty="0" smtClean="0"/>
                        <a:t>IV </a:t>
                      </a:r>
                      <a:r>
                        <a:rPr lang="ru-RU" b="1" dirty="0" smtClean="0"/>
                        <a:t>Грозный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Б</a:t>
                      </a:r>
                      <a:r>
                        <a:rPr lang="en-US" b="1" dirty="0" smtClean="0"/>
                        <a:t>) </a:t>
                      </a:r>
                      <a:r>
                        <a:rPr lang="ru-RU" b="1" dirty="0" smtClean="0"/>
                        <a:t>Борис</a:t>
                      </a:r>
                      <a:r>
                        <a:rPr lang="ru-RU" b="1" baseline="0" dirty="0" smtClean="0"/>
                        <a:t> Годунов</a:t>
                      </a:r>
                      <a:endParaRPr lang="ru-RU" b="1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В) </a:t>
                      </a:r>
                      <a:r>
                        <a:rPr lang="ru-RU" b="1" u="sng" dirty="0" smtClean="0"/>
                        <a:t>Алексей Михайлович</a:t>
                      </a:r>
                      <a:endParaRPr lang="ru-RU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Г) Пётр </a:t>
                      </a:r>
                      <a:r>
                        <a:rPr lang="en-US" b="1" dirty="0" smtClean="0"/>
                        <a:t>I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57200" y="3429000"/>
          <a:ext cx="8382000" cy="9144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91000"/>
                <a:gridCol w="4191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А) больница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Б</a:t>
                      </a:r>
                      <a:r>
                        <a:rPr lang="en-US" b="1" dirty="0" smtClean="0"/>
                        <a:t>)</a:t>
                      </a:r>
                      <a:r>
                        <a:rPr lang="ru-RU" b="1" dirty="0" smtClean="0"/>
                        <a:t> поликлиника</a:t>
                      </a:r>
                      <a:endParaRPr lang="ru-RU" b="1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В) </a:t>
                      </a:r>
                      <a:r>
                        <a:rPr lang="ru-RU" b="1" u="sng" dirty="0" smtClean="0"/>
                        <a:t>аптека</a:t>
                      </a:r>
                      <a:endParaRPr lang="ru-RU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Г) санаторий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57200" y="5334000"/>
          <a:ext cx="8382000" cy="9144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91000"/>
                <a:gridCol w="4191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А) </a:t>
                      </a:r>
                      <a:r>
                        <a:rPr lang="ru-RU" b="1" u="sng" dirty="0" smtClean="0"/>
                        <a:t>Иов</a:t>
                      </a:r>
                      <a:endParaRPr lang="ru-RU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Б</a:t>
                      </a:r>
                      <a:r>
                        <a:rPr lang="en-US" b="1" dirty="0" smtClean="0"/>
                        <a:t>)</a:t>
                      </a:r>
                      <a:r>
                        <a:rPr lang="ru-RU" b="1" dirty="0" smtClean="0"/>
                        <a:t>Алексий</a:t>
                      </a:r>
                      <a:endParaRPr lang="ru-RU" b="1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В) </a:t>
                      </a:r>
                      <a:r>
                        <a:rPr lang="ru-RU" b="1" dirty="0" err="1" smtClean="0"/>
                        <a:t>Гермоген</a:t>
                      </a:r>
                      <a:endParaRPr lang="ru-RU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Г) </a:t>
                      </a:r>
                      <a:r>
                        <a:rPr lang="ru-RU" b="1" dirty="0" err="1" smtClean="0"/>
                        <a:t>Алимпий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457200" y="1295400"/>
            <a:ext cx="8305800" cy="5791200"/>
          </a:xfrm>
        </p:spPr>
        <p:txBody>
          <a:bodyPr/>
          <a:lstStyle/>
          <a:p>
            <a:pPr algn="l"/>
            <a:r>
              <a:rPr lang="ru-RU" sz="3200" dirty="0" smtClean="0">
                <a:solidFill>
                  <a:srgbClr val="FFFF00"/>
                </a:solidFill>
              </a:rPr>
              <a:t/>
            </a:r>
            <a:br>
              <a:rPr lang="ru-RU" sz="3200" dirty="0" smtClean="0">
                <a:solidFill>
                  <a:srgbClr val="FFFF00"/>
                </a:solidFill>
              </a:rPr>
            </a:br>
            <a:r>
              <a:rPr lang="ru-RU" sz="800" dirty="0" smtClean="0">
                <a:solidFill>
                  <a:srgbClr val="FFFF00"/>
                </a:solidFill>
              </a:rPr>
              <a:t/>
            </a:r>
            <a:br>
              <a:rPr lang="ru-RU" sz="800" dirty="0" smtClean="0">
                <a:solidFill>
                  <a:srgbClr val="FFFF00"/>
                </a:solidFill>
              </a:rPr>
            </a:br>
            <a:r>
              <a:rPr lang="ru-RU" sz="2400" dirty="0" smtClean="0">
                <a:solidFill>
                  <a:srgbClr val="FFFF00"/>
                </a:solidFill>
              </a:rPr>
              <a:t>Г. </a:t>
            </a:r>
            <a: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Назовите первое живое существо, облетевшее Луну на советском космическом корабле в 1968г.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rgbClr val="FFFF00"/>
                </a:solidFill>
              </a:rPr>
              <a:t>Д. </a:t>
            </a:r>
            <a:r>
              <a:rPr lang="ru-RU" sz="2400" b="1" dirty="0" smtClean="0">
                <a:solidFill>
                  <a:srgbClr val="0000FF"/>
                </a:solidFill>
              </a:rPr>
              <a:t>Назовите русского монарха, впервые в истории избранного народом на царство:</a:t>
            </a:r>
            <a:br>
              <a:rPr lang="ru-RU" sz="2400" b="1" dirty="0" smtClean="0">
                <a:solidFill>
                  <a:srgbClr val="0000FF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rgbClr val="FFFF00"/>
                </a:solidFill>
              </a:rPr>
              <a:t>Е. </a:t>
            </a:r>
            <a:r>
              <a:rPr lang="ru-RU" sz="2400" b="1" dirty="0" smtClean="0">
                <a:solidFill>
                  <a:srgbClr val="0000FF"/>
                </a:solidFill>
              </a:rPr>
              <a:t>Братья Борис и Глеб первыми…</a:t>
            </a: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3200" dirty="0" smtClean="0">
                <a:solidFill>
                  <a:srgbClr val="FFFF00"/>
                </a:solidFill>
              </a:rPr>
              <a:t/>
            </a:r>
            <a:br>
              <a:rPr lang="ru-RU" sz="3200" dirty="0" smtClean="0">
                <a:solidFill>
                  <a:srgbClr val="FFFF00"/>
                </a:solidFill>
              </a:rPr>
            </a:br>
            <a:endParaRPr lang="ru-RU" sz="3200" dirty="0">
              <a:solidFill>
                <a:srgbClr val="FFFF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57200" y="1371600"/>
          <a:ext cx="8382000" cy="9144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91000"/>
                <a:gridCol w="4191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А) человек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Б</a:t>
                      </a:r>
                      <a:r>
                        <a:rPr lang="en-US" b="1" dirty="0" smtClean="0"/>
                        <a:t>) </a:t>
                      </a:r>
                      <a:r>
                        <a:rPr lang="ru-RU" b="1" u="sng" dirty="0" smtClean="0"/>
                        <a:t>черепаха</a:t>
                      </a:r>
                      <a:endParaRPr lang="ru-RU" b="1" u="sng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В) собака</a:t>
                      </a:r>
                      <a:endParaRPr lang="ru-RU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Г) кузнечик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81000" y="3657600"/>
          <a:ext cx="8382000" cy="9144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91000"/>
                <a:gridCol w="4191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А) </a:t>
                      </a:r>
                      <a:r>
                        <a:rPr lang="ru-RU" b="1" u="sng" dirty="0" smtClean="0"/>
                        <a:t>Михаил Романов</a:t>
                      </a:r>
                      <a:endParaRPr lang="ru-RU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Б</a:t>
                      </a:r>
                      <a:r>
                        <a:rPr lang="en-US" b="1" dirty="0" smtClean="0"/>
                        <a:t>)</a:t>
                      </a:r>
                      <a:r>
                        <a:rPr lang="ru-RU" b="1" dirty="0" smtClean="0"/>
                        <a:t> Алексей</a:t>
                      </a:r>
                      <a:r>
                        <a:rPr lang="ru-RU" b="1" baseline="0" dirty="0" smtClean="0"/>
                        <a:t> Романов</a:t>
                      </a:r>
                      <a:endParaRPr lang="ru-RU" b="1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В) </a:t>
                      </a:r>
                      <a:r>
                        <a:rPr lang="ru-RU" b="1" u="none" dirty="0" smtClean="0"/>
                        <a:t>Пётр</a:t>
                      </a:r>
                      <a:r>
                        <a:rPr lang="en-US" b="1" u="none" dirty="0" smtClean="0"/>
                        <a:t> I</a:t>
                      </a:r>
                      <a:endParaRPr lang="ru-RU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Г) Лжедмитрий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81000" y="5334000"/>
          <a:ext cx="8382000" cy="128016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91000"/>
                <a:gridCol w="4191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А)</a:t>
                      </a:r>
                      <a:r>
                        <a:rPr lang="ru-RU" b="1" baseline="0" dirty="0" smtClean="0"/>
                        <a:t> остановили нашествие монголо-татар на русские земли</a:t>
                      </a:r>
                      <a:endParaRPr lang="ru-RU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Б</a:t>
                      </a:r>
                      <a:r>
                        <a:rPr lang="en-US" b="1" dirty="0" smtClean="0"/>
                        <a:t>)</a:t>
                      </a:r>
                      <a:r>
                        <a:rPr lang="ru-RU" b="1" dirty="0" smtClean="0"/>
                        <a:t> основали</a:t>
                      </a:r>
                      <a:r>
                        <a:rPr lang="ru-RU" b="1" baseline="0" dirty="0" smtClean="0"/>
                        <a:t> город Киев</a:t>
                      </a:r>
                      <a:endParaRPr lang="ru-RU" b="1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В) </a:t>
                      </a:r>
                      <a:r>
                        <a:rPr lang="ru-RU" b="1" u="sng" dirty="0" smtClean="0"/>
                        <a:t>были</a:t>
                      </a:r>
                      <a:r>
                        <a:rPr lang="ru-RU" b="1" u="sng" baseline="0" dirty="0" smtClean="0"/>
                        <a:t> причислены к лицу русских святых</a:t>
                      </a:r>
                      <a:endParaRPr lang="ru-RU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Г) крестили</a:t>
                      </a:r>
                      <a:r>
                        <a:rPr lang="ru-RU" b="1" baseline="0" dirty="0" smtClean="0"/>
                        <a:t> Русь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304800" y="1295400"/>
            <a:ext cx="8305800" cy="5791200"/>
          </a:xfrm>
        </p:spPr>
        <p:txBody>
          <a:bodyPr/>
          <a:lstStyle/>
          <a:p>
            <a:pPr algn="l"/>
            <a:r>
              <a:rPr lang="ru-RU" sz="3200" dirty="0" smtClean="0">
                <a:solidFill>
                  <a:srgbClr val="FFFF00"/>
                </a:solidFill>
              </a:rPr>
              <a:t/>
            </a:r>
            <a:br>
              <a:rPr lang="ru-RU" sz="3200" dirty="0" smtClean="0">
                <a:solidFill>
                  <a:srgbClr val="FFFF00"/>
                </a:solidFill>
              </a:rPr>
            </a:br>
            <a:r>
              <a:rPr lang="ru-RU" sz="800" dirty="0" smtClean="0">
                <a:solidFill>
                  <a:srgbClr val="FFFF00"/>
                </a:solidFill>
              </a:rPr>
              <a:t/>
            </a:r>
            <a:br>
              <a:rPr lang="ru-RU" sz="800" dirty="0" smtClean="0">
                <a:solidFill>
                  <a:srgbClr val="FFFF00"/>
                </a:solidFill>
              </a:rPr>
            </a:br>
            <a:r>
              <a:rPr lang="ru-RU" sz="2400" dirty="0" smtClean="0">
                <a:solidFill>
                  <a:srgbClr val="FFFF00"/>
                </a:solidFill>
              </a:rPr>
              <a:t>Ё. </a:t>
            </a:r>
            <a: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Впервые эту государственную должность в России заняла женщина в 1917г. Александра Коллонтай стала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b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rgbClr val="FFFF00"/>
                </a:solidFill>
              </a:rPr>
              <a:t>Ж. </a:t>
            </a:r>
            <a:r>
              <a:rPr lang="ru-RU" sz="2400" b="1" dirty="0" smtClean="0">
                <a:solidFill>
                  <a:srgbClr val="0000FF"/>
                </a:solidFill>
              </a:rPr>
              <a:t>Впервые в истории воскресенье 7 марта 321г. Римский император Константин объявил именно таким днем:</a:t>
            </a:r>
            <a:br>
              <a:rPr lang="ru-RU" sz="2400" b="1" dirty="0" smtClean="0">
                <a:solidFill>
                  <a:srgbClr val="0000FF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rgbClr val="FFFF00"/>
                </a:solidFill>
              </a:rPr>
              <a:t>З. </a:t>
            </a:r>
            <a:r>
              <a:rPr lang="ru-RU" sz="2400" b="1" dirty="0" smtClean="0">
                <a:solidFill>
                  <a:srgbClr val="0000FF"/>
                </a:solidFill>
              </a:rPr>
              <a:t>Именно он считается первопечатником России:</a:t>
            </a: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3200" dirty="0" smtClean="0">
                <a:solidFill>
                  <a:srgbClr val="FFFF00"/>
                </a:solidFill>
              </a:rPr>
              <a:t/>
            </a:r>
            <a:br>
              <a:rPr lang="ru-RU" sz="3200" dirty="0" smtClean="0">
                <a:solidFill>
                  <a:srgbClr val="FFFF00"/>
                </a:solidFill>
              </a:rPr>
            </a:br>
            <a:endParaRPr lang="ru-RU" sz="3200" dirty="0">
              <a:solidFill>
                <a:srgbClr val="FFFF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57200" y="1295400"/>
          <a:ext cx="8382000" cy="109728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91000"/>
                <a:gridCol w="4191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А) </a:t>
                      </a:r>
                      <a:r>
                        <a:rPr lang="ru-RU" b="1" u="sng" dirty="0" smtClean="0"/>
                        <a:t>министром</a:t>
                      </a:r>
                      <a:endParaRPr lang="ru-RU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Б</a:t>
                      </a:r>
                      <a:r>
                        <a:rPr lang="en-US" b="1" dirty="0" smtClean="0"/>
                        <a:t>) </a:t>
                      </a:r>
                      <a:r>
                        <a:rPr lang="ru-RU" b="1" dirty="0" smtClean="0"/>
                        <a:t>президентом</a:t>
                      </a:r>
                      <a:endParaRPr lang="ru-RU" b="1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В) </a:t>
                      </a:r>
                      <a:r>
                        <a:rPr lang="ru-RU" sz="1800" b="1" u="none" dirty="0" smtClean="0"/>
                        <a:t>председателем</a:t>
                      </a:r>
                      <a:r>
                        <a:rPr lang="ru-RU" sz="1800" b="1" u="none" baseline="0" dirty="0" smtClean="0"/>
                        <a:t> Государственной Думы</a:t>
                      </a:r>
                      <a:endParaRPr lang="ru-RU" sz="18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Г)</a:t>
                      </a:r>
                      <a:r>
                        <a:rPr lang="ru-RU" b="1" baseline="0" dirty="0" smtClean="0"/>
                        <a:t> губернатором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57200" y="3505200"/>
          <a:ext cx="8382000" cy="9144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91000"/>
                <a:gridCol w="4191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А) праздником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Б</a:t>
                      </a:r>
                      <a:r>
                        <a:rPr lang="en-US" b="1" dirty="0" smtClean="0"/>
                        <a:t>)</a:t>
                      </a:r>
                      <a:r>
                        <a:rPr lang="ru-RU" b="1" dirty="0" smtClean="0"/>
                        <a:t> субботником</a:t>
                      </a:r>
                      <a:endParaRPr lang="ru-RU" b="1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В) </a:t>
                      </a:r>
                      <a:r>
                        <a:rPr lang="ru-RU" b="1" u="sng" dirty="0" smtClean="0"/>
                        <a:t>выходным</a:t>
                      </a:r>
                      <a:endParaRPr lang="ru-RU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Г) «днем безделья»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57200" y="5486400"/>
          <a:ext cx="8382000" cy="9144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91000"/>
                <a:gridCol w="4191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А) </a:t>
                      </a:r>
                      <a:r>
                        <a:rPr lang="ru-RU" b="1" u="none" dirty="0" smtClean="0"/>
                        <a:t>Иван</a:t>
                      </a:r>
                      <a:r>
                        <a:rPr lang="ru-RU" b="1" u="none" baseline="0" dirty="0" smtClean="0"/>
                        <a:t> </a:t>
                      </a:r>
                      <a:r>
                        <a:rPr lang="ru-RU" b="1" u="none" baseline="0" dirty="0" err="1" smtClean="0"/>
                        <a:t>Пересветов</a:t>
                      </a:r>
                      <a:endParaRPr lang="ru-RU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Б</a:t>
                      </a:r>
                      <a:r>
                        <a:rPr lang="en-US" b="1" dirty="0" smtClean="0"/>
                        <a:t>)</a:t>
                      </a:r>
                      <a:r>
                        <a:rPr lang="ru-RU" b="1" dirty="0" err="1" smtClean="0"/>
                        <a:t>Симеон</a:t>
                      </a:r>
                      <a:r>
                        <a:rPr lang="ru-RU" b="1" baseline="0" dirty="0" smtClean="0"/>
                        <a:t>  Полоцкий</a:t>
                      </a:r>
                      <a:endParaRPr lang="ru-RU" b="1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В) </a:t>
                      </a:r>
                      <a:r>
                        <a:rPr lang="ru-RU" b="1" u="sng" dirty="0" smtClean="0"/>
                        <a:t>Иван</a:t>
                      </a:r>
                      <a:r>
                        <a:rPr lang="ru-RU" b="1" u="sng" baseline="0" dirty="0" smtClean="0"/>
                        <a:t> Федоров</a:t>
                      </a:r>
                      <a:endParaRPr lang="ru-RU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Г) Михаил Ломоносов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304800" y="1371600"/>
            <a:ext cx="8305800" cy="5791200"/>
          </a:xfrm>
        </p:spPr>
        <p:txBody>
          <a:bodyPr/>
          <a:lstStyle/>
          <a:p>
            <a:pPr algn="l"/>
            <a:r>
              <a:rPr lang="ru-RU" sz="3200" dirty="0" smtClean="0">
                <a:solidFill>
                  <a:srgbClr val="FFFF00"/>
                </a:solidFill>
              </a:rPr>
              <a:t/>
            </a:r>
            <a:br>
              <a:rPr lang="ru-RU" sz="3200" dirty="0" smtClean="0">
                <a:solidFill>
                  <a:srgbClr val="FFFF00"/>
                </a:solidFill>
              </a:rPr>
            </a:br>
            <a:r>
              <a:rPr lang="ru-RU" sz="800" dirty="0" smtClean="0">
                <a:solidFill>
                  <a:srgbClr val="FFFF00"/>
                </a:solidFill>
              </a:rPr>
              <a:t/>
            </a:r>
            <a:br>
              <a:rPr lang="ru-RU" sz="800" dirty="0" smtClean="0">
                <a:solidFill>
                  <a:srgbClr val="FFFF00"/>
                </a:solidFill>
              </a:rPr>
            </a:br>
            <a:r>
              <a:rPr lang="ru-RU" sz="2400" dirty="0" smtClean="0">
                <a:solidFill>
                  <a:srgbClr val="FFFF00"/>
                </a:solidFill>
              </a:rPr>
              <a:t>И. </a:t>
            </a:r>
            <a: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Первым каменным зданием, возведенным по приказу Ивана </a:t>
            </a:r>
            <a:r>
              <a:rPr lang="ru-RU" sz="24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Калиты</a:t>
            </a:r>
            <a: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 Москве, стал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b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rgbClr val="FFFF00"/>
                </a:solidFill>
              </a:rPr>
              <a:t>К.  </a:t>
            </a:r>
            <a:r>
              <a:rPr lang="ru-RU" sz="2400" b="1" dirty="0" smtClean="0">
                <a:solidFill>
                  <a:srgbClr val="0000FF"/>
                </a:solidFill>
              </a:rPr>
              <a:t>Этого человека называют «первым христианином </a:t>
            </a:r>
            <a:br>
              <a:rPr lang="ru-RU" sz="2400" b="1" dirty="0" smtClean="0">
                <a:solidFill>
                  <a:srgbClr val="0000FF"/>
                </a:solidFill>
              </a:rPr>
            </a:br>
            <a:r>
              <a:rPr lang="ru-RU" sz="2400" b="1" dirty="0" smtClean="0">
                <a:solidFill>
                  <a:srgbClr val="0000FF"/>
                </a:solidFill>
              </a:rPr>
              <a:t>на Руси»:</a:t>
            </a:r>
            <a:br>
              <a:rPr lang="ru-RU" sz="2400" b="1" dirty="0" smtClean="0">
                <a:solidFill>
                  <a:srgbClr val="0000FF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rgbClr val="FFFF00"/>
                </a:solidFill>
              </a:rPr>
              <a:t>Л. </a:t>
            </a:r>
            <a:r>
              <a:rPr lang="ru-RU" sz="2400" b="1" dirty="0" smtClean="0">
                <a:solidFill>
                  <a:srgbClr val="0000FF"/>
                </a:solidFill>
              </a:rPr>
              <a:t>Назовите  правителя, при котором впервые в России были образованы губернии:</a:t>
            </a: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3200" dirty="0" smtClean="0">
                <a:solidFill>
                  <a:srgbClr val="FFFF00"/>
                </a:solidFill>
              </a:rPr>
              <a:t/>
            </a:r>
            <a:br>
              <a:rPr lang="ru-RU" sz="3200" dirty="0" smtClean="0">
                <a:solidFill>
                  <a:srgbClr val="FFFF00"/>
                </a:solidFill>
              </a:rPr>
            </a:br>
            <a:endParaRPr lang="ru-RU" sz="3200" dirty="0">
              <a:solidFill>
                <a:srgbClr val="FFFF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57200" y="1295400"/>
          <a:ext cx="8382000" cy="9144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91000"/>
                <a:gridCol w="4191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А) </a:t>
                      </a:r>
                      <a:r>
                        <a:rPr lang="ru-RU" b="1" u="none" dirty="0" smtClean="0"/>
                        <a:t>дом</a:t>
                      </a:r>
                      <a:r>
                        <a:rPr lang="ru-RU" b="1" u="none" baseline="0" dirty="0" smtClean="0"/>
                        <a:t> князя</a:t>
                      </a:r>
                      <a:endParaRPr lang="ru-RU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Б</a:t>
                      </a:r>
                      <a:r>
                        <a:rPr lang="en-US" b="1" dirty="0" smtClean="0"/>
                        <a:t>)</a:t>
                      </a:r>
                      <a:r>
                        <a:rPr lang="ru-RU" b="1" baseline="0" dirty="0" smtClean="0"/>
                        <a:t> </a:t>
                      </a:r>
                      <a:r>
                        <a:rPr lang="ru-RU" b="1" u="sng" baseline="0" dirty="0" smtClean="0"/>
                        <a:t>Успенский собор</a:t>
                      </a:r>
                      <a:endParaRPr lang="ru-RU" b="1" u="sng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В) </a:t>
                      </a:r>
                      <a:r>
                        <a:rPr lang="ru-RU" sz="1800" b="1" u="none" dirty="0" smtClean="0"/>
                        <a:t>Кремль</a:t>
                      </a:r>
                      <a:endParaRPr lang="ru-RU" sz="18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Г)</a:t>
                      </a:r>
                      <a:r>
                        <a:rPr lang="ru-RU" b="1" baseline="0" dirty="0" smtClean="0"/>
                        <a:t> Донской монастырь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57200" y="3505200"/>
          <a:ext cx="8382000" cy="9144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91000"/>
                <a:gridCol w="4191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А) князь</a:t>
                      </a:r>
                      <a:r>
                        <a:rPr lang="ru-RU" b="1" baseline="0" dirty="0" smtClean="0"/>
                        <a:t> Владимир Святой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Б</a:t>
                      </a:r>
                      <a:r>
                        <a:rPr lang="en-US" b="1" dirty="0" smtClean="0"/>
                        <a:t>)</a:t>
                      </a:r>
                      <a:r>
                        <a:rPr lang="ru-RU" b="1" dirty="0" smtClean="0"/>
                        <a:t> </a:t>
                      </a:r>
                      <a:r>
                        <a:rPr lang="ru-RU" b="1" u="sng" dirty="0" smtClean="0"/>
                        <a:t>княгиня</a:t>
                      </a:r>
                      <a:r>
                        <a:rPr lang="ru-RU" b="1" u="sng" baseline="0" dirty="0" smtClean="0"/>
                        <a:t> Ольга</a:t>
                      </a:r>
                      <a:endParaRPr lang="ru-RU" b="1" u="sng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В) </a:t>
                      </a:r>
                      <a:r>
                        <a:rPr lang="ru-RU" b="1" u="none" dirty="0" smtClean="0"/>
                        <a:t>Ярослав</a:t>
                      </a:r>
                      <a:r>
                        <a:rPr lang="ru-RU" b="1" u="none" baseline="0" dirty="0" smtClean="0"/>
                        <a:t> Мудрый</a:t>
                      </a:r>
                      <a:endParaRPr lang="ru-RU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Г)Владимир Мономах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57200" y="5486400"/>
          <a:ext cx="8382000" cy="9144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91000"/>
                <a:gridCol w="4191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А) </a:t>
                      </a:r>
                      <a:r>
                        <a:rPr lang="ru-RU" b="1" u="none" dirty="0" smtClean="0"/>
                        <a:t>Борис</a:t>
                      </a:r>
                      <a:r>
                        <a:rPr lang="ru-RU" b="1" u="none" baseline="0" dirty="0" smtClean="0"/>
                        <a:t> Годунов</a:t>
                      </a:r>
                      <a:endParaRPr lang="ru-RU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Б</a:t>
                      </a:r>
                      <a:r>
                        <a:rPr lang="en-US" b="1" dirty="0" smtClean="0"/>
                        <a:t>)</a:t>
                      </a:r>
                      <a:r>
                        <a:rPr lang="ru-RU" b="1" baseline="0" dirty="0" smtClean="0"/>
                        <a:t> Алексей Михайлович</a:t>
                      </a:r>
                      <a:endParaRPr lang="ru-RU" b="1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В) </a:t>
                      </a:r>
                      <a:r>
                        <a:rPr lang="ru-RU" b="1" u="sng" dirty="0" smtClean="0"/>
                        <a:t>Пётр</a:t>
                      </a:r>
                      <a:r>
                        <a:rPr lang="ru-RU" b="1" u="sng" baseline="0" dirty="0" smtClean="0"/>
                        <a:t> </a:t>
                      </a:r>
                      <a:r>
                        <a:rPr lang="en-US" b="1" u="sng" baseline="0" dirty="0" smtClean="0"/>
                        <a:t>I</a:t>
                      </a:r>
                      <a:endParaRPr lang="ru-RU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Г) Екатерина</a:t>
                      </a:r>
                      <a:r>
                        <a:rPr lang="ru-RU" b="1" baseline="0" dirty="0" smtClean="0"/>
                        <a:t> </a:t>
                      </a:r>
                      <a:r>
                        <a:rPr lang="en-US" b="1" baseline="0" dirty="0" smtClean="0"/>
                        <a:t>II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381000" y="1447800"/>
            <a:ext cx="8305800" cy="5791200"/>
          </a:xfrm>
        </p:spPr>
        <p:txBody>
          <a:bodyPr/>
          <a:lstStyle/>
          <a:p>
            <a:pPr algn="l"/>
            <a:r>
              <a:rPr lang="ru-RU" sz="3200" dirty="0" smtClean="0">
                <a:solidFill>
                  <a:srgbClr val="FFFF00"/>
                </a:solidFill>
              </a:rPr>
              <a:t/>
            </a:r>
            <a:br>
              <a:rPr lang="ru-RU" sz="3200" dirty="0" smtClean="0">
                <a:solidFill>
                  <a:srgbClr val="FFFF00"/>
                </a:solidFill>
              </a:rPr>
            </a:br>
            <a:r>
              <a:rPr lang="ru-RU" sz="800" dirty="0" smtClean="0">
                <a:solidFill>
                  <a:srgbClr val="FFFF00"/>
                </a:solidFill>
              </a:rPr>
              <a:t/>
            </a:r>
            <a:br>
              <a:rPr lang="ru-RU" sz="800" dirty="0" smtClean="0">
                <a:solidFill>
                  <a:srgbClr val="FFFF00"/>
                </a:solidFill>
              </a:rPr>
            </a:br>
            <a:r>
              <a:rPr lang="ru-RU" sz="2400" dirty="0" smtClean="0">
                <a:solidFill>
                  <a:srgbClr val="FFFF00"/>
                </a:solidFill>
              </a:rPr>
              <a:t>М. </a:t>
            </a:r>
            <a: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 императоре  Александре </a:t>
            </a:r>
            <a:r>
              <a:rPr sz="240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России возникли первые министерства. Сколько их было?</a:t>
            </a:r>
            <a:br>
              <a:rPr lang="ru-RU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rgbClr val="FFFF00"/>
                </a:solidFill>
              </a:rPr>
              <a:t>Н.  </a:t>
            </a:r>
            <a:r>
              <a:rPr lang="ru-RU" sz="2400" b="1" dirty="0" smtClean="0">
                <a:solidFill>
                  <a:srgbClr val="0000FF"/>
                </a:solidFill>
              </a:rPr>
              <a:t>Это первое высшее учебное заведение России закончил М.В.Ломоносов:</a:t>
            </a:r>
            <a:br>
              <a:rPr lang="ru-RU" sz="2400" b="1" dirty="0" smtClean="0">
                <a:solidFill>
                  <a:srgbClr val="0000FF"/>
                </a:solidFill>
              </a:rPr>
            </a:br>
            <a:r>
              <a:rPr lang="ru-RU" sz="2400" b="1" dirty="0" smtClean="0">
                <a:solidFill>
                  <a:srgbClr val="0000FF"/>
                </a:solidFill>
              </a:rPr>
              <a:t/>
            </a:r>
            <a:br>
              <a:rPr lang="ru-RU" sz="2400" b="1" dirty="0" smtClean="0">
                <a:solidFill>
                  <a:srgbClr val="0000FF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rgbClr val="FFFF00"/>
                </a:solidFill>
              </a:rPr>
              <a:t>О. </a:t>
            </a:r>
            <a:r>
              <a:rPr lang="ru-RU" sz="2400" b="1" dirty="0" smtClean="0">
                <a:solidFill>
                  <a:srgbClr val="0000FF"/>
                </a:solidFill>
              </a:rPr>
              <a:t>Это первое в истории России правительственное учреждение в 1549г. Возглавил дьяк Иван </a:t>
            </a:r>
            <a:r>
              <a:rPr lang="ru-RU" sz="2400" b="1" dirty="0" err="1" smtClean="0">
                <a:solidFill>
                  <a:srgbClr val="0000FF"/>
                </a:solidFill>
              </a:rPr>
              <a:t>Висковатый</a:t>
            </a:r>
            <a:r>
              <a:rPr lang="ru-RU" sz="2400" b="1" dirty="0" smtClean="0">
                <a:solidFill>
                  <a:srgbClr val="0000FF"/>
                </a:solidFill>
              </a:rPr>
              <a:t>:</a:t>
            </a: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3200" dirty="0" smtClean="0">
                <a:solidFill>
                  <a:srgbClr val="FFFF00"/>
                </a:solidFill>
              </a:rPr>
              <a:t/>
            </a:r>
            <a:br>
              <a:rPr lang="ru-RU" sz="3200" dirty="0" smtClean="0">
                <a:solidFill>
                  <a:srgbClr val="FFFF00"/>
                </a:solidFill>
              </a:rPr>
            </a:br>
            <a:endParaRPr lang="ru-RU" sz="3200" dirty="0">
              <a:solidFill>
                <a:srgbClr val="FFFF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57200" y="1295400"/>
          <a:ext cx="8382000" cy="9144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91000"/>
                <a:gridCol w="4191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А) </a:t>
                      </a:r>
                      <a:r>
                        <a:rPr lang="ru-RU" sz="2400" b="1" dirty="0" smtClean="0"/>
                        <a:t>2</a:t>
                      </a:r>
                      <a:endParaRPr lang="ru-RU" sz="2400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Б</a:t>
                      </a:r>
                      <a:r>
                        <a:rPr lang="en-US" b="1" dirty="0" smtClean="0"/>
                        <a:t>)</a:t>
                      </a:r>
                      <a:r>
                        <a:rPr lang="ru-RU" b="1" baseline="0" dirty="0" smtClean="0"/>
                        <a:t> </a:t>
                      </a:r>
                      <a:r>
                        <a:rPr lang="ru-RU" b="1" u="sng" baseline="0" dirty="0" smtClean="0"/>
                        <a:t>5</a:t>
                      </a:r>
                      <a:endParaRPr lang="ru-RU" b="1" u="sng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В) </a:t>
                      </a:r>
                      <a:r>
                        <a:rPr lang="ru-RU" sz="1800" b="1" u="none" dirty="0" smtClean="0"/>
                        <a:t>8</a:t>
                      </a:r>
                      <a:endParaRPr lang="ru-RU" sz="18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Г)</a:t>
                      </a:r>
                      <a:r>
                        <a:rPr lang="ru-RU" b="1" baseline="0" dirty="0" smtClean="0"/>
                        <a:t> </a:t>
                      </a:r>
                      <a:r>
                        <a:rPr lang="ru-RU" sz="2000" b="1" baseline="0" dirty="0" smtClean="0"/>
                        <a:t>13</a:t>
                      </a:r>
                      <a:endParaRPr lang="ru-RU" sz="2000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57200" y="3124200"/>
          <a:ext cx="8382000" cy="109728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91000"/>
                <a:gridCol w="4191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А) университет</a:t>
                      </a:r>
                      <a:r>
                        <a:rPr lang="ru-RU" b="1" baseline="0" dirty="0" smtClean="0"/>
                        <a:t> на Воробьёвых горах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Б</a:t>
                      </a:r>
                      <a:r>
                        <a:rPr lang="en-US" b="1" dirty="0" smtClean="0"/>
                        <a:t>)</a:t>
                      </a:r>
                      <a:r>
                        <a:rPr lang="ru-RU" b="1" dirty="0" smtClean="0"/>
                        <a:t> </a:t>
                      </a:r>
                      <a:r>
                        <a:rPr lang="ru-RU" b="1" u="sng" dirty="0" smtClean="0"/>
                        <a:t>Славяно-греко-латинскую</a:t>
                      </a:r>
                      <a:r>
                        <a:rPr lang="ru-RU" b="1" u="sng" baseline="0" dirty="0" smtClean="0"/>
                        <a:t> академию</a:t>
                      </a:r>
                      <a:endParaRPr lang="ru-RU" b="1" u="sng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В) </a:t>
                      </a:r>
                      <a:r>
                        <a:rPr lang="ru-RU" b="1" u="none" dirty="0" err="1" smtClean="0"/>
                        <a:t>Заиконопасское</a:t>
                      </a:r>
                      <a:r>
                        <a:rPr lang="ru-RU" b="1" u="none" baseline="0" dirty="0" smtClean="0"/>
                        <a:t> училище</a:t>
                      </a:r>
                      <a:endParaRPr lang="ru-RU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Г) Институт</a:t>
                      </a:r>
                      <a:r>
                        <a:rPr lang="ru-RU" b="1" baseline="0" dirty="0" smtClean="0"/>
                        <a:t> благородных девиц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57200" y="5486400"/>
          <a:ext cx="8382000" cy="9144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91000"/>
                <a:gridCol w="4191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А) </a:t>
                      </a:r>
                      <a:r>
                        <a:rPr lang="ru-RU" b="1" u="none" dirty="0" smtClean="0"/>
                        <a:t>министерство</a:t>
                      </a:r>
                      <a:endParaRPr lang="ru-RU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Б</a:t>
                      </a:r>
                      <a:r>
                        <a:rPr lang="en-US" b="1" dirty="0" smtClean="0"/>
                        <a:t>)</a:t>
                      </a:r>
                      <a:r>
                        <a:rPr lang="ru-RU" b="1" baseline="0" dirty="0" smtClean="0"/>
                        <a:t> разбойничий приказ</a:t>
                      </a:r>
                      <a:endParaRPr lang="ru-RU" b="1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В) </a:t>
                      </a:r>
                      <a:r>
                        <a:rPr lang="ru-RU" b="1" u="none" dirty="0" smtClean="0"/>
                        <a:t>коллегия</a:t>
                      </a:r>
                      <a:endParaRPr lang="ru-RU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Г) </a:t>
                      </a:r>
                      <a:r>
                        <a:rPr lang="ru-RU" b="1" u="sng" dirty="0" smtClean="0"/>
                        <a:t>посольский</a:t>
                      </a:r>
                      <a:r>
                        <a:rPr lang="ru-RU" b="1" u="sng" baseline="0" dirty="0" smtClean="0"/>
                        <a:t> приказ</a:t>
                      </a:r>
                      <a:endParaRPr lang="ru-RU" b="1" u="sng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184</TotalTime>
  <Words>576</Words>
  <PresentationFormat>Экран (4:3)</PresentationFormat>
  <Paragraphs>221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Бумажная</vt:lpstr>
      <vt:lpstr>ВПЕРВЫЕ  В  ИСТОРИИ</vt:lpstr>
      <vt:lpstr>Слайд 2</vt:lpstr>
      <vt:lpstr>Слайд 3</vt:lpstr>
      <vt:lpstr>Слайд 4</vt:lpstr>
      <vt:lpstr>Вопросы I тура:  А. При этом  царе впервые в России проявился театр:     Б. Это медицинское учреждение впервые было открыто в 1581 г. в Кремле и обслуживало семью Ивана IV:     В. Этот человек  вошёл в историю как первый русский патриарх:     </vt:lpstr>
      <vt:lpstr>  Г. Назовите первое живое существо, облетевшее Луну на советском космическом корабле в 1968г.:      Д. Назовите русского монарха, впервые в истории избранного народом на царство:      Е. Братья Борис и Глеб первыми…     </vt:lpstr>
      <vt:lpstr>  Ё. Впервые эту государственную должность в России заняла женщина в 1917г. Александра Коллонтай стала:      Ж. Впервые в истории воскресенье 7 марта 321г. Римский император Константин объявил именно таким днем:      З. Именно он считается первопечатником России:     </vt:lpstr>
      <vt:lpstr>  И. Первым каменным зданием, возведенным по приказу Ивана Калиты в Москве, стал:      К.  Этого человека называют «первым христианином  на Руси»:     Л. Назовите  правителя, при котором впервые в России были образованы губернии:     </vt:lpstr>
      <vt:lpstr>  М. При императоре  Александре I в России возникли первые министерства. Сколько их было?     Н.  Это первое высшее учебное заведение России закончил М.В.Ломоносов:      О. Это первое в истории России правительственное учреждение в 1549г. Возглавил дьяк Иван Висковатый:     </vt:lpstr>
      <vt:lpstr>  П. Этот ученый первым наблюдал звездное небо в телескоп и сделал ряд открытий, подтвердивших, что Вселенная бесконечна:     Р.  Так назывался первый русский учебник по обучению грамоте, составленный Петром Мстиславцем:     С. Франциск Ассизский прославился как основатель ордена францисканцев. Это…     </vt:lpstr>
      <vt:lpstr>  Т. Он не только основал первый публичный  профессиональный театр, но и был его директором, архитектором, декоратором автором и переводчиком пьес:    У.  Назовите первую женщину-офицера России.  Она родилась в семье командира эскадрона, но получила мужское воспитание; в 1806г. Сбежала из дома под вымышленной фамилией Соколов; участвовала в сражении при Бородино. Оставила после себя «Записки кавалерист-девицы»:     Ф. Он стал первым космонавтом мира:     </vt:lpstr>
      <vt:lpstr>  Х. Этот человек был родом из Скандинавии; по приглашению славянского племени пришел на Русь и стал первым русским князем:    Ц.  В 1678г. в Киеве была издана первая печатная история Российского государства с таким названием:      Ч. Эта женщина  княжила от имени своего сына. Первой в России провела налоговую реформу, установив  размеры и места сбора дани:     </vt:lpstr>
      <vt:lpstr>  Ш. Первая русская газета «Ведомости» появилась именно при этом императоре:    Щ.  Учреждение, открытое князем Ярославом Мудрым на территории Софийского собора в 1037г.:      Ы.  Первым правителем России, получившим титул «царя» стал…     </vt:lpstr>
      <vt:lpstr>  Э.  Назовите европейца, положившего начало освоению Сибири и её освобождению от татарского владычества: :     Ю.  Первой столицей России стал этот город:      Я. Во время первой мировой войны (1914-1918гг.) английские военные впервые применили: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ВПЕРВЫЕ  В  ИСТОРИИ</dc:title>
  <cp:lastModifiedBy>www</cp:lastModifiedBy>
  <cp:revision>26</cp:revision>
  <dcterms:modified xsi:type="dcterms:W3CDTF">2009-04-14T05:07:52Z</dcterms:modified>
</cp:coreProperties>
</file>