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0"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1EC335C-9CF2-47C0-8689-01C0BFF232DD}" type="datetimeFigureOut">
              <a:rPr lang="ru-RU" smtClean="0"/>
              <a:pPr/>
              <a:t>10.09.2004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8A91C-6F5A-4D6D-B71C-0684071440A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C335C-9CF2-47C0-8689-01C0BFF232DD}" type="datetimeFigureOut">
              <a:rPr lang="ru-RU" smtClean="0"/>
              <a:pPr/>
              <a:t>10.09.2004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8A91C-6F5A-4D6D-B71C-0684071440A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НАЛАДКА СИЛОВЫХ ТРАНСФОРМАТОРОВ</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t>испытание изоляции обмоток трансформаторов повышенным напряжением переменного тока</a:t>
            </a:r>
            <a:br>
              <a:rPr lang="ru-RU" sz="2800" dirty="0"/>
            </a:br>
            <a:endParaRPr lang="ru-RU" sz="2800" dirty="0"/>
          </a:p>
        </p:txBody>
      </p:sp>
      <p:sp>
        <p:nvSpPr>
          <p:cNvPr id="3" name="Содержимое 2"/>
          <p:cNvSpPr>
            <a:spLocks noGrp="1"/>
          </p:cNvSpPr>
          <p:nvPr>
            <p:ph idx="1"/>
          </p:nvPr>
        </p:nvSpPr>
        <p:spPr/>
        <p:txBody>
          <a:bodyPr>
            <a:normAutofit fontScale="70000" lnSpcReduction="20000"/>
          </a:bodyPr>
          <a:lstStyle/>
          <a:p>
            <a:r>
              <a:rPr lang="ru-RU" dirty="0"/>
              <a:t>Испытание повышенным напряжением переменного тока промышленной частоты является основным, подтверждающим исправное состояние изоляции обмоток трансформатора и наличие необходимого запаса их электрической прочности. Этому испытанию подвергают каждую обмотку трансформатора по отношению к корпусу, к которому на время испытания присоединяют остальные, предварительно закороченные обмотки.</a:t>
            </a:r>
            <a:r>
              <a:rPr lang="ru-RU" dirty="0" smtClean="0"/>
              <a:t/>
            </a:r>
            <a:br>
              <a:rPr lang="ru-RU" dirty="0" smtClean="0"/>
            </a:br>
            <a:r>
              <a:rPr lang="ru-RU" dirty="0"/>
              <a:t>Трансформаторы малой мощности испытывают при помощи аппарата типа АИИ-70, а трансформаторы большей мощности — при помощи специального повысительного трансформатора.</a:t>
            </a:r>
            <a:r>
              <a:rPr lang="ru-RU" dirty="0" smtClean="0"/>
              <a:t/>
            </a:r>
            <a:br>
              <a:rPr lang="ru-RU" dirty="0" smtClean="0"/>
            </a:br>
            <a:r>
              <a:rPr lang="ru-RU" dirty="0"/>
              <a:t>Испытательное напряжение повышают плавно с быстротой, допускающей возможность уверенного отсчета показаний измерительных приборов. Длительность испытания 1 мин, после чего напряжение плавно снижают до нуля.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dirty="0"/>
              <a:t>Величину испытательного напряжения допускается измерять по вольтметру, включенному с низкой стороны испытательного трансформатора.</a:t>
            </a:r>
            <a:r>
              <a:rPr lang="ru-RU" dirty="0" smtClean="0"/>
              <a:t/>
            </a:r>
            <a:br>
              <a:rPr lang="ru-RU" dirty="0" smtClean="0"/>
            </a:br>
            <a:r>
              <a:rPr lang="ru-RU" dirty="0"/>
              <a:t>Величина испытательного напряжения принимается не более 90% испытательного напряжения на заводе-изготовителе. </a:t>
            </a:r>
            <a:r>
              <a:rPr lang="ru-RU" dirty="0" smtClean="0"/>
              <a:t>Результат испытаний считается удовлетворительным, если не произошел пробой изоляции.</a:t>
            </a:r>
            <a:br>
              <a:rPr lang="ru-RU" dirty="0" smtClean="0"/>
            </a:br>
            <a:r>
              <a:rPr lang="ru-RU" dirty="0"/>
              <a:t>Повреждения изоляции при испытании выявляются по резким толчкам стрелок приборов, измеряющих испытательное напряжение и ток установки, по характерному звуку разрядов внутри бака трансформатора или выделению дыма из дыхательной пробки, либо по отключению автомата со стороны питания испытательной установки.</a:t>
            </a:r>
            <a:r>
              <a:rPr lang="ru-RU" dirty="0" smtClean="0"/>
              <a:t/>
            </a:r>
            <a:br>
              <a:rPr lang="ru-RU" dirty="0" smtClean="0"/>
            </a:b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ИЗМЕРЕНИЕ ПОТЕРЬ И ТОКА ХОЛОСТОГО ХОДА</a:t>
            </a:r>
            <a:endParaRPr lang="ru-RU" dirty="0"/>
          </a:p>
        </p:txBody>
      </p:sp>
      <p:sp>
        <p:nvSpPr>
          <p:cNvPr id="3" name="Содержимое 2"/>
          <p:cNvSpPr>
            <a:spLocks noGrp="1"/>
          </p:cNvSpPr>
          <p:nvPr>
            <p:ph idx="1"/>
          </p:nvPr>
        </p:nvSpPr>
        <p:spPr/>
        <p:txBody>
          <a:bodyPr>
            <a:normAutofit/>
          </a:bodyPr>
          <a:lstStyle/>
          <a:p>
            <a:r>
              <a:rPr lang="ru-RU" sz="2400" dirty="0" smtClean="0"/>
              <a:t>Данное измерение позволяет выявить витковое замыкание и повреждения в активной части </a:t>
            </a:r>
            <a:r>
              <a:rPr lang="ru-RU" sz="2400" dirty="0" err="1" smtClean="0"/>
              <a:t>магнитопровода</a:t>
            </a:r>
            <a:r>
              <a:rPr lang="ru-RU" sz="2400" dirty="0" smtClean="0"/>
              <a:t>. При повреждении </a:t>
            </a:r>
            <a:r>
              <a:rPr lang="ru-RU" sz="2400" dirty="0" err="1" smtClean="0"/>
              <a:t>магнитопровода</a:t>
            </a:r>
            <a:r>
              <a:rPr lang="ru-RU" sz="2400" dirty="0" smtClean="0"/>
              <a:t>, например, нарушении изоляции между листами, потери холостого хода увеличиваются. Резкое увеличение тока и потерь холостого хода является показателем наличия замыканий между витками одной обмотки, местного нагрева и повреждения обмоточных проводов.</a:t>
            </a:r>
            <a:endParaRPr lang="ru-RU"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dirty="0" smtClean="0"/>
              <a:t>Для измерения величины тока холостого хода к обмотке низшего напряжения при разомкнутых остальных обмотках  подводят номинальное напряжение. Для трехфазных трансформаторов подводимое трехфазное напряжение должно быть практически симметричным.</a:t>
            </a:r>
            <a:r>
              <a:rPr lang="ru-RU" dirty="0"/>
              <a:t/>
            </a:r>
            <a:br>
              <a:rPr lang="ru-RU" dirty="0"/>
            </a:br>
            <a:r>
              <a:rPr lang="ru-RU" dirty="0"/>
              <a:t>Ток холостого хода можно также измерять после включения трансформатора под рабочее напряжение. В этом случае для измерения величины тока холостого хода используют стационарные трансформаторы тока, во вторичную обмотку которых включают контрольный </a:t>
            </a:r>
            <a:r>
              <a:rPr lang="ru-RU" dirty="0" smtClean="0"/>
              <a:t>прибор.</a:t>
            </a:r>
            <a:r>
              <a:rPr lang="ru-RU" dirty="0"/>
              <a:t/>
            </a:r>
            <a:br>
              <a:rPr lang="ru-RU" dirty="0"/>
            </a:br>
            <a:r>
              <a:rPr lang="ru-RU" dirty="0"/>
              <a:t>Величину тока холостого хода трехфазных трансформаторов измеряют во всех трех фазах и определяют как среднее арифметическое этих величин. Величина тока холостого хода трансформатора не нормируется.</a:t>
            </a:r>
          </a:p>
          <a:p>
            <a:r>
              <a:rPr lang="ru-RU" dirty="0" smtClean="0"/>
              <a:t/>
            </a:r>
            <a:br>
              <a:rPr lang="ru-RU" dirty="0" smtClean="0"/>
            </a:b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ru-RU" sz="2400" dirty="0" smtClean="0"/>
              <a:t>Потери холостого хода измеряются при пониженном напряжении. При этом измеряются подводимое </a:t>
            </a:r>
            <a:r>
              <a:rPr lang="ru-RU" sz="2400" dirty="0" smtClean="0">
                <a:effectLst>
                  <a:outerShdw blurRad="38100" dist="38100" dir="2700000" algn="tl">
                    <a:srgbClr val="000000">
                      <a:alpha val="43137"/>
                    </a:srgbClr>
                  </a:outerShdw>
                </a:effectLst>
              </a:rPr>
              <a:t>напряжение</a:t>
            </a:r>
            <a:r>
              <a:rPr lang="ru-RU" sz="2400" dirty="0" smtClean="0"/>
              <a:t> и суммарная мощность</a:t>
            </a:r>
            <a:r>
              <a:rPr lang="ru-RU" sz="2400" dirty="0"/>
              <a:t> </a:t>
            </a:r>
            <a:r>
              <a:rPr lang="ru-RU" sz="2400" dirty="0" smtClean="0"/>
              <a:t> Р</a:t>
            </a:r>
            <a:r>
              <a:rPr lang="ru-RU" sz="2400" baseline="-25000" dirty="0" smtClean="0"/>
              <a:t>из,</a:t>
            </a:r>
            <a:endParaRPr lang="ru-RU" sz="2400" dirty="0"/>
          </a:p>
          <a:p>
            <a:pPr>
              <a:buNone/>
            </a:pPr>
            <a:r>
              <a:rPr lang="ru-RU" sz="2400" dirty="0"/>
              <a:t>п</a:t>
            </a:r>
            <a:r>
              <a:rPr lang="ru-RU" sz="2400" dirty="0" smtClean="0"/>
              <a:t>отребляемая трансформатором и схемой измерения. Затем определяют собственное потребление схемы</a:t>
            </a:r>
            <a:r>
              <a:rPr lang="ru-RU" sz="2400" dirty="0"/>
              <a:t> </a:t>
            </a:r>
            <a:r>
              <a:rPr lang="ru-RU" sz="2400" dirty="0" smtClean="0"/>
              <a:t> </a:t>
            </a:r>
            <a:r>
              <a:rPr lang="ru-RU" sz="2400" dirty="0" err="1" smtClean="0"/>
              <a:t>Р</a:t>
            </a:r>
            <a:r>
              <a:rPr lang="ru-RU" sz="2400" baseline="-25000" dirty="0" err="1" smtClean="0"/>
              <a:t>сх</a:t>
            </a:r>
            <a:r>
              <a:rPr lang="ru-RU" sz="2400" baseline="-25000" dirty="0" smtClean="0"/>
              <a:t>,</a:t>
            </a:r>
            <a:endParaRPr lang="ru-RU" sz="2400" dirty="0"/>
          </a:p>
          <a:p>
            <a:pPr>
              <a:buNone/>
            </a:pPr>
            <a:r>
              <a:rPr lang="ru-RU" sz="2400" dirty="0" smtClean="0"/>
              <a:t> отключив схему от выводов обмотки трансформатора. Потери в трансформаторе определяют по формуле</a:t>
            </a:r>
            <a:endParaRPr lang="ru-RU" sz="2400" dirty="0"/>
          </a:p>
          <a:p>
            <a:pPr algn="ctr">
              <a:buNone/>
            </a:pPr>
            <a:r>
              <a:rPr lang="ru-RU" sz="2400" dirty="0" smtClean="0"/>
              <a:t> </a:t>
            </a:r>
            <a:r>
              <a:rPr lang="ru-RU" sz="2400" dirty="0" err="1"/>
              <a:t>Р</a:t>
            </a:r>
            <a:r>
              <a:rPr lang="ru-RU" sz="2400" baseline="-25000" dirty="0" err="1"/>
              <a:t>тр</a:t>
            </a:r>
            <a:r>
              <a:rPr lang="ru-RU" sz="2400" baseline="-25000" dirty="0"/>
              <a:t> </a:t>
            </a:r>
            <a:r>
              <a:rPr lang="ru-RU" sz="2400" dirty="0"/>
              <a:t>= Р</a:t>
            </a:r>
            <a:r>
              <a:rPr lang="ru-RU" sz="2400" baseline="-25000" dirty="0"/>
              <a:t>из</a:t>
            </a:r>
            <a:r>
              <a:rPr lang="ru-RU" sz="2400" dirty="0"/>
              <a:t>- </a:t>
            </a:r>
            <a:r>
              <a:rPr lang="ru-RU" sz="2400" dirty="0" err="1" smtClean="0"/>
              <a:t>Р</a:t>
            </a:r>
            <a:r>
              <a:rPr lang="ru-RU" sz="2400" baseline="-25000" dirty="0" err="1" smtClean="0"/>
              <a:t>с</a:t>
            </a:r>
            <a:endParaRPr lang="ru-RU" sz="2400" baseline="-25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ru-RU" sz="2400" dirty="0" smtClean="0"/>
              <a:t>Полученные при измерениях данные сравниваются с данными заводских испытаний; они не должны различаться более чем на 10%. В противном случае необходимо выяснить и устранить причину отклонения потерь и вновь измерить потери холостого хода при пониженном напряжении.</a:t>
            </a:r>
            <a:endParaRPr lang="ru-RU"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Р</a:t>
            </a:r>
            <a:r>
              <a:rPr lang="ru-RU" sz="3200" dirty="0" smtClean="0"/>
              <a:t>ЕЖИМЫ РАБОТЫ ТРАНСФОРМАТОРА</a:t>
            </a:r>
            <a:endParaRPr lang="ru-RU" sz="3200" dirty="0"/>
          </a:p>
        </p:txBody>
      </p:sp>
      <p:sp>
        <p:nvSpPr>
          <p:cNvPr id="3" name="Содержимое 2"/>
          <p:cNvSpPr>
            <a:spLocks noGrp="1"/>
          </p:cNvSpPr>
          <p:nvPr>
            <p:ph idx="1"/>
          </p:nvPr>
        </p:nvSpPr>
        <p:spPr/>
        <p:txBody>
          <a:bodyPr>
            <a:normAutofit fontScale="92500" lnSpcReduction="20000"/>
          </a:bodyPr>
          <a:lstStyle/>
          <a:p>
            <a:r>
              <a:rPr lang="ru-RU" dirty="0"/>
              <a:t>Возможны три режима работы трансформатора: режим холостого хода (ХХ), рабочий режим (номинальный) и режим короткого замыкания (КЗ). </a:t>
            </a:r>
          </a:p>
          <a:p>
            <a:r>
              <a:rPr lang="ru-RU" b="1" dirty="0"/>
              <a:t>Режим холостого хода</a:t>
            </a:r>
            <a:r>
              <a:rPr lang="ru-RU" b="1" dirty="0" smtClean="0"/>
              <a:t>.</a:t>
            </a:r>
            <a:r>
              <a:rPr lang="ru-RU" dirty="0"/>
              <a:t> При разомкнутой вторичной обмотке трансформатор работает в режиме холостого хода.  В этом режиме сопротивление нагрузки равно бесконечности, в результате чего трансформатор эквивалентен обычной катушке индуктивности с </a:t>
            </a:r>
            <a:r>
              <a:rPr lang="ru-RU" dirty="0" err="1"/>
              <a:t>ферромагнитным</a:t>
            </a:r>
            <a:r>
              <a:rPr lang="ru-RU" dirty="0"/>
              <a:t> сердечником.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r>
              <a:rPr lang="ru-RU" b="1" dirty="0"/>
              <a:t>Рабочий режим (нагруженный или номинальный).</a:t>
            </a:r>
            <a:r>
              <a:rPr lang="ru-RU" dirty="0"/>
              <a:t> </a:t>
            </a:r>
            <a:r>
              <a:rPr lang="ru-RU" b="1" dirty="0"/>
              <a:t>  </a:t>
            </a:r>
            <a:r>
              <a:rPr lang="ru-RU" dirty="0"/>
              <a:t>При подключении нагрузки Z</a:t>
            </a:r>
            <a:r>
              <a:rPr lang="ru-RU" baseline="-25000" dirty="0"/>
              <a:t>H</a:t>
            </a:r>
            <a:r>
              <a:rPr lang="ru-RU" dirty="0"/>
              <a:t> к вторичной обмотке трансформатора </a:t>
            </a:r>
            <a:r>
              <a:rPr lang="ru-RU" dirty="0" smtClean="0"/>
              <a:t> </a:t>
            </a:r>
            <a:r>
              <a:rPr lang="ru-RU" dirty="0"/>
              <a:t>он начинает отдавать нагрузке некоторую мощность. Соответственно увеличивается и мощность, получаемая первичной обмоткой из питающей сети.  </a:t>
            </a:r>
            <a:endParaRPr lang="ru-RU" dirty="0" smtClean="0"/>
          </a:p>
          <a:p>
            <a:r>
              <a:rPr lang="ru-RU" b="1" dirty="0" smtClean="0"/>
              <a:t>Режим </a:t>
            </a:r>
            <a:r>
              <a:rPr lang="ru-RU" b="1" dirty="0"/>
              <a:t>короткого замыкания (КЗ)</a:t>
            </a:r>
            <a:r>
              <a:rPr lang="ru-RU" dirty="0"/>
              <a:t>. Этот режим в условиях эксплуатации является аварийным.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ru-RU" dirty="0"/>
              <a:t>Если короткое замыкание происходит в процессе эксплуатации трансформатора при номинальном напряжении, то в обеих обмотках возникают большие токи, превышающие номинальное значение в 10—20 раз, при этом повышается температура обмоток и на них действуют большие электромагнитные силы. Такое замыкание является аварийным и требует специальной защиты, которая должна отключить трансформатор в течение долей секунды</a:t>
            </a:r>
            <a:r>
              <a:rPr lang="ru-RU"/>
              <a:t>. </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Наладка переключающих устройств</a:t>
            </a:r>
            <a:endParaRPr lang="ru-RU" dirty="0"/>
          </a:p>
        </p:txBody>
      </p:sp>
      <p:sp>
        <p:nvSpPr>
          <p:cNvPr id="3" name="Содержимое 2"/>
          <p:cNvSpPr>
            <a:spLocks noGrp="1"/>
          </p:cNvSpPr>
          <p:nvPr>
            <p:ph idx="1"/>
          </p:nvPr>
        </p:nvSpPr>
        <p:spPr/>
        <p:txBody>
          <a:bodyPr>
            <a:normAutofit/>
          </a:bodyPr>
          <a:lstStyle/>
          <a:p>
            <a:r>
              <a:rPr lang="ru-RU" sz="2800" dirty="0" smtClean="0"/>
              <a:t>По принципу действия регуляторы подразделяются на осуществляющие переключения без возбуждения (ПБВ) и без отключения напряжения и нагрузки (РПН, РНТ, РНОА и др.)</a:t>
            </a:r>
          </a:p>
          <a:p>
            <a:r>
              <a:rPr lang="ru-RU" sz="2800" dirty="0" smtClean="0"/>
              <a:t>Основными проверками являются проверка работы отдельных элементов и их взаимодействия в механизме привода и проверка последовательности переключения контактов контактора, избирателя и </a:t>
            </a:r>
            <a:r>
              <a:rPr lang="ru-RU" sz="2800" dirty="0" err="1" smtClean="0"/>
              <a:t>предизбирателя</a:t>
            </a:r>
            <a:r>
              <a:rPr lang="ru-RU" sz="2800" dirty="0" smtClean="0"/>
              <a:t>.</a:t>
            </a:r>
            <a:endParaRPr lang="ru-RU"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229600" cy="1143000"/>
          </a:xfrm>
        </p:spPr>
        <p:txBody>
          <a:bodyPr>
            <a:normAutofit/>
          </a:bodyPr>
          <a:lstStyle/>
          <a:p>
            <a:r>
              <a:rPr lang="ru-RU" sz="3200" dirty="0" smtClean="0"/>
              <a:t>Проверка коэффициента трансформации и группы соединения обмоток</a:t>
            </a:r>
            <a:endParaRPr lang="ru-RU" sz="3200" dirty="0"/>
          </a:p>
        </p:txBody>
      </p:sp>
      <p:sp>
        <p:nvSpPr>
          <p:cNvPr id="3" name="Содержимое 2"/>
          <p:cNvSpPr>
            <a:spLocks noGrp="1"/>
          </p:cNvSpPr>
          <p:nvPr>
            <p:ph idx="1"/>
          </p:nvPr>
        </p:nvSpPr>
        <p:spPr/>
        <p:txBody>
          <a:bodyPr>
            <a:noAutofit/>
          </a:bodyPr>
          <a:lstStyle/>
          <a:p>
            <a:r>
              <a:rPr lang="ru-RU" sz="2000" dirty="0"/>
              <a:t>Коэффициент трансформации определяют для трансформаторов после их капитального ремонта со сменой обмоток, импортных и не имеющих паспорта.</a:t>
            </a:r>
            <a:r>
              <a:rPr lang="ru-RU" sz="2000" dirty="0" smtClean="0"/>
              <a:t/>
            </a:r>
            <a:br>
              <a:rPr lang="ru-RU" sz="2000" dirty="0" smtClean="0"/>
            </a:br>
            <a:r>
              <a:rPr lang="ru-RU" sz="2000" dirty="0"/>
              <a:t>Коэффициентом трансформации трансформатора называется отношение напряжения на обмотке высшего напряжения (ВН) к напряжению на обмотке низшего напряжения (НН) при холостом ходе:</a:t>
            </a:r>
            <a:r>
              <a:rPr lang="ru-RU" sz="2000" dirty="0" smtClean="0"/>
              <a:t/>
            </a:r>
            <a:br>
              <a:rPr lang="ru-RU" sz="2000" dirty="0" smtClean="0"/>
            </a:br>
            <a:r>
              <a:rPr lang="ru-RU" sz="2000" dirty="0" smtClean="0"/>
              <a:t/>
            </a:r>
            <a:br>
              <a:rPr lang="ru-RU" sz="2000" dirty="0" smtClean="0"/>
            </a:br>
            <a:r>
              <a:rPr lang="ru-RU" sz="2000" dirty="0"/>
              <a:t>где </a:t>
            </a:r>
            <a:r>
              <a:rPr lang="ru-RU" sz="2000" dirty="0" smtClean="0"/>
              <a:t>Кт </a:t>
            </a:r>
            <a:r>
              <a:rPr lang="ru-RU" sz="2000" dirty="0"/>
              <a:t>— коэффициент трансформации;</a:t>
            </a:r>
            <a:r>
              <a:rPr lang="ru-RU" sz="2000" dirty="0" smtClean="0"/>
              <a:t/>
            </a:r>
            <a:br>
              <a:rPr lang="ru-RU" sz="2000" dirty="0" smtClean="0"/>
            </a:br>
            <a:r>
              <a:rPr lang="ru-RU" sz="2000" dirty="0" smtClean="0"/>
              <a:t>U1— </a:t>
            </a:r>
            <a:r>
              <a:rPr lang="ru-RU" sz="2000" dirty="0"/>
              <a:t>напряжение на обмотке ВН;</a:t>
            </a:r>
            <a:r>
              <a:rPr lang="ru-RU" sz="2000" dirty="0" smtClean="0"/>
              <a:t/>
            </a:r>
            <a:br>
              <a:rPr lang="ru-RU" sz="2000" dirty="0" smtClean="0"/>
            </a:br>
            <a:r>
              <a:rPr lang="ru-RU" sz="2000" dirty="0" smtClean="0"/>
              <a:t>U2 - напряжение </a:t>
            </a:r>
            <a:r>
              <a:rPr lang="ru-RU" sz="2000" dirty="0"/>
              <a:t>на обмотке НН.</a:t>
            </a:r>
            <a:r>
              <a:rPr lang="ru-RU" sz="2000" dirty="0" smtClean="0"/>
              <a:t/>
            </a:r>
            <a:br>
              <a:rPr lang="ru-RU" sz="2000" dirty="0" smtClean="0"/>
            </a:br>
            <a:endParaRPr lang="ru-RU" sz="2000" dirty="0"/>
          </a:p>
        </p:txBody>
      </p:sp>
      <p:pic>
        <p:nvPicPr>
          <p:cNvPr id="4" name="Рисунок 3" descr="http://forca.ru/images/knigi/archive/naladka-oborudovaniya-ps/naladka-oborudovaniya-14.jpg"/>
          <p:cNvPicPr/>
          <p:nvPr/>
        </p:nvPicPr>
        <p:blipFill>
          <a:blip r:embed="rId2"/>
          <a:srcRect/>
          <a:stretch>
            <a:fillRect/>
          </a:stretch>
        </p:blipFill>
        <p:spPr bwMode="auto">
          <a:xfrm>
            <a:off x="4214810" y="3500438"/>
            <a:ext cx="833441" cy="64294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r>
              <a:rPr lang="ru-RU" sz="2400" dirty="0" smtClean="0"/>
              <a:t>Одновременно проверяется регулировка контактов измерением сопротивления по постоянному току и силы контактного нажатия контактов.</a:t>
            </a:r>
          </a:p>
          <a:p>
            <a:r>
              <a:rPr lang="ru-RU" sz="2400" dirty="0" smtClean="0"/>
              <a:t>В объем испытания переключающих устройств после капитального ремонта включается измерение переходного сопротивления контактов, проверка последовательности действий контактов, проверка работы отдельных элементов и их взаимодействие в механизме привода. Сопротивление контактов измеряется в той среде, в которой они нормально работают. Ток в электрической цепи при этом не должен превышать 1/3 номинального значения тока контактов.</a:t>
            </a:r>
            <a:endParaRPr lang="ru-RU"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r>
              <a:rPr lang="ru-RU" sz="2800" dirty="0" smtClean="0"/>
              <a:t>У контактов с несколькими разрывами измеряются переходные сопротивления для каждого разрыва в отдельности, после чего измеряется общее сопротивление каждого контакта. Такая методика позволяет выявить дефектное контактное соединение. За переходное сопротивление контакта принимают наибольшее измеренное значение не менее чем из трех измерений. Переходное сопротивление единичного контакта, измеренное микроомметром, должно находиться в пределах 10-20 мкОм.</a:t>
            </a:r>
            <a:endParaRPr lang="ru-RU"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r>
              <a:rPr lang="ru-RU" sz="2800" dirty="0" smtClean="0"/>
              <a:t>Измерение силы контактного нажатия производится при ревизии переключающего устройства или отдельных контактных соединений избирателя, </a:t>
            </a:r>
            <a:r>
              <a:rPr lang="ru-RU" sz="2800" dirty="0" err="1" smtClean="0"/>
              <a:t>предизбирателя</a:t>
            </a:r>
            <a:r>
              <a:rPr lang="ru-RU" sz="2800" dirty="0" smtClean="0"/>
              <a:t> или контактора. Для определения силы контактного нажатия динамометром измеряется минимальное значение силы, при котором контакт отжимается.</a:t>
            </a:r>
          </a:p>
          <a:p>
            <a:r>
              <a:rPr lang="ru-RU" sz="2800" dirty="0" smtClean="0"/>
              <a:t>Момент разрыва контакта определяется по погасанию сигнальной лампы, включенной последовательно с ним, либо по освобождению зажатого между контактами щупа или листа бумаги толщиной не более 0,1 мм.</a:t>
            </a:r>
            <a:endParaRPr lang="ru-RU"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Включение силовых трансформаторов в работу</a:t>
            </a:r>
            <a:br>
              <a:rPr lang="ru-RU" dirty="0" smtClean="0"/>
            </a:br>
            <a:endParaRPr lang="ru-RU" dirty="0"/>
          </a:p>
        </p:txBody>
      </p:sp>
      <p:sp>
        <p:nvSpPr>
          <p:cNvPr id="3" name="Содержимое 2"/>
          <p:cNvSpPr>
            <a:spLocks noGrp="1"/>
          </p:cNvSpPr>
          <p:nvPr>
            <p:ph idx="1"/>
          </p:nvPr>
        </p:nvSpPr>
        <p:spPr/>
        <p:txBody>
          <a:bodyPr>
            <a:normAutofit fontScale="92500"/>
          </a:bodyPr>
          <a:lstStyle/>
          <a:p>
            <a:r>
              <a:rPr lang="ru-RU" sz="2800" dirty="0" smtClean="0"/>
              <a:t>Включение трансформатора в работу производится при условии удовлетворительных результатов всех измерений и испытаний в соответствии с требованиями Норм. Перед пробным включением трансформатора необходимо произвести проверку действия всех устройств релейной защиты, которые при первом включении должны быть обязательно включены на отключение, поэтому включение трансформатора под напряжение следует, как правило, производить со стороны, где установлена защита.</a:t>
            </a:r>
            <a:endParaRPr lang="ru-RU"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ru-RU" sz="2800" dirty="0" smtClean="0"/>
              <a:t>В этом случае при наличии неисправности трансформатор может быть ею отключен. Первое включение заключается в 3-5-кратной подачи на холостой трансформатор толчком номинального напряжения. Если защиты при этом не произвели отключения и не наблюдается признаков ненормальной работы, то трансформатор остается под напряжением не менее 30 минут, для того чтобы осуществить прослушивание и наблюдение за состоянием трансформатора</a:t>
            </a:r>
            <a:endParaRPr lang="ru-RU"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 При номинальном напряжении измеряется ток холостого хода, который обычно составляет 2-3% номинального. Измеренный ток холостого хода сравнивается с заводскими данными и если он превышает значение, приведенное в протоколах заводских испытаний, за трансформатором устанавливается особое наблюдение во время эксплуатации.</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5" name="Содержимое 4"/>
          <p:cNvSpPr>
            <a:spLocks noGrp="1"/>
          </p:cNvSpPr>
          <p:nvPr>
            <p:ph idx="1"/>
          </p:nvPr>
        </p:nvSpPr>
        <p:spPr/>
        <p:txBody>
          <a:bodyPr>
            <a:normAutofit fontScale="70000" lnSpcReduction="20000"/>
          </a:bodyPr>
          <a:lstStyle/>
          <a:p>
            <a:r>
              <a:rPr lang="ru-RU" dirty="0" smtClean="0"/>
              <a:t>Коэффициент трансформации определяют на всех ответвлениях обмоток, доступных для переключения и для всех фаз. Для </a:t>
            </a:r>
            <a:r>
              <a:rPr lang="ru-RU" dirty="0" err="1" smtClean="0"/>
              <a:t>трехобмоточных</a:t>
            </a:r>
            <a:r>
              <a:rPr lang="ru-RU" dirty="0" smtClean="0"/>
              <a:t> трансформаторов достаточна проверка коэффициента трансформации только для двух пар обмоток. Измерения производят методом двух вольтметров . Напряжение сети подают на обмотку ВН. Другим вольтметром измеряется напряжение другой обмотки</a:t>
            </a:r>
            <a:br>
              <a:rPr lang="ru-RU" dirty="0" smtClean="0"/>
            </a:br>
            <a:r>
              <a:rPr lang="ru-RU" dirty="0" smtClean="0"/>
              <a:t>Для трансформаторов малой мощности величина подводимого напряжения должна составить 20—30%  номинального напряжения, а для мощных трансформаторов достаточно 1-5% .</a:t>
            </a:r>
            <a:br>
              <a:rPr lang="ru-RU" dirty="0" smtClean="0"/>
            </a:br>
            <a:r>
              <a:rPr lang="ru-RU" dirty="0" smtClean="0"/>
              <a:t>При испытании трехфазных трансформаторов к одной обмотке подают симметричное трехфазное напряжение и одновременно измеряют напряжение между соответствующими одноименными линейными выводами обеих проверяемых обмоток.</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r>
              <a:rPr lang="ru-RU" dirty="0"/>
              <a:t>Определение группы соединения обмоток трансформаторов этим методом производится при помощи гальванометра с нулем посередине шкалы или магнитоэлектрического вольтметра.</a:t>
            </a:r>
            <a:r>
              <a:rPr lang="ru-RU" dirty="0" smtClean="0"/>
              <a:t/>
            </a:r>
            <a:br>
              <a:rPr lang="ru-RU" dirty="0" smtClean="0"/>
            </a:br>
            <a:r>
              <a:rPr lang="ru-RU" dirty="0"/>
              <a:t>Для однофазных трансформаторов схема проверки приведена на </a:t>
            </a:r>
            <a:r>
              <a:rPr lang="ru-RU" dirty="0" smtClean="0"/>
              <a:t>рисунке</a:t>
            </a:r>
            <a:br>
              <a:rPr lang="ru-RU" dirty="0" smtClean="0"/>
            </a:br>
            <a:r>
              <a:rPr lang="ru-RU" dirty="0"/>
              <a:t>Напряжение постоянного тока 2—12 </a:t>
            </a:r>
            <a:r>
              <a:rPr lang="ru-RU" dirty="0" smtClean="0"/>
              <a:t>В </a:t>
            </a:r>
            <a:r>
              <a:rPr lang="ru-RU" dirty="0"/>
              <a:t>от батареи или аккумулятора подводят к зажимам А — X обмотки высшего напряжения.</a:t>
            </a:r>
            <a:r>
              <a:rPr lang="ru-RU" dirty="0" smtClean="0"/>
              <a:t/>
            </a:r>
            <a:br>
              <a:rPr lang="ru-RU" dirty="0" smtClean="0"/>
            </a:br>
            <a:r>
              <a:rPr lang="ru-RU" dirty="0"/>
              <a:t>Если при включении тока полярность зажимов а—</a:t>
            </a:r>
            <a:r>
              <a:rPr lang="ru-RU" dirty="0" err="1"/>
              <a:t>х</a:t>
            </a:r>
            <a:r>
              <a:rPr lang="ru-RU" dirty="0"/>
              <a:t> окажется одинаковой с полярностью зажимов А—X, то группа соединения обмоток этого трансформатора 12, в противном случае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t>
            </a:r>
            <a:r>
              <a:rPr lang="ru-RU" sz="3100" dirty="0"/>
              <a:t>Проверка группы соединения обмоток однофазного трансформатора методом импульсов постоянного тока</a:t>
            </a:r>
          </a:p>
        </p:txBody>
      </p:sp>
      <p:pic>
        <p:nvPicPr>
          <p:cNvPr id="4" name="Содержимое 3" descr="Проверка группы соединения обмоток однофазного трансформатора"/>
          <p:cNvPicPr>
            <a:picLocks noGrp="1"/>
          </p:cNvPicPr>
          <p:nvPr>
            <p:ph idx="1"/>
          </p:nvPr>
        </p:nvPicPr>
        <p:blipFill>
          <a:blip r:embed="rId2"/>
          <a:srcRect/>
          <a:stretch>
            <a:fillRect/>
          </a:stretch>
        </p:blipFill>
        <p:spPr bwMode="auto">
          <a:xfrm>
            <a:off x="2857488" y="2000240"/>
            <a:ext cx="3786214" cy="2071703"/>
          </a:xfrm>
          <a:prstGeom prst="rect">
            <a:avLst/>
          </a:prstGeom>
          <a:noFill/>
          <a:ln w="9525">
            <a:noFill/>
            <a:miter lim="800000"/>
            <a:headEnd/>
            <a:tailEnd/>
          </a:ln>
        </p:spPr>
      </p:pic>
      <p:sp>
        <p:nvSpPr>
          <p:cNvPr id="6" name="Прямоугольник 5"/>
          <p:cNvSpPr/>
          <p:nvPr/>
        </p:nvSpPr>
        <p:spPr>
          <a:xfrm>
            <a:off x="928662" y="4357694"/>
            <a:ext cx="7429552" cy="923330"/>
          </a:xfrm>
          <a:prstGeom prst="rect">
            <a:avLst/>
          </a:prstGeom>
        </p:spPr>
        <p:txBody>
          <a:bodyPr wrap="square">
            <a:spAutoFit/>
          </a:bodyPr>
          <a:lstStyle/>
          <a:p>
            <a:r>
              <a:rPr lang="ru-RU" dirty="0"/>
              <a:t>Эта проверка производится также для трансформаторов, прошедших капитальный ремонт со сменой обмоток, импортных и не имеющих паспорта.</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Измерение коэффициента трансформации трансформатора"/>
          <p:cNvPicPr>
            <a:picLocks noGrp="1"/>
          </p:cNvPicPr>
          <p:nvPr>
            <p:ph idx="1"/>
          </p:nvPr>
        </p:nvPicPr>
        <p:blipFill>
          <a:blip r:embed="rId2"/>
          <a:srcRect/>
          <a:stretch>
            <a:fillRect/>
          </a:stretch>
        </p:blipFill>
        <p:spPr bwMode="auto">
          <a:xfrm>
            <a:off x="2357422" y="2285992"/>
            <a:ext cx="3714776" cy="2643206"/>
          </a:xfrm>
          <a:prstGeom prst="rect">
            <a:avLst/>
          </a:prstGeom>
          <a:noFill/>
          <a:ln w="9525">
            <a:noFill/>
            <a:miter lim="800000"/>
            <a:headEnd/>
            <a:tailEnd/>
          </a:ln>
        </p:spPr>
      </p:pic>
      <p:sp>
        <p:nvSpPr>
          <p:cNvPr id="6" name="Прямоугольник 5"/>
          <p:cNvSpPr/>
          <p:nvPr/>
        </p:nvSpPr>
        <p:spPr>
          <a:xfrm>
            <a:off x="928662" y="5143512"/>
            <a:ext cx="7286676" cy="923330"/>
          </a:xfrm>
          <a:prstGeom prst="rect">
            <a:avLst/>
          </a:prstGeom>
        </p:spPr>
        <p:txBody>
          <a:bodyPr wrap="square">
            <a:spAutoFit/>
          </a:bodyPr>
          <a:lstStyle/>
          <a:p>
            <a:r>
              <a:rPr lang="ru-RU" dirty="0"/>
              <a:t>Измеренный коэффициент трансформации не должен отличаться более чем на 1—2% от коэффициента трансформации на том же ответвлении на других фазах и от паспортных данных трансформатора.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Проверка группы соединения обмоток трехфазного трансформатора"/>
          <p:cNvPicPr>
            <a:picLocks noGrp="1"/>
          </p:cNvPicPr>
          <p:nvPr>
            <p:ph idx="1"/>
          </p:nvPr>
        </p:nvPicPr>
        <p:blipFill>
          <a:blip r:embed="rId2"/>
          <a:srcRect/>
          <a:stretch>
            <a:fillRect/>
          </a:stretch>
        </p:blipFill>
        <p:spPr bwMode="auto">
          <a:xfrm>
            <a:off x="2428860" y="3000372"/>
            <a:ext cx="4714908" cy="2286016"/>
          </a:xfrm>
          <a:prstGeom prst="rect">
            <a:avLst/>
          </a:prstGeom>
          <a:noFill/>
          <a:ln w="9525">
            <a:noFill/>
            <a:miter lim="800000"/>
            <a:headEnd/>
            <a:tailEnd/>
          </a:ln>
        </p:spPr>
      </p:pic>
      <p:sp>
        <p:nvSpPr>
          <p:cNvPr id="5" name="Прямоугольник 4"/>
          <p:cNvSpPr/>
          <p:nvPr/>
        </p:nvSpPr>
        <p:spPr>
          <a:xfrm>
            <a:off x="714348" y="1857364"/>
            <a:ext cx="7858180" cy="646331"/>
          </a:xfrm>
          <a:prstGeom prst="rect">
            <a:avLst/>
          </a:prstGeom>
        </p:spPr>
        <p:txBody>
          <a:bodyPr wrap="square">
            <a:spAutoFit/>
          </a:bodyPr>
          <a:lstStyle/>
          <a:p>
            <a:r>
              <a:rPr lang="ru-RU" dirty="0"/>
              <a:t>Проверка группы соединения обмоток трехфазного трансформатора </a:t>
            </a:r>
            <a:r>
              <a:rPr lang="ru-RU" dirty="0" smtClean="0"/>
              <a:t>фазометром</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ru-RU" dirty="0"/>
              <a:t>Группа соединения обмоток характеризует угол между векторами напряжений обмоток ВН и НН одноименных фаз трансформатора.</a:t>
            </a:r>
            <a:r>
              <a:rPr lang="ru-RU" dirty="0" smtClean="0"/>
              <a:t/>
            </a:r>
            <a:br>
              <a:rPr lang="ru-RU" dirty="0" smtClean="0"/>
            </a:br>
            <a:r>
              <a:rPr lang="ru-RU" dirty="0"/>
              <a:t>Проверка группы соединения обмоток может быть произведена несколькими методами.</a:t>
            </a:r>
            <a:r>
              <a:rPr lang="ru-RU" dirty="0" smtClean="0"/>
              <a:t/>
            </a:r>
            <a:br>
              <a:rPr lang="ru-RU" dirty="0" smtClean="0"/>
            </a:br>
            <a:r>
              <a:rPr lang="ru-RU" dirty="0"/>
              <a:t>Метод фазометра. При этом методе последовательную обмотку однофазного фазометра через реостат подключают к зажимам одной из обмоток трансформатора, а параллельную обмотку — к одноименным зажимам другой обмотки трансформатора (рис. 7). К одной из обмоток подводят пониженное напряжение, достаточное для работы фазометра, и реостатом устанавливают номинальный ток в последовательной обмотке фазометра.</a:t>
            </a:r>
            <a:r>
              <a:rPr lang="ru-RU" dirty="0" smtClean="0"/>
              <a:t/>
            </a:r>
            <a:br>
              <a:rPr lang="ru-RU" dirty="0" smtClean="0"/>
            </a:br>
            <a:r>
              <a:rPr lang="ru-RU" dirty="0"/>
              <a:t>Фазометр показывает угловое смещение векторов напряжений в градусах. Во избежание возможных ошибок при измерениях лучше пользоваться фазометром с </a:t>
            </a:r>
            <a:r>
              <a:rPr lang="ru-RU" dirty="0" err="1" smtClean="0"/>
              <a:t>четырехквадратной</a:t>
            </a:r>
            <a:r>
              <a:rPr lang="ru-RU" dirty="0" smtClean="0"/>
              <a:t> </a:t>
            </a:r>
            <a:r>
              <a:rPr lang="ru-RU" dirty="0"/>
              <a:t>шкалой типа Э-500. Для трехфазных трансформаторов рекомендуется повторять измерения на двух парах выводов. Например </a:t>
            </a:r>
            <a:r>
              <a:rPr lang="ru-RU" dirty="0" err="1"/>
              <a:t>АВ-ab</a:t>
            </a:r>
            <a:r>
              <a:rPr lang="ru-RU" dirty="0"/>
              <a:t> и АС-ас — при этом в обоих случаях результаты должны быть одинаковыми.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Испытание пробы масла</a:t>
            </a:r>
            <a:endParaRPr lang="ru-RU" dirty="0"/>
          </a:p>
        </p:txBody>
      </p:sp>
      <p:sp>
        <p:nvSpPr>
          <p:cNvPr id="3" name="Содержимое 2"/>
          <p:cNvSpPr>
            <a:spLocks noGrp="1"/>
          </p:cNvSpPr>
          <p:nvPr>
            <p:ph idx="1"/>
          </p:nvPr>
        </p:nvSpPr>
        <p:spPr/>
        <p:txBody>
          <a:bodyPr>
            <a:normAutofit/>
          </a:bodyPr>
          <a:lstStyle/>
          <a:p>
            <a:r>
              <a:rPr lang="ru-RU" sz="2400" dirty="0" smtClean="0"/>
              <a:t>Масло проверяют на электрическую прочность и на содержание механических примесей. Пробу масла отбирают из нижней части бака через сливное отверстие. Допустимое пробивное напряжение составляет 30 кВ. Выполняют 5-6 пробоев с интервалом 10 мин. Пробивное напряжение находят как среднее арифметическое значение. Испытания </a:t>
            </a:r>
            <a:r>
              <a:rPr lang="ru-RU" sz="2400" dirty="0"/>
              <a:t>трансформаторного масла проводятся Заказчиком в специализированной лаборатории, имеющей право на испытание масла.</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1005</Words>
  <Application>Microsoft Office PowerPoint</Application>
  <PresentationFormat>Экран (4:3)</PresentationFormat>
  <Paragraphs>42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НАЛАДКА СИЛОВЫХ ТРАНСФОРМАТОРОВ</vt:lpstr>
      <vt:lpstr>Проверка коэффициента трансформации и группы соединения обмоток</vt:lpstr>
      <vt:lpstr>Слайд 3</vt:lpstr>
      <vt:lpstr>Слайд 4</vt:lpstr>
      <vt:lpstr> Проверка группы соединения обмоток однофазного трансформатора методом импульсов постоянного тока</vt:lpstr>
      <vt:lpstr>Слайд 6</vt:lpstr>
      <vt:lpstr>Слайд 7</vt:lpstr>
      <vt:lpstr>Слайд 8</vt:lpstr>
      <vt:lpstr>Испытание пробы масла</vt:lpstr>
      <vt:lpstr>испытание изоляции обмоток трансформаторов повышенным напряжением переменного тока </vt:lpstr>
      <vt:lpstr>Слайд 11</vt:lpstr>
      <vt:lpstr>ИЗМЕРЕНИЕ ПОТЕРЬ И ТОКА ХОЛОСТОГО ХОДА</vt:lpstr>
      <vt:lpstr>Слайд 13</vt:lpstr>
      <vt:lpstr>Слайд 14</vt:lpstr>
      <vt:lpstr>Слайд 15</vt:lpstr>
      <vt:lpstr>РЕЖИМЫ РАБОТЫ ТРАНСФОРМАТОРА</vt:lpstr>
      <vt:lpstr>Слайд 17</vt:lpstr>
      <vt:lpstr>Слайд 18</vt:lpstr>
      <vt:lpstr>Наладка переключающих устройств</vt:lpstr>
      <vt:lpstr>Слайд 20</vt:lpstr>
      <vt:lpstr>Слайд 21</vt:lpstr>
      <vt:lpstr>Слайд 22</vt:lpstr>
      <vt:lpstr>Включение силовых трансформаторов в работу </vt:lpstr>
      <vt:lpstr>Слайд 24</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НАЛАДКА СИЛОВЫХ ТРАНСФОРМАТОРОВ</dc:title>
  <dc:creator>Алена</dc:creator>
  <cp:lastModifiedBy>comp 4 </cp:lastModifiedBy>
  <cp:revision>32</cp:revision>
  <dcterms:created xsi:type="dcterms:W3CDTF">2015-10-19T17:00:46Z</dcterms:created>
  <dcterms:modified xsi:type="dcterms:W3CDTF">2004-09-09T22:05:11Z</dcterms:modified>
</cp:coreProperties>
</file>