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72" r:id="rId12"/>
    <p:sldId id="270" r:id="rId13"/>
    <p:sldId id="271" r:id="rId14"/>
    <p:sldId id="263" r:id="rId15"/>
    <p:sldId id="264" r:id="rId16"/>
    <p:sldId id="290" r:id="rId17"/>
    <p:sldId id="291" r:id="rId18"/>
    <p:sldId id="289" r:id="rId19"/>
    <p:sldId id="265" r:id="rId20"/>
    <p:sldId id="26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0D987D-0FD1-4385-97DD-0C86767A1AB4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03198-F01B-4526-A789-31DB44D6E7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ПРЕДСТАВЛЕНИЕ ПЕДАГОГИЧЕСКОГО </a:t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ОПЫТА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Пименова Ирина  Анатольевна</a:t>
            </a:r>
          </a:p>
          <a:p>
            <a:r>
              <a:rPr lang="ru-RU" dirty="0" smtClean="0"/>
              <a:t>Преподаватель специальных дисциплин</a:t>
            </a:r>
          </a:p>
          <a:p>
            <a:r>
              <a:rPr lang="ru-RU" dirty="0" smtClean="0"/>
              <a:t>ГБОУ «Алексеевский индустриальный техникум»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50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Целью лабораторного практикума является формирование профессиональных компетенций будущих специалистов индустрии строительных изделий и материалов  в области организации процесса хранения и подготовки сырья, умений правильно применять знания и навыки в решении практических задач в области производственных отношений. Задачей  проведения лабораторных и практических работ является: Научить обучающихся методам контроля и анализа сырьевых материалов и сырьевых смесей для производства тугоплавких неметаллических и силикатных материалов и изделий. Развивать персональную ответственность  при контроле качества сырьевых материалов. Развивать способности работать в команде</a:t>
            </a:r>
          </a:p>
        </p:txBody>
      </p:sp>
    </p:spTree>
    <p:extLst>
      <p:ext uri="{BB962C8B-B14F-4D97-AF65-F5344CB8AC3E}">
        <p14:creationId xmlns:p14="http://schemas.microsoft.com/office/powerpoint/2010/main" val="81116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реализации Профессионального модуля 01 «Хранение и подготовка сырья» используется производственная база предприятий, а специалисты принимают непосредственное участие в проведении занятий.  Мною разработаны «уроки на производстве» на тему: «Расчет шихты. Дозирование сырьевых материалов.  Приготовление асбестоцементной массы. Контроль качества сырья и формовочной массы». ОАО «</a:t>
            </a:r>
            <a:r>
              <a:rPr lang="ru-RU" sz="3200" dirty="0" err="1"/>
              <a:t>Лато</a:t>
            </a:r>
            <a:r>
              <a:rPr lang="ru-RU" sz="3200" dirty="0"/>
              <a:t>» является социальным партнером  техникума. На базе этого ведущего предприятия Мордовии проводится « урок на производстве» по выше указанной теме.  (</a:t>
            </a:r>
            <a:r>
              <a:rPr lang="ru-RU" sz="3200" dirty="0" smtClean="0"/>
              <a:t>Приложение</a:t>
            </a:r>
            <a:r>
              <a:rPr lang="ru-RU" sz="3200" dirty="0"/>
              <a:t> </a:t>
            </a:r>
            <a:r>
              <a:rPr lang="ru-RU" sz="3200" dirty="0" smtClean="0"/>
              <a:t>2)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742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Одним из важных направлений развития творчества, любви к своей профессии является конкурс. Конкурс профессионального мастерства направлен на повышение качества  обучения, пропаганду рабочих профессий, совершенствование форм, методов и средств обучения, на стимулирование профессионального и личного развития учащихся при обучении профессии. Он позволяет развивать интерес к будущей профессиональной деятельности и готовность постоянно совершенствовать свои знания, умения и навыки, а так же общественную активность. (Приложение 3).</a:t>
            </a:r>
          </a:p>
        </p:txBody>
      </p:sp>
    </p:spTree>
    <p:extLst>
      <p:ext uri="{BB962C8B-B14F-4D97-AF65-F5344CB8AC3E}">
        <p14:creationId xmlns:p14="http://schemas.microsoft.com/office/powerpoint/2010/main" val="176306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Внеклассные мероприятия имеют большое общеобразовательное, воспитательное и развивающее значение. Они не только углубляют и расширяют знания будущего специалиста, но и способствуют расширению кругозора, эрудиции, развитию  творческой активности, духовно-нравственной сферы, эстетических вкусов. При изучении любой дисциплины всегда параллельно теоретическим и практическим занятиям мною проводятся внеклассные мероприятия, направленные на усовершенствование профессиональных навыков будущих специалистов, которые раскрывают обучающегося как личность, формируют  стремление к  саморазвитию. При проведении внеклассных мероприятий формируются междисциплинарные  связи, которые являются  одним из требований системного подхода к проводимой работе по обучению и воспитанию будущих специалистов. </a:t>
            </a:r>
          </a:p>
        </p:txBody>
      </p:sp>
    </p:spTree>
    <p:extLst>
      <p:ext uri="{BB962C8B-B14F-4D97-AF65-F5344CB8AC3E}">
        <p14:creationId xmlns:p14="http://schemas.microsoft.com/office/powerpoint/2010/main" val="280529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 Анализ </a:t>
            </a:r>
            <a:r>
              <a:rPr lang="ru-RU" sz="4400" dirty="0">
                <a:solidFill>
                  <a:srgbClr val="C00000"/>
                </a:solidFill>
              </a:rPr>
              <a:t>результативности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2618" y="-8601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89844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Результаты опыта оценивались по следующим показателям:</a:t>
            </a:r>
          </a:p>
          <a:p>
            <a:r>
              <a:rPr lang="ru-RU" sz="2400" dirty="0"/>
              <a:t>1.      Повышение качества знаний и умений учащихся по изучаемому предмету.</a:t>
            </a:r>
          </a:p>
          <a:p>
            <a:r>
              <a:rPr lang="ru-RU" sz="2400" dirty="0"/>
              <a:t>2.      Повышение интереса к изучаемому предмету и будущей профессиональной деятельности.</a:t>
            </a:r>
          </a:p>
          <a:p>
            <a:r>
              <a:rPr lang="ru-RU" sz="2400" dirty="0"/>
              <a:t>3.      Улучшение самоорганизации учащихся, приобретение </a:t>
            </a:r>
            <a:r>
              <a:rPr lang="ru-RU" sz="2400" dirty="0" smtClean="0"/>
              <a:t>умений </a:t>
            </a:r>
            <a:r>
              <a:rPr lang="ru-RU" sz="2400" dirty="0"/>
              <a:t>и навыков, </a:t>
            </a:r>
            <a:r>
              <a:rPr lang="ru-RU" sz="2400" dirty="0" smtClean="0"/>
              <a:t>учебной и </a:t>
            </a:r>
            <a:r>
              <a:rPr lang="ru-RU" sz="2400" dirty="0"/>
              <a:t>самостоятельной работы и самоконтроля.</a:t>
            </a:r>
          </a:p>
          <a:p>
            <a:r>
              <a:rPr lang="ru-RU" sz="2400" dirty="0"/>
              <a:t>4.      Улучшение познавательной активности, умений самостоятельно добывать знания и применять их в практической деятельности.</a:t>
            </a:r>
          </a:p>
          <a:p>
            <a:r>
              <a:rPr lang="ru-RU" sz="2400" dirty="0"/>
              <a:t>5.      Повышение воспитанности ученика, его отношения к процессу обучения. Начало самооценки своей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1534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Трудоёмкость.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18" y="838280"/>
            <a:ext cx="91246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Трудоемкость – условия (нормативно-правовые, материально-технические, финансовые, программно-методические, организационные и другие), которые требуются для внедрения опыта</a:t>
            </a:r>
          </a:p>
        </p:txBody>
      </p:sp>
    </p:spTree>
    <p:extLst>
      <p:ext uri="{BB962C8B-B14F-4D97-AF65-F5344CB8AC3E}">
        <p14:creationId xmlns:p14="http://schemas.microsoft.com/office/powerpoint/2010/main" val="340243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-3124"/>
            <a:ext cx="9252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Нормативно-правовые документы регламентирующие педагогическую  деятельность.</a:t>
            </a:r>
          </a:p>
          <a:p>
            <a:pPr algn="just"/>
            <a:r>
              <a:rPr lang="ru-RU" sz="2800" dirty="0"/>
              <a:t>Трудовой кодекс Российской Федерации (в редакции Федерального закона от 30 июня 2006 г. № 90-ФЗ);</a:t>
            </a:r>
          </a:p>
          <a:p>
            <a:pPr algn="just"/>
            <a:r>
              <a:rPr lang="ru-RU" sz="2800" dirty="0"/>
              <a:t>Федеральный закон «Об образовании в Российской Федерации» № 273-ФЗ 29 декабря 2012 года;</a:t>
            </a:r>
          </a:p>
          <a:p>
            <a:pPr algn="just"/>
            <a:r>
              <a:rPr lang="ru-RU" sz="2800" dirty="0"/>
              <a:t>Федеральный закон от 27 июня 2006 № 149 «Об информации, информатизации и защите информации»;</a:t>
            </a:r>
          </a:p>
          <a:p>
            <a:pPr algn="just"/>
            <a:r>
              <a:rPr lang="ru-RU" sz="2800" dirty="0"/>
              <a:t>Приказ Министерства здравоохранения и социального развития РФ от 5 мая 2008 г. № 216н «Об утверждении профессиональных квалификационных групп должностей работников образования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329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Приказ Министерства здравоохранения и социального развития РФ от 26.08.10 г. № 761н, зарегистрированным в Минюсте РФ 06.10.10 г. за № 18638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образования»;</a:t>
            </a:r>
          </a:p>
          <a:p>
            <a:r>
              <a:rPr lang="ru-RU" sz="3200" dirty="0"/>
              <a:t>Приказ Министерства образования и науки РФ от 7 апреля 2014 г. № 276 «Порядок проведения аттестации педагогических работников организаций, осуществляющих образовательную деятельность».</a:t>
            </a:r>
          </a:p>
        </p:txBody>
      </p:sp>
    </p:spTree>
    <p:extLst>
      <p:ext uri="{BB962C8B-B14F-4D97-AF65-F5344CB8AC3E}">
        <p14:creationId xmlns:p14="http://schemas.microsoft.com/office/powerpoint/2010/main" val="270896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Материально-технические условия.</a:t>
            </a:r>
          </a:p>
          <a:p>
            <a:r>
              <a:rPr lang="ru-RU" sz="3600" dirty="0"/>
              <a:t>Наличие оборудованного кабинета «Технологии производства тугоплавких, неметаллических и силикатных изделий и материалов» и соответствующей учебной лаборатории.</a:t>
            </a:r>
          </a:p>
          <a:p>
            <a:r>
              <a:rPr lang="ru-RU" sz="3600" dirty="0"/>
              <a:t>Программно-методические условия. Рабочие  программы учебных дисциплин и профессиональных модулей разработанные на основе Федерального государственного образовательного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212841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Адресные рекомендации по использованию опыта.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0329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Опыт может быть рекомендован для использования преподавателям </a:t>
            </a:r>
            <a:r>
              <a:rPr lang="ru-RU" sz="4000" dirty="0" smtClean="0"/>
              <a:t>специальных дисциплин </a:t>
            </a:r>
            <a:r>
              <a:rPr lang="ru-RU" sz="4000" dirty="0"/>
              <a:t>технологического характера, а некоторые элементы могут быть использованы при проведении лабораторно-практических и практических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36552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/>
              <a:t>«Люди, научившиеся наблюдениям и </a:t>
            </a:r>
            <a:r>
              <a:rPr lang="ru-RU" sz="3200" dirty="0" smtClean="0"/>
              <a:t>опытам, приобретают </a:t>
            </a:r>
            <a:r>
              <a:rPr lang="ru-RU" sz="3200" dirty="0"/>
              <a:t>способность сами ставить</a:t>
            </a:r>
          </a:p>
          <a:p>
            <a:pPr algn="r"/>
            <a:r>
              <a:rPr lang="ru-RU" sz="3200" dirty="0"/>
              <a:t>вопросы и получать на них фактические ответы, </a:t>
            </a:r>
            <a:r>
              <a:rPr lang="ru-RU" sz="3200" dirty="0" smtClean="0"/>
              <a:t>оказываясь </a:t>
            </a:r>
            <a:r>
              <a:rPr lang="ru-RU" sz="3200" dirty="0"/>
              <a:t>на более высоком умственном </a:t>
            </a:r>
          </a:p>
          <a:p>
            <a:pPr algn="r"/>
            <a:r>
              <a:rPr lang="ru-RU" sz="3200" dirty="0"/>
              <a:t>и нравственном уровне в сравнении с теми, </a:t>
            </a:r>
          </a:p>
          <a:p>
            <a:pPr algn="r"/>
            <a:r>
              <a:rPr lang="ru-RU" sz="3200" dirty="0"/>
              <a:t>кто такой школы не прошел»</a:t>
            </a:r>
          </a:p>
          <a:p>
            <a:pPr algn="r"/>
            <a:r>
              <a:rPr lang="ru-RU" sz="3200" dirty="0" err="1" smtClean="0"/>
              <a:t>К.Е.Тимирязев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181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Наглядное 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5134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(Приложение 1)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863"/>
            <a:ext cx="885698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23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50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6" y="116632"/>
            <a:ext cx="8885220" cy="666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3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2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03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45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03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5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22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1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(Приложение 2)</a:t>
            </a:r>
          </a:p>
        </p:txBody>
      </p:sp>
      <p:pic>
        <p:nvPicPr>
          <p:cNvPr id="9219" name="Picture 3" descr="D:\100_3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7061"/>
            <a:ext cx="7305749" cy="54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8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Обоснование актуальности и перспективности опыта. Его значения для совершен­ствования учебно-воспитательного процесса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10276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00_3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991"/>
            <a:ext cx="8712968" cy="65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98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00_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52" y="548680"/>
            <a:ext cx="52355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7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(Приложение 3).</a:t>
            </a:r>
          </a:p>
        </p:txBody>
      </p:sp>
    </p:spTree>
    <p:extLst>
      <p:ext uri="{BB962C8B-B14F-4D97-AF65-F5344CB8AC3E}">
        <p14:creationId xmlns:p14="http://schemas.microsoft.com/office/powerpoint/2010/main" val="218256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6" y="116632"/>
            <a:ext cx="8885220" cy="666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08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" y="85277"/>
            <a:ext cx="9060287" cy="679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5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(Приложение 4)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7886"/>
            <a:ext cx="8784976" cy="57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04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9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-формирование, закрепление, совершенствование знаний, умений и практических навыков обучающихся по освоению выбранной профессии;</a:t>
            </a:r>
          </a:p>
          <a:p>
            <a:pPr algn="just"/>
            <a:r>
              <a:rPr lang="ru-RU" sz="3600" dirty="0" smtClean="0"/>
              <a:t>   -развитие познавательных способностей и творческого мышления;</a:t>
            </a:r>
          </a:p>
          <a:p>
            <a:pPr algn="just"/>
            <a:r>
              <a:rPr lang="ru-RU" sz="3600" dirty="0" smtClean="0"/>
              <a:t>   -воспитание профессиональной самостоятельности;</a:t>
            </a:r>
          </a:p>
          <a:p>
            <a:pPr algn="just"/>
            <a:r>
              <a:rPr lang="ru-RU" sz="3600" dirty="0" smtClean="0"/>
              <a:t>   -выработка активной жизненной позиции;</a:t>
            </a:r>
          </a:p>
          <a:p>
            <a:pPr algn="just"/>
            <a:r>
              <a:rPr lang="ru-RU" sz="3600" dirty="0" smtClean="0"/>
              <a:t>   -активация деятельности учащихся путём постановки проблемных ситуаций на занятиях 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738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3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Формирование ведущей идеи опыта, условия возникновения, становления опы­та.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4391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Основными условиями возникновения опыта были: </a:t>
            </a:r>
          </a:p>
          <a:p>
            <a:r>
              <a:rPr lang="ru-RU" sz="2800" dirty="0" smtClean="0"/>
              <a:t>-    низкая познавательная активность учащихся, выраженная в отсутствии устойчивого интереса к знаниям, слабой самоорганизации деятельности и слабых умений и навыков самостоятельной работы;</a:t>
            </a:r>
          </a:p>
          <a:p>
            <a:r>
              <a:rPr lang="ru-RU" sz="2800" dirty="0" smtClean="0"/>
              <a:t>-      слабо сформированные     в </a:t>
            </a:r>
            <a:r>
              <a:rPr lang="ru-RU" sz="2800" dirty="0" err="1" smtClean="0"/>
              <a:t>общеообразовательной</a:t>
            </a:r>
            <a:r>
              <a:rPr lang="ru-RU" sz="2800" dirty="0" smtClean="0"/>
              <a:t> школе  умения и навыки учебной работы;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низкий </a:t>
            </a:r>
            <a:r>
              <a:rPr lang="ru-RU" sz="2800" dirty="0" smtClean="0"/>
              <a:t>интеллект обучающихся, выраженный в слабом развитии тактических способов мыслительной деятельности: умений выделять главное, обобщать, делать выводы, классифицировать, анализировать и т.д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ru-RU" sz="2800" dirty="0"/>
              <a:t>к</a:t>
            </a:r>
            <a:r>
              <a:rPr lang="ru-RU" sz="2800" dirty="0" smtClean="0"/>
              <a:t>урсы переподготовки и повышения классификации.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696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0"/>
            <a:ext cx="575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Теоретическая база опыта.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5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Рабочие программы учебных дисциплин и профессиональных модулей разработанные в соответствии с требованиями ФГОС 3.</a:t>
            </a:r>
          </a:p>
          <a:p>
            <a:r>
              <a:rPr lang="ru-RU" sz="2800" dirty="0" smtClean="0"/>
              <a:t>2. Методические рекомендации по выполнению практических и лабораторных работ.</a:t>
            </a:r>
          </a:p>
          <a:p>
            <a:r>
              <a:rPr lang="ru-RU" sz="2800" dirty="0" smtClean="0"/>
              <a:t>3. Система контрольно-оценочных средств при реализации  ФГОС 3.</a:t>
            </a:r>
          </a:p>
          <a:p>
            <a:r>
              <a:rPr lang="ru-RU" sz="2800" dirty="0" smtClean="0"/>
              <a:t>4. Технологические карты  (планы) занятий.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54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Технология опыта. Система конкретных педагогических действий, содержание, методы, приёмы воспитания и обучения.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8191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Лабораторный </a:t>
            </a:r>
            <a:r>
              <a:rPr lang="ru-RU" sz="2800" dirty="0"/>
              <a:t>практикум  является частью профессионального модуля ПМ.01 (специальность  18.02.05. « Производство тугоплавких неметаллических и силикатных материалов и изделий»)  и предназначен для освоения вида профессиональной деятельности: Хранение и подготовка сырья  соответствующих профессиональных компетенций (ПК):</a:t>
            </a:r>
          </a:p>
          <a:p>
            <a:r>
              <a:rPr lang="ru-RU" sz="2800" dirty="0"/>
              <a:t>1. Соблюдать условия хранения сырья.</a:t>
            </a:r>
          </a:p>
          <a:p>
            <a:r>
              <a:rPr lang="ru-RU" sz="2800" dirty="0"/>
              <a:t>2. Подготавливать, дозировать и загружать сырье согласно рецептуре технологического процесса.</a:t>
            </a:r>
          </a:p>
          <a:p>
            <a:r>
              <a:rPr lang="ru-RU" sz="2800" dirty="0"/>
              <a:t>3. Осуществлять контроль качества сырья производства тугоплавких неметаллических и силикатных материалов и изделий.</a:t>
            </a:r>
          </a:p>
          <a:p>
            <a:r>
              <a:rPr lang="ru-RU" sz="2800" dirty="0"/>
              <a:t>4. Выполнять технологические расчеты, связанные с приготовлением шихт</a:t>
            </a:r>
            <a:r>
              <a:rPr lang="ru-RU" sz="2800" dirty="0" smtClean="0"/>
              <a:t>. (Приложение 1).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9340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CCE6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</TotalTime>
  <Words>1056</Words>
  <Application>Microsoft Office PowerPoint</Application>
  <PresentationFormat>Экран (4:3)</PresentationFormat>
  <Paragraphs>63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ПРЕДСТАВЛЕНИЕ ПЕДАГОГИЧЕСКОГО 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ПЕДАГОГИЧЕСКОГО  ОПЫТА</dc:title>
  <dc:creator>Administrator</dc:creator>
  <cp:lastModifiedBy>Administrator</cp:lastModifiedBy>
  <cp:revision>16</cp:revision>
  <dcterms:created xsi:type="dcterms:W3CDTF">2014-11-17T17:59:16Z</dcterms:created>
  <dcterms:modified xsi:type="dcterms:W3CDTF">2014-11-20T21:53:46Z</dcterms:modified>
</cp:coreProperties>
</file>